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70" r:id="rId3"/>
    <p:sldId id="281" r:id="rId4"/>
    <p:sldId id="273" r:id="rId5"/>
    <p:sldId id="269" r:id="rId6"/>
    <p:sldId id="280" r:id="rId7"/>
    <p:sldId id="278" r:id="rId8"/>
    <p:sldId id="279" r:id="rId9"/>
    <p:sldId id="276" r:id="rId10"/>
    <p:sldId id="275" r:id="rId11"/>
    <p:sldId id="277" r:id="rId12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E"/>
    <a:srgbClr val="95A0A9"/>
    <a:srgbClr val="C8D1E3"/>
    <a:srgbClr val="8DA4C5"/>
    <a:srgbClr val="6C89B4"/>
    <a:srgbClr val="1E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10" autoAdjust="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BE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7A01C05E-A0B7-4AAD-B49A-8828B59192A9}" type="datetimeFigureOut">
              <a:rPr lang="fr-FR" altLang="en-US"/>
              <a:pPr>
                <a:defRPr/>
              </a:pPr>
              <a:t>20/09/2016</a:t>
            </a:fld>
            <a:endParaRPr lang="fr-BE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BE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74ADE5FB-F511-45A6-B7C4-79374094924F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780007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BE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FBE7180A-D49C-48AF-A20A-64E75E769785}" type="datetimeFigureOut">
              <a:rPr lang="fr-FR" altLang="en-US"/>
              <a:pPr>
                <a:defRPr/>
              </a:pPr>
              <a:t>20/09/2016</a:t>
            </a:fld>
            <a:endParaRPr lang="fr-BE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pPr lvl="0"/>
            <a:endParaRPr lang="fr-B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  <a:endParaRPr lang="fr-BE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BE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5300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4D80183E-0D74-4B9A-BFAC-80DC8BA4C398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831275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8DBC43C-FFAF-4859-98CB-895CF2294E35}" type="slidenum">
              <a:rPr lang="fr-BE" altLang="en-US" sz="1300" smtClean="0"/>
              <a:pPr eaLnBrk="1" hangingPunct="1">
                <a:spcBef>
                  <a:spcPct val="0"/>
                </a:spcBef>
              </a:pPr>
              <a:t>1</a:t>
            </a:fld>
            <a:endParaRPr lang="fr-BE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343352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(Conservative)</a:t>
            </a:r>
            <a:r>
              <a:rPr lang="en-GB" baseline="0" dirty="0" smtClean="0"/>
              <a:t> </a:t>
            </a:r>
            <a:r>
              <a:rPr lang="en-GB" dirty="0" smtClean="0"/>
              <a:t>Figure in the members: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3 x 30 000 = 90 000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1 x 10 000 = 10 000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1 x   8 000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10 x 4 000 = 40 000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10 x 1 000 = 10 000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5   x  500.  =.  2 500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3   x  100.  =      300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80183E-0D74-4B9A-BFAC-80DC8BA4C398}" type="slidenum">
              <a:rPr lang="fr-BE" altLang="en-US" smtClean="0"/>
              <a:pPr>
                <a:defRPr/>
              </a:pPr>
              <a:t>3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878197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4EBC4CF-6E5A-4927-801D-EF195031014F}" type="slidenum">
              <a:rPr lang="es-ES" altLang="en-US">
                <a:latin typeface="Calibri" pitchFamily="34" charset="0"/>
              </a:rPr>
              <a:pPr eaLnBrk="1" hangingPunct="1"/>
              <a:t>4</a:t>
            </a:fld>
            <a:endParaRPr lang="es-ES" altLang="en-US">
              <a:latin typeface="Calibri" pitchFamily="3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2525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8844" y="4716585"/>
            <a:ext cx="5439988" cy="44656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28261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793DC8D-09FB-4C80-8903-6967146C947B}" type="slidenum">
              <a:rPr lang="fr-BE" altLang="en-US" sz="1300"/>
              <a:pPr>
                <a:spcBef>
                  <a:spcPct val="0"/>
                </a:spcBef>
              </a:pPr>
              <a:t>6</a:t>
            </a:fld>
            <a:endParaRPr lang="fr-BE" altLang="en-US" sz="1300"/>
          </a:p>
        </p:txBody>
      </p:sp>
    </p:spTree>
    <p:extLst>
      <p:ext uri="{BB962C8B-B14F-4D97-AF65-F5344CB8AC3E}">
        <p14:creationId xmlns:p14="http://schemas.microsoft.com/office/powerpoint/2010/main" val="119235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7307DEA-A4B8-4C09-AC34-80E2711A9828}" type="slidenum">
              <a:rPr lang="fr-BE" altLang="en-US" smtClean="0">
                <a:latin typeface="Calibri" pitchFamily="34" charset="0"/>
              </a:rPr>
              <a:pPr eaLnBrk="1" hangingPunct="1"/>
              <a:t>9</a:t>
            </a:fld>
            <a:endParaRPr lang="fr-BE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91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tool is only useful when it is used and here we can use the help </a:t>
            </a:r>
            <a:r>
              <a:rPr lang="en-GB" baseline="0" dirty="0" smtClean="0"/>
              <a:t>to widely promote the tools</a:t>
            </a:r>
            <a:r>
              <a:rPr lang="en-GB" dirty="0" smtClean="0"/>
              <a:t>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know from experience that most SMEs will first look for information in their own language and at national level rather than searching for information in the European Toolbox.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CE22F0-443B-4299-ADFD-8701C26E37C5}" type="slidenum">
              <a:rPr lang="fr-BE" smtClean="0"/>
              <a:pPr>
                <a:defRPr/>
              </a:pPr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3252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57188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67544" y="4022898"/>
            <a:ext cx="8429684" cy="571504"/>
          </a:xfrm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67544" y="4742978"/>
            <a:ext cx="8454395" cy="93610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0"/>
          </p:nvPr>
        </p:nvSpPr>
        <p:spPr>
          <a:xfrm>
            <a:off x="501650" y="5895975"/>
            <a:ext cx="8462963" cy="84613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fr-BE"/>
              <a:t>Name</a:t>
            </a:r>
          </a:p>
          <a:p>
            <a:pPr>
              <a:defRPr/>
            </a:pPr>
            <a:r>
              <a:rPr lang="fr-BE"/>
              <a:t>Designation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29698"/>
            <a:ext cx="5359339" cy="2998800"/>
            <a:chOff x="0" y="729698"/>
            <a:chExt cx="5359339" cy="2998800"/>
          </a:xfrm>
        </p:grpSpPr>
        <p:pic>
          <p:nvPicPr>
            <p:cNvPr id="37891" name="Picture 3"/>
            <p:cNvPicPr>
              <a:picLocks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9698"/>
              <a:ext cx="971600" cy="299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67544" y="739845"/>
              <a:ext cx="4891795" cy="2977187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1190542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rgbClr val="95A0A9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rgbClr val="95A0A9"/>
                </a:solidFill>
                <a:latin typeface="Vedana"/>
              </a:rPr>
              <a:t>2016  </a:t>
            </a:r>
            <a:r>
              <a:rPr lang="fr-BE" altLang="en-US" sz="900" dirty="0" smtClean="0">
                <a:solidFill>
                  <a:srgbClr val="95A0A9"/>
                </a:solidFill>
                <a:latin typeface="Vedana"/>
              </a:rPr>
              <a:t>- </a:t>
            </a:r>
            <a:fld id="{8A9C6F3F-708A-4652-A5BB-D11077E8BC67}" type="slidenum">
              <a:rPr lang="fr-BE" altLang="en-US" sz="900" smtClean="0">
                <a:solidFill>
                  <a:srgbClr val="95A0A9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rgbClr val="95A0A9"/>
              </a:solidFill>
              <a:latin typeface="Vedan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627190"/>
            <a:ext cx="8429684" cy="571504"/>
          </a:xfrm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8454395" cy="93610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20548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2016 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- </a:t>
            </a:r>
            <a:fld id="{B2FB92F1-3549-4A18-831A-C938C34488D6}" type="slidenum">
              <a:rPr lang="fr-BE" altLang="en-US" sz="900" smtClean="0">
                <a:solidFill>
                  <a:schemeClr val="tx2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chemeClr val="tx2"/>
              </a:solidFill>
              <a:latin typeface="Vedana"/>
            </a:endParaRPr>
          </a:p>
        </p:txBody>
      </p:sp>
      <p:pic>
        <p:nvPicPr>
          <p:cNvPr id="14" name="Picture 13" descr="CEN_CENELEC-PPT_themes_V13_corporate_header_ssImage_1000x600mm_PNG24.png"/>
          <p:cNvPicPr>
            <a:picLocks noChangeAspect="1"/>
          </p:cNvPicPr>
          <p:nvPr userDrawn="1"/>
        </p:nvPicPr>
        <p:blipFill>
          <a:blip r:embed="rId3" cstate="print"/>
          <a:srcRect t="6292" r="8934" b="8673"/>
          <a:stretch>
            <a:fillRect/>
          </a:stretch>
        </p:blipFill>
        <p:spPr>
          <a:xfrm>
            <a:off x="2926" y="89852"/>
            <a:ext cx="9144000" cy="43472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3"/>
            <a:ext cx="8115328" cy="367240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2400"/>
            </a:lvl1pPr>
            <a:lvl2pPr>
              <a:spcBef>
                <a:spcPts val="600"/>
              </a:spcBef>
              <a:spcAft>
                <a:spcPts val="0"/>
              </a:spcAft>
              <a:defRPr sz="2200"/>
            </a:lvl2pPr>
            <a:lvl3pPr>
              <a:spcBef>
                <a:spcPts val="600"/>
              </a:spcBef>
              <a:spcAft>
                <a:spcPts val="0"/>
              </a:spcAft>
              <a:defRPr sz="2000"/>
            </a:lvl3pPr>
            <a:lvl4pPr>
              <a:spcBef>
                <a:spcPts val="600"/>
              </a:spcBef>
              <a:spcAft>
                <a:spcPts val="0"/>
              </a:spcAft>
              <a:defRPr sz="18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9" name="Picture 6" descr="CEN_CENELEC-PPT_themes_V11_header_HDef_forMS_10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290958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1"/>
          <a:stretch/>
        </p:blipFill>
        <p:spPr bwMode="auto">
          <a:xfrm>
            <a:off x="0" y="153447"/>
            <a:ext cx="9036496" cy="141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BE" altLang="en-US" smtClean="0"/>
          </a:p>
        </p:txBody>
      </p:sp>
    </p:spTree>
    <p:extLst>
      <p:ext uri="{BB962C8B-B14F-4D97-AF65-F5344CB8AC3E}">
        <p14:creationId xmlns:p14="http://schemas.microsoft.com/office/powerpoint/2010/main" val="547296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2016 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- </a:t>
            </a:r>
            <a:fld id="{E9B4C2EB-83B0-4405-8143-6DB0B02DF57C}" type="slidenum">
              <a:rPr lang="fr-BE" altLang="en-US" sz="900" smtClean="0">
                <a:solidFill>
                  <a:schemeClr val="tx2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chemeClr val="tx2"/>
              </a:solidFill>
              <a:latin typeface="Ve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55365"/>
            <a:ext cx="4038600" cy="373387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55365"/>
            <a:ext cx="4038600" cy="373387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153447"/>
            <a:ext cx="9036496" cy="1417354"/>
            <a:chOff x="0" y="153447"/>
            <a:chExt cx="9036496" cy="1417354"/>
          </a:xfrm>
        </p:grpSpPr>
        <p:pic>
          <p:nvPicPr>
            <p:cNvPr id="18" name="Picture 6" descr="CEN_CENELEC-PPT_themes_V11_header_HDef_forMS_10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"/>
            <a:stretch>
              <a:fillRect/>
            </a:stretch>
          </p:blipFill>
          <p:spPr bwMode="auto">
            <a:xfrm>
              <a:off x="290958" y="333375"/>
              <a:ext cx="8745538" cy="115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11"/>
            <a:stretch/>
          </p:blipFill>
          <p:spPr bwMode="auto">
            <a:xfrm>
              <a:off x="0" y="153447"/>
              <a:ext cx="9036496" cy="1417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BE" altLang="en-US" smtClean="0"/>
          </a:p>
        </p:txBody>
      </p:sp>
    </p:spTree>
    <p:extLst>
      <p:ext uri="{BB962C8B-B14F-4D97-AF65-F5344CB8AC3E}">
        <p14:creationId xmlns:p14="http://schemas.microsoft.com/office/powerpoint/2010/main" val="3247514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2016 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- </a:t>
            </a:r>
            <a:fld id="{370BA86F-B564-4AA6-80C2-476875BA7E13}" type="slidenum">
              <a:rPr lang="fr-BE" altLang="en-US" sz="900" smtClean="0">
                <a:solidFill>
                  <a:schemeClr val="tx2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chemeClr val="tx2"/>
              </a:solidFill>
              <a:latin typeface="Ve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84586"/>
            <a:ext cx="4040188" cy="3104654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44824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84586"/>
            <a:ext cx="4041775" cy="3104654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4" name="Picture 6" descr="CEN_CENELEC-PPT_themes_V11_header_HDef_forMS_1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290958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153447"/>
            <a:ext cx="11089232" cy="141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40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2016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- </a:t>
            </a:r>
            <a:fld id="{7F635777-2A0E-47E1-B8AD-612FCE3A8111}" type="slidenum">
              <a:rPr lang="fr-BE" altLang="en-US" sz="900" smtClean="0">
                <a:solidFill>
                  <a:schemeClr val="tx2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chemeClr val="tx2"/>
              </a:solidFill>
              <a:latin typeface="Vedana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153447"/>
            <a:ext cx="9036496" cy="1417354"/>
            <a:chOff x="0" y="153447"/>
            <a:chExt cx="9036496" cy="1417354"/>
          </a:xfrm>
        </p:grpSpPr>
        <p:pic>
          <p:nvPicPr>
            <p:cNvPr id="14" name="Picture 6" descr="CEN_CENELEC-PPT_themes_V11_header_HDef_forMS_10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"/>
            <a:stretch>
              <a:fillRect/>
            </a:stretch>
          </p:blipFill>
          <p:spPr bwMode="auto">
            <a:xfrm>
              <a:off x="290958" y="333375"/>
              <a:ext cx="8745538" cy="115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11"/>
            <a:stretch/>
          </p:blipFill>
          <p:spPr bwMode="auto">
            <a:xfrm>
              <a:off x="0" y="153447"/>
              <a:ext cx="9036496" cy="1417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BE" altLang="en-US" smtClean="0"/>
          </a:p>
        </p:txBody>
      </p:sp>
    </p:spTree>
    <p:extLst>
      <p:ext uri="{BB962C8B-B14F-4D97-AF65-F5344CB8AC3E}">
        <p14:creationId xmlns:p14="http://schemas.microsoft.com/office/powerpoint/2010/main" val="3228186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© CEN-CENELEC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2016  </a:t>
            </a:r>
            <a:r>
              <a:rPr lang="fr-BE" altLang="en-US" sz="900" dirty="0" smtClean="0">
                <a:solidFill>
                  <a:schemeClr val="tx2"/>
                </a:solidFill>
                <a:latin typeface="Vedana"/>
              </a:rPr>
              <a:t>- </a:t>
            </a:r>
            <a:fld id="{A4F56D79-38F9-4CD9-A912-9EA7CC9A4FA3}" type="slidenum">
              <a:rPr lang="fr-BE" altLang="en-US" sz="900" smtClean="0">
                <a:solidFill>
                  <a:schemeClr val="tx2"/>
                </a:solidFill>
                <a:latin typeface="Vedana"/>
              </a:rPr>
              <a:pPr algn="ctr" eaLnBrk="1" hangingPunct="1">
                <a:defRPr/>
              </a:pPr>
              <a:t>‹#›</a:t>
            </a:fld>
            <a:endParaRPr lang="fr-BE" altLang="en-US" sz="900" dirty="0" smtClean="0">
              <a:solidFill>
                <a:schemeClr val="tx2"/>
              </a:solidFill>
              <a:latin typeface="Vedana"/>
            </a:endParaRPr>
          </a:p>
        </p:txBody>
      </p:sp>
    </p:spTree>
    <p:extLst>
      <p:ext uri="{BB962C8B-B14F-4D97-AF65-F5344CB8AC3E}">
        <p14:creationId xmlns:p14="http://schemas.microsoft.com/office/powerpoint/2010/main" val="213822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9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115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E887F"/>
        </a:buClr>
        <a:defRPr sz="2400" kern="12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00449E"/>
        </a:buClr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00449E"/>
        </a:buClr>
        <a:buFont typeface="Calibri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lr>
          <a:srgbClr val="00449E"/>
        </a:buClr>
        <a:buFont typeface="Arial" pitchFamily="34" charset="0"/>
        <a:buChar char="»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449E"/>
        </a:buClr>
        <a:buFont typeface="Arial" pitchFamily="34" charset="0"/>
        <a:buChar char="•"/>
        <a:defRPr sz="1600" i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google.be/url?sa=i&amp;rct=j&amp;q=&amp;esrc=s&amp;source=images&amp;cd=&amp;ved=0ahUKEwiSpPbD4KzNAhWZF8AKHXu8B7EQjRwIBw&amp;url=http://emojipedia.org/thumbs-up-sign/&amp;bvm=bv.124272578,d.d2s&amp;psig=AFQjCNF8rGN4aynP0Qsp9OmWyIRZ3jOO5g&amp;ust=1466173613691695&amp;cad=rj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cencenelec.eu/sme/elearn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468313" y="3937620"/>
            <a:ext cx="8429625" cy="5715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err="1" smtClean="0"/>
              <a:t>Normalización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Europea</a:t>
            </a:r>
            <a:r>
              <a:rPr lang="en-GB" altLang="en-US" sz="3600" dirty="0"/>
              <a:t> </a:t>
            </a:r>
            <a:r>
              <a:rPr lang="en-GB" altLang="en-US" sz="3600" dirty="0" smtClean="0"/>
              <a:t>para </a:t>
            </a:r>
            <a:r>
              <a:rPr lang="en-GB" altLang="en-US" sz="3600" dirty="0" err="1" smtClean="0"/>
              <a:t>PyMES</a:t>
            </a:r>
            <a:endParaRPr lang="en-US" altLang="en-US" sz="3600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468313" y="4581128"/>
            <a:ext cx="8453437" cy="2160240"/>
          </a:xfrm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ts val="0"/>
              </a:spcBef>
            </a:pPr>
            <a:r>
              <a:rPr lang="en-GB" altLang="en-US" sz="2400" dirty="0" err="1" smtClean="0"/>
              <a:t>Normalización</a:t>
            </a:r>
            <a:r>
              <a:rPr lang="en-GB" altLang="en-US" sz="2400" dirty="0" smtClean="0"/>
              <a:t> para </a:t>
            </a:r>
            <a:r>
              <a:rPr lang="en-GB" altLang="en-US" sz="2400" dirty="0" err="1" smtClean="0"/>
              <a:t>PyMEs</a:t>
            </a:r>
            <a:endParaRPr lang="en-GB" altLang="en-US" sz="2400" dirty="0" smtClean="0"/>
          </a:p>
          <a:p>
            <a:pPr eaLnBrk="1" hangingPunct="1">
              <a:lnSpc>
                <a:spcPct val="90000"/>
              </a:lnSpc>
            </a:pPr>
            <a:endParaRPr lang="en-GB" altLang="en-US" sz="1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solidFill>
                  <a:schemeClr val="bg1"/>
                </a:solidFill>
              </a:rPr>
              <a:t>Francisco VERDERA MARI</a:t>
            </a:r>
          </a:p>
          <a:p>
            <a:pPr eaLnBrk="1" hangingPunct="1">
              <a:lnSpc>
                <a:spcPct val="120000"/>
              </a:lnSpc>
            </a:pPr>
            <a:r>
              <a:rPr lang="en-GB" altLang="en-US" sz="1800" dirty="0" smtClean="0">
                <a:solidFill>
                  <a:schemeClr val="bg1">
                    <a:lumMod val="75000"/>
                  </a:schemeClr>
                </a:solidFill>
              </a:rPr>
              <a:t>Director </a:t>
            </a:r>
            <a:r>
              <a:rPr lang="en-GB" altLang="en-US" sz="1800" dirty="0" err="1" smtClean="0">
                <a:solidFill>
                  <a:schemeClr val="bg1">
                    <a:lumMod val="75000"/>
                  </a:schemeClr>
                </a:solidFill>
              </a:rPr>
              <a:t>Alianzas</a:t>
            </a:r>
            <a:r>
              <a:rPr lang="en-GB" altLang="en-US" sz="1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altLang="en-US" sz="1800" dirty="0" err="1" smtClean="0">
                <a:solidFill>
                  <a:schemeClr val="bg1">
                    <a:lumMod val="75000"/>
                  </a:schemeClr>
                </a:solidFill>
              </a:rPr>
              <a:t>Estratégicas</a:t>
            </a:r>
            <a:endParaRPr lang="en-GB" altLang="en-US" sz="1800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GB" altLang="en-US" sz="1800" dirty="0" smtClean="0">
                <a:solidFill>
                  <a:schemeClr val="bg1">
                    <a:lumMod val="75000"/>
                  </a:schemeClr>
                </a:solidFill>
              </a:rPr>
              <a:t>CEN and CENELEC</a:t>
            </a:r>
          </a:p>
          <a:p>
            <a:pPr eaLnBrk="1" hangingPunct="1">
              <a:lnSpc>
                <a:spcPct val="90000"/>
              </a:lnSpc>
            </a:pPr>
            <a:endParaRPr lang="en-US" alt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444208" y="6237312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© CEN and CENELEC - </a:t>
            </a:r>
            <a:r>
              <a:rPr lang="en-GB" sz="10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2016-09-22</a:t>
            </a:r>
            <a:endParaRPr lang="en-GB" sz="1000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endParaRPr lang="en-GB" sz="10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Apoyo</a:t>
            </a:r>
            <a:r>
              <a:rPr lang="en-GB" dirty="0" smtClean="0"/>
              <a:t> </a:t>
            </a:r>
            <a:r>
              <a:rPr lang="en-GB" dirty="0" err="1" smtClean="0"/>
              <a:t>nacional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98" y="1628800"/>
            <a:ext cx="4605822" cy="310065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3081"/>
            <a:ext cx="8115328" cy="3672408"/>
          </a:xfrm>
        </p:spPr>
        <p:txBody>
          <a:bodyPr/>
          <a:lstStyle/>
          <a:p>
            <a:r>
              <a:rPr lang="en-GB" sz="2800" dirty="0" err="1" smtClean="0"/>
              <a:t>Contacta</a:t>
            </a:r>
            <a:r>
              <a:rPr lang="en-GB" sz="2800" dirty="0" smtClean="0"/>
              <a:t> con </a:t>
            </a:r>
            <a:r>
              <a:rPr lang="en-GB" sz="2800" dirty="0" err="1" smtClean="0"/>
              <a:t>tu</a:t>
            </a:r>
            <a:r>
              <a:rPr lang="en-GB" sz="2800" dirty="0" smtClean="0"/>
              <a:t> </a:t>
            </a:r>
            <a:r>
              <a:rPr lang="en-GB" sz="2800" dirty="0" err="1" smtClean="0"/>
              <a:t>organización</a:t>
            </a:r>
            <a:r>
              <a:rPr lang="en-GB" sz="2800" dirty="0" smtClean="0"/>
              <a:t> </a:t>
            </a:r>
            <a:r>
              <a:rPr lang="en-GB" sz="2800" dirty="0" err="1" smtClean="0"/>
              <a:t>nacional</a:t>
            </a:r>
            <a:endParaRPr lang="en-GB" sz="2800" dirty="0" smtClean="0"/>
          </a:p>
          <a:p>
            <a:r>
              <a:rPr lang="en-GB" sz="2800" dirty="0" smtClean="0"/>
              <a:t>(AENOR, Asociación </a:t>
            </a:r>
            <a:r>
              <a:rPr lang="en-GB" sz="2800" dirty="0" err="1" smtClean="0"/>
              <a:t>nacional</a:t>
            </a:r>
            <a:r>
              <a:rPr lang="en-GB" sz="2800" dirty="0" smtClean="0"/>
              <a:t>,…)</a:t>
            </a:r>
            <a:endParaRPr lang="en-GB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/>
              <a:t>Apoyo</a:t>
            </a:r>
            <a:r>
              <a:rPr lang="en-GB" dirty="0" smtClean="0"/>
              <a:t> </a:t>
            </a:r>
            <a:r>
              <a:rPr lang="en-GB" dirty="0" err="1" smtClean="0"/>
              <a:t>personalizado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/>
              <a:t>Servicio</a:t>
            </a:r>
            <a:r>
              <a:rPr lang="en-GB" dirty="0" smtClean="0"/>
              <a:t> local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propio</a:t>
            </a:r>
            <a:r>
              <a:rPr lang="en-GB" dirty="0" smtClean="0"/>
              <a:t> </a:t>
            </a:r>
            <a:r>
              <a:rPr lang="en-GB" dirty="0" err="1" smtClean="0"/>
              <a:t>idioma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          </a:t>
            </a:r>
            <a:endParaRPr lang="en-GB" dirty="0"/>
          </a:p>
        </p:txBody>
      </p:sp>
      <p:sp>
        <p:nvSpPr>
          <p:cNvPr id="5" name="AutoShape 2" descr="data:image/jpeg;base64,/9j/4AAQSkZJRgABAQAAAQABAAD/2wCEAAkGBxMTEhISDxMWExEQEhMXGBcVFhgVFRYRGBUaFhUZFRcZHSggGBomHxYVITYhJSkrMzouFyMzODMsNzQtLisBCgoKDg0OGhAQGy0lICUrMCstLTctLSsrLi8vNysyLTYtNy4tKy0rMC0tLS0tLzctLystLS0tMCstLS0tLy0tK//AABEIAGAAYAMBEQACEQEDEQH/xAAbAAACAwEBAQAAAAAAAAAAAAAAAwQFBgIBB//EAD0QAAEDAQUEBgYHCQAAAAAAAAEAAgMRBAUSITEGQVFxYYGRobHRIjJDUnKCEyMzQpLB4RQVJFNic4OTwv/EABoBAAEFAQAAAAAAAAAAAAAAAAABAgMEBQb/xAAxEQACAgECBQEECwEBAAAAAAAAAQIDEQQxBRIhQVETIjJxkRQVMzRCUmGBobHB4SP/2gAMAwEAAhEDEQA/APuKABAAgAQAIAiW28o4iA8+kRUACppxyVa/V1UfaPBNVROz3ULgveJxpiwk+8Kd6ip4jp7Xyxl1+Q6eltgstE9XiuCABAAgAQAIAEACABAAgDLW30rRIeBDewfquS4nLn1bT7YRsUezRE8lhBFKKrZSsdB8ZtMstn7WSHRONTHShOpYfKngug4Rq3dW4S3j/RS1tSi1OOz/ALLha5RBAAgAQAIAEACABAAgDKSfbTf3D4BcfrPvk/j/AIjar+xj8BxQ9hoXM7+Jpxjf4tVrgr/95fAZrPsV8TSrpjKBAAgAQAIAEACABAAgDKyEGWRzTUF5Ne5cbqpxlqpyW2Tagmqop+D2SQBRTuSXQIxyebMnHaZXboowPme6vg1avA4dZz+BFxB8tcYmqXRGUCABAAgAQAIAEACAKu/bZhaGN9eSvU3efyWXxTWehVyx96W3+st6SnnlzPZFPFHQUXMQhhGjKWWLtDclHYsDoMs9j4wIC6lC+R5J40NB3BddwqCjpl+pna+WbmvBerRKQIAEACABAHjnAZk0HSkbS3BLJyyVp9Ug8iCkUk9mK4tbi7ZamxtxO6hvJ4BRajUQog5zH1VSslhGcLnPcXv1PYBuAXJWWz1Fjsn8vBrKKhHkidFJLoIiJapMiqknlk9cepYXbeJjiYxsXqje7fqTkONVu1cW9OuMK684XnH+MpW6ZTm5Slv+g83tL7rO/wA0v1vqPyL5sT6JV5Z5++pBrG08iR5pPruyL9qtfP8A4H0KD2kybd17MlJbQteBXCd44g71q6PX1anpHo/BWv00qur6ryWCvFYXPKGtc46NBJ5AVTZyUYuT7DoxcmkjKUMpxy5uO7UN6G8Fxdts9VNzm/28G2kqlywCSxt4BROnl6x3BWvudRxnLE5zsOmIk0HAEqSU7Lseo842G+zHPKsDk99BoqR6rzkPiijvG9WRvYHVNXbgSewZlNhW5ZwWlH2S5itQpkU6F3KsFeVbGftAUn0gb6bOHzhRTs5hygxV1uL7XEGCuAOc48G0pnzK0eDwk9RzLZIZq8Roafc2a6wxCvv51IH9NB2kKlxGXLpp/As6RZuiU0Oi5aj3TRnudqVjQSYwKcuUU2KiJOclVZPBdRN0QgAu+84mp30ByHJSww3hhc3nBMlsbHes0Hmp/Sj2IVZJbCTdcW4U5Ej80jqXkd60xcl1R9P4neaikuXuPV0iK2ztgeySEYX42AkfeBcAQ7iM1No9RZC6OH3FsSsrkpeD6Cu1OeKvaQ/U/OzxWbxb7rL9i3oftl+5VRaLmqfdL8tzolSt4EPA5MU8hg5kKisY6JFkKrsmiQrM9+NzY6YRma11OlKJ62JLFHHUmOllHs68nfonYkQ4h5EOtM+6An/I3yS4fn+BeWHkRJarTus465QP+UnLHvL+ByUfI7Zdkk1pItcYZ9E0PjDX4wXA0OP0RpVpHWtjhNFErObLbXXbBX1s5QrxHZ9Gb1dKYpWbRt+ocfdLT2OCocTjzaaZa0bxcinhOS5SqXQ0prqevclnLoIkJjkUEZYJJRO3lOk8jUhEijJUVhtH0L3OcCWOpUjMgjfTrUiXMuhLKPMibHfEZAOMUPHLxTuaxdCD0WePvyEaysHzDzS81r7B6JFm2jgHtWnka+CR12y7D1UXOxQMpfaqjAQY2DfkauLuGgXRcI0rri7H36GfxCxdK126msW0Zgm22cSRvYdHtI5VGqZZBTi4vuOhJwkpLsYaG34CYpvQlZkQcq9I4jpXD3UWUScZI6BJWLmhsOkt7PeHaourFVTKSa/2tlDG1eX5BrAXOr0AZlT1aWdnurqSSSjH2i1feLWnDJWN3B4LT1V1TLKLK3iawRxipLMXk7NsbxChwx3IyHbp2lpT4p5JEsDLsvKJzQ2rQ5oALTSuWWXQllBxeWiKUJZ6Ex00W/D3JuRvJMiz2+FumGp0DRUk9AGqWMJTeEh6jJdWzT7JWZ7ISZW4DI8uDTqG0AFRuOVV2HDqJU0KMt9zG1tsbLMx7dC7V8pggBc0DXCj2hw4OAI70jSe4qbWxCfcNlOZgj/AFH6Ff5USK+xfiZJsthij+yjYz4WhtedAnqKWyGSnKW7GTQteKPaHDg4AjsKVpPcRNrqiotGylkf7IN+AlvgVXlo6JbxRYjq7o/iIbthbIf5v+1yi+rtP4JPp93n+DuHYWwtNTDjP9bnO8SpoaSqGyI5ay6XcuG3VAAAIY6DQYG+Sl9KHhfIi9Wfl/MdDZY2eoxrfhaB4JVGK2Q1yk92OThoIA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873500" y="-531440"/>
            <a:ext cx="1143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13184" y="188640"/>
            <a:ext cx="6923112" cy="1150938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400" dirty="0" smtClean="0"/>
              <a:t>5 </a:t>
            </a:r>
            <a:r>
              <a:rPr lang="en-GB" altLang="en-US" sz="2400" dirty="0" err="1" smtClean="0"/>
              <a:t>mensajes</a:t>
            </a:r>
            <a:r>
              <a:rPr lang="en-GB" altLang="en-US" sz="2400" dirty="0" smtClean="0"/>
              <a:t> claves para </a:t>
            </a:r>
            <a:r>
              <a:rPr lang="en-GB" altLang="en-US" sz="2400" dirty="0" err="1" smtClean="0"/>
              <a:t>PyMEs</a:t>
            </a:r>
            <a:endParaRPr lang="en-GB" altLang="en-US" sz="2400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3528392"/>
          </a:xfrm>
        </p:spPr>
        <p:txBody>
          <a:bodyPr>
            <a:noAutofit/>
          </a:bodyPr>
          <a:lstStyle/>
          <a:p>
            <a:pPr marL="0" indent="0" eaLnBrk="1" hangingPunct="1">
              <a:spcAft>
                <a:spcPct val="0"/>
              </a:spcAft>
              <a:buNone/>
              <a:defRPr/>
            </a:pP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normalización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ayuda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a:</a:t>
            </a:r>
            <a:endParaRPr lang="en-GB" altLang="en-US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spcAft>
                <a:spcPct val="0"/>
              </a:spcAft>
              <a:buNone/>
              <a:defRPr/>
            </a:pPr>
            <a:endParaRPr lang="en-GB" altLang="en-US" b="1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  <a:defRPr/>
            </a:pP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Reducir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costes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cumplimiento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legal y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acceso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Mercado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Único</a:t>
            </a:r>
            <a:endParaRPr lang="en-GB" altLang="en-US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ct val="0"/>
              </a:spcAft>
              <a:buFontTx/>
              <a:buChar char="•"/>
              <a:defRPr/>
            </a:pP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Introducir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productos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servicios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innovadores</a:t>
            </a:r>
            <a:endParaRPr lang="en-GB" altLang="en-US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ct val="0"/>
              </a:spcAft>
              <a:buFontTx/>
              <a:buChar char="•"/>
              <a:defRPr/>
            </a:pP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Transferir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tecnología</a:t>
            </a:r>
            <a:endParaRPr lang="en-GB" altLang="en-US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ct val="0"/>
              </a:spcAft>
              <a:buFontTx/>
              <a:buChar char="•"/>
              <a:defRPr/>
            </a:pP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Accesso a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mercados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globales</a:t>
            </a:r>
            <a:endParaRPr lang="en-GB" altLang="en-US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ct val="0"/>
              </a:spcAft>
              <a:buFontTx/>
              <a:buChar char="•"/>
              <a:defRPr/>
            </a:pP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</a:rPr>
              <a:t>¡¡¡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</a:rPr>
              <a:t>Estar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altLang="en-US" dirty="0" err="1" smtClean="0">
                <a:solidFill>
                  <a:schemeClr val="tx2">
                    <a:lumMod val="50000"/>
                  </a:schemeClr>
                </a:solidFill>
              </a:rPr>
              <a:t>conectado</a:t>
            </a:r>
            <a:r>
              <a:rPr lang="en-GB" altLang="en-US" dirty="0" smtClean="0">
                <a:solidFill>
                  <a:schemeClr val="tx2">
                    <a:lumMod val="50000"/>
                  </a:schemeClr>
                </a:solidFill>
              </a:rPr>
              <a:t>!!!</a:t>
            </a:r>
            <a:endParaRPr lang="en-GB" altLang="en-US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53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212976"/>
            <a:ext cx="4546848" cy="2448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Participación</a:t>
            </a:r>
            <a:r>
              <a:rPr lang="en-GB" sz="2400" dirty="0" smtClean="0"/>
              <a:t> de las </a:t>
            </a:r>
            <a:r>
              <a:rPr lang="en-GB" sz="2400" dirty="0" err="1" smtClean="0"/>
              <a:t>PyME</a:t>
            </a:r>
            <a:r>
              <a:rPr lang="en-GB" sz="2400" dirty="0" smtClean="0"/>
              <a:t>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err="1" smtClean="0"/>
              <a:t>alianza</a:t>
            </a:r>
            <a:r>
              <a:rPr lang="en-GB" sz="2400" dirty="0" smtClean="0"/>
              <a:t> </a:t>
            </a:r>
            <a:r>
              <a:rPr lang="en-GB" sz="2400" dirty="0" err="1" smtClean="0"/>
              <a:t>nacional</a:t>
            </a:r>
            <a:r>
              <a:rPr lang="en-GB" sz="2400" dirty="0" smtClean="0"/>
              <a:t> / </a:t>
            </a:r>
            <a:r>
              <a:rPr lang="en-GB" sz="2400" dirty="0" err="1" smtClean="0"/>
              <a:t>europea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75" y="2420888"/>
            <a:ext cx="3908425" cy="2597150"/>
          </a:xfrm>
          <a:prstGeom prst="round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624732"/>
            <a:ext cx="46805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Miembros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AENOR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Miembros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CEN, CENELEC, ISO e IEC</a:t>
            </a:r>
            <a:endParaRPr lang="en-GB" sz="24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Asociaciones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Sectoriales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traves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las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asociaciones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sectoriales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19745" y="6453336"/>
            <a:ext cx="19479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© CEN and CENELEC – </a:t>
            </a:r>
            <a:r>
              <a:rPr lang="en-GB" sz="1100" dirty="0" smtClean="0">
                <a:solidFill>
                  <a:schemeClr val="bg1"/>
                </a:solidFill>
              </a:rPr>
              <a:t>2015   </a:t>
            </a:r>
            <a:fld id="{83739ACC-21DE-4D79-B07E-8081E5F99321}" type="slidenum">
              <a:rPr lang="en-GB" sz="1100" smtClean="0">
                <a:solidFill>
                  <a:schemeClr val="bg1"/>
                </a:solidFill>
              </a:rPr>
              <a:pPr/>
              <a:t>2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5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4464496" cy="4464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591071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mayor red de </a:t>
            </a:r>
            <a:r>
              <a:rPr lang="en-GB" sz="2400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expertos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504" y="1412777"/>
            <a:ext cx="7056784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Más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200 000 </a:t>
            </a:r>
            <a:r>
              <a:rPr lang="en-GB" sz="2000" b="1" dirty="0" err="1" smtClean="0">
                <a:solidFill>
                  <a:schemeClr val="tx2">
                    <a:lumMod val="50000"/>
                  </a:schemeClr>
                </a:solidFill>
              </a:rPr>
              <a:t>expertos</a:t>
            </a:r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se </a:t>
            </a:r>
            <a:r>
              <a:rPr lang="en-GB" sz="2000" b="1" dirty="0" err="1" smtClean="0">
                <a:solidFill>
                  <a:schemeClr val="accent6">
                    <a:lumMod val="75000"/>
                  </a:schemeClr>
                </a:solidFill>
              </a:rPr>
              <a:t>conectan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 a la red</a:t>
            </a:r>
            <a:endParaRPr lang="en-GB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2000" b="1" dirty="0" smtClean="0">
              <a:solidFill>
                <a:srgbClr val="00449E"/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800</a:t>
            </a:r>
            <a:r>
              <a:rPr lang="en-GB" sz="2000" dirty="0" smtClean="0">
                <a:solidFill>
                  <a:srgbClr val="00449E"/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participantes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Asociaciones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Europeas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Sectoriales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, SBS y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otras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organizaciones</a:t>
            </a:r>
            <a:endParaRPr lang="en-GB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endParaRPr lang="en-GB" sz="2000" dirty="0">
              <a:solidFill>
                <a:srgbClr val="00449E"/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30 000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delegados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/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expertos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en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GB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69875" lvl="1" indent="-182563">
              <a:buNone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CEN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y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CENELEC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endParaRPr lang="en-GB" sz="2000" b="1" dirty="0" smtClean="0">
              <a:solidFill>
                <a:srgbClr val="00449E"/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55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000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delegados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/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expertos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en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ISO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e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IEC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endParaRPr lang="en-GB" sz="2000" b="1" dirty="0" smtClean="0">
              <a:solidFill>
                <a:srgbClr val="00449E"/>
              </a:solidFill>
            </a:endParaRPr>
          </a:p>
          <a:p>
            <a:pPr marL="269875" lvl="1" indent="-182563">
              <a:buFont typeface="Verdana" panose="020B0604030504040204" pitchFamily="34" charset="0"/>
              <a:buChar char="-"/>
            </a:pP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160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000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participantes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a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través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los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miembros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nacionales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de CEN y de CENELEC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19745" y="6453336"/>
            <a:ext cx="19479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© CEN and CENELEC – </a:t>
            </a:r>
            <a:r>
              <a:rPr lang="en-GB" sz="1100" dirty="0" smtClean="0">
                <a:solidFill>
                  <a:schemeClr val="bg1"/>
                </a:solidFill>
              </a:rPr>
              <a:t>2016   </a:t>
            </a:r>
            <a:fld id="{83739ACC-21DE-4D79-B07E-8081E5F99321}" type="slidenum">
              <a:rPr lang="en-GB" sz="1100" smtClean="0">
                <a:solidFill>
                  <a:schemeClr val="bg1"/>
                </a:solidFill>
              </a:rPr>
              <a:pPr/>
              <a:t>3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0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Rectángulo"/>
          <p:cNvSpPr/>
          <p:nvPr/>
        </p:nvSpPr>
        <p:spPr>
          <a:xfrm>
            <a:off x="251520" y="1268760"/>
            <a:ext cx="8462714" cy="435768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prstDash val="dash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en-GB" altLang="en-US" sz="24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107" name="5 Título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1143001"/>
          </a:xfrm>
        </p:spPr>
        <p:txBody>
          <a:bodyPr>
            <a:normAutofit/>
          </a:bodyPr>
          <a:lstStyle/>
          <a:p>
            <a:r>
              <a:rPr lang="en-GB" altLang="en-US" sz="2200" dirty="0" smtClean="0"/>
              <a:t>¿</a:t>
            </a:r>
            <a:r>
              <a:rPr lang="en-GB" altLang="en-US" sz="2200" dirty="0" err="1" smtClean="0"/>
              <a:t>Por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qué</a:t>
            </a:r>
            <a:r>
              <a:rPr lang="en-GB" altLang="en-US" sz="2200" dirty="0" smtClean="0"/>
              <a:t> las </a:t>
            </a:r>
            <a:r>
              <a:rPr lang="en-GB" altLang="en-US" sz="2200" dirty="0" err="1" smtClean="0"/>
              <a:t>PyMEs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deben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participar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en</a:t>
            </a:r>
            <a:r>
              <a:rPr lang="en-GB" altLang="en-US" sz="2200" dirty="0" smtClean="0"/>
              <a:t> la </a:t>
            </a:r>
            <a:r>
              <a:rPr lang="en-GB" altLang="en-US" sz="2200" dirty="0" err="1" smtClean="0"/>
              <a:t>normalización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europea</a:t>
            </a:r>
            <a:r>
              <a:rPr lang="en-GB" altLang="en-US" sz="2200" dirty="0" smtClean="0"/>
              <a:t>? – </a:t>
            </a:r>
            <a:r>
              <a:rPr lang="en-GB" altLang="en-US" sz="2200" dirty="0" err="1" smtClean="0"/>
              <a:t>Visión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estratégica</a:t>
            </a:r>
            <a:r>
              <a:rPr lang="en-GB" altLang="en-US" sz="2200" dirty="0" smtClean="0"/>
              <a:t> de la </a:t>
            </a:r>
            <a:r>
              <a:rPr lang="en-GB" altLang="en-US" sz="2200" dirty="0" err="1" smtClean="0"/>
              <a:t>normalización</a:t>
            </a:r>
            <a:endParaRPr lang="en-GB" altLang="en-US" sz="2200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60098" y="1340768"/>
            <a:ext cx="2000250" cy="914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Diferenciación</a:t>
            </a: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0098" y="2348880"/>
            <a:ext cx="2000250" cy="914400"/>
          </a:xfrm>
          <a:prstGeom prst="rect">
            <a:avLst/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Competencia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6224" y="4365104"/>
            <a:ext cx="1974124" cy="1125265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Anticipación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productos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servicios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substitutivos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483768" y="1146259"/>
            <a:ext cx="200025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Clientes</a:t>
            </a:r>
            <a:endParaRPr lang="en-GB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Usuarios</a:t>
            </a:r>
            <a:endParaRPr lang="en-GB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Consumidores</a:t>
            </a: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860032" y="1146259"/>
            <a:ext cx="200025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Proveedores</a:t>
            </a: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876006" y="4915667"/>
            <a:ext cx="200025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Entorno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social</a:t>
            </a:r>
          </a:p>
          <a:p>
            <a:pPr algn="ctr" eaLnBrk="1" hangingPunct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Sociedad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483768" y="4927430"/>
            <a:ext cx="200025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Entorno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legal</a:t>
            </a: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7286625" y="1578496"/>
            <a:ext cx="1785938" cy="9144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Organización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estrategia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286625" y="2586608"/>
            <a:ext cx="1785938" cy="9144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Humanos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7265858" y="3594720"/>
            <a:ext cx="1785938" cy="914400"/>
          </a:xfrm>
          <a:prstGeom prst="rect">
            <a:avLst/>
          </a:prstGeom>
          <a:solidFill>
            <a:srgbClr val="C0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Reducción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costes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2780928"/>
            <a:ext cx="4256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cap="all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EMPRESA</a:t>
            </a:r>
          </a:p>
          <a:p>
            <a:pPr algn="ctr"/>
            <a:r>
              <a:rPr lang="en-GB" sz="4400" b="1" cap="all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(sector)</a:t>
            </a:r>
            <a:endParaRPr lang="en-GB" sz="4400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8 Rectángulo"/>
          <p:cNvSpPr/>
          <p:nvPr/>
        </p:nvSpPr>
        <p:spPr>
          <a:xfrm>
            <a:off x="51470" y="3356992"/>
            <a:ext cx="2000250" cy="9144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Evolución</a:t>
            </a:r>
            <a:r>
              <a:rPr lang="en-GB" alt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</a:t>
            </a:r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tecnología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16 Rectángulo"/>
          <p:cNvSpPr/>
          <p:nvPr/>
        </p:nvSpPr>
        <p:spPr>
          <a:xfrm>
            <a:off x="7236296" y="4602832"/>
            <a:ext cx="1785938" cy="914400"/>
          </a:xfrm>
          <a:prstGeom prst="rect">
            <a:avLst/>
          </a:prstGeom>
          <a:solidFill>
            <a:srgbClr val="C0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Beneficios</a:t>
            </a:r>
            <a:endParaRPr lang="en-GB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7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6595344" cy="47525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Normalización</a:t>
            </a:r>
            <a:r>
              <a:rPr lang="en-GB" dirty="0" smtClean="0"/>
              <a:t> </a:t>
            </a:r>
            <a:r>
              <a:rPr lang="en-GB" dirty="0" err="1" smtClean="0"/>
              <a:t>europea</a:t>
            </a:r>
            <a:r>
              <a:rPr lang="en-GB" dirty="0" smtClean="0"/>
              <a:t> y </a:t>
            </a:r>
            <a:r>
              <a:rPr lang="en-GB" dirty="0" err="1" smtClean="0"/>
              <a:t>acceso</a:t>
            </a:r>
            <a:r>
              <a:rPr lang="en-GB" dirty="0" smtClean="0"/>
              <a:t> a </a:t>
            </a:r>
            <a:r>
              <a:rPr lang="en-GB" dirty="0" err="1" smtClean="0"/>
              <a:t>mercados</a:t>
            </a:r>
            <a:r>
              <a:rPr lang="en-GB" dirty="0" smtClean="0"/>
              <a:t> </a:t>
            </a:r>
            <a:r>
              <a:rPr lang="en-GB" dirty="0" err="1" smtClean="0"/>
              <a:t>globales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235619" y="1772816"/>
            <a:ext cx="6424613" cy="452596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solidFill>
                  <a:schemeClr val="bg1"/>
                </a:solidFill>
              </a:rPr>
              <a:t>Europa no </a:t>
            </a:r>
            <a:r>
              <a:rPr lang="en-GB" dirty="0" err="1" smtClean="0">
                <a:solidFill>
                  <a:schemeClr val="bg1"/>
                </a:solidFill>
              </a:rPr>
              <a:t>es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una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realidad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aislada</a:t>
            </a:r>
            <a:endParaRPr lang="en-GB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chemeClr val="bg1"/>
                </a:solidFill>
              </a:rPr>
              <a:t>Colaboración</a:t>
            </a:r>
            <a:r>
              <a:rPr lang="en-GB" dirty="0" smtClean="0">
                <a:solidFill>
                  <a:schemeClr val="bg1"/>
                </a:solidFill>
              </a:rPr>
              <a:t> CEN-ISO e IEC-CENELEC</a:t>
            </a:r>
          </a:p>
          <a:p>
            <a:pPr marL="0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chemeClr val="bg1"/>
                </a:solidFill>
              </a:rPr>
              <a:t>Alineamiento</a:t>
            </a:r>
            <a:r>
              <a:rPr lang="en-GB" dirty="0" smtClean="0">
                <a:solidFill>
                  <a:schemeClr val="bg1"/>
                </a:solidFill>
              </a:rPr>
              <a:t> con </a:t>
            </a:r>
            <a:r>
              <a:rPr lang="en-GB" dirty="0" err="1" smtClean="0">
                <a:solidFill>
                  <a:schemeClr val="bg1"/>
                </a:solidFill>
              </a:rPr>
              <a:t>normas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internacionales</a:t>
            </a:r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 err="1" smtClean="0">
                <a:solidFill>
                  <a:schemeClr val="bg1"/>
                </a:solidFill>
              </a:rPr>
              <a:t>Factores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</a:rPr>
              <a:t>contrapuestos</a:t>
            </a:r>
            <a:r>
              <a:rPr lang="en-GB" sz="2400" dirty="0" smtClean="0">
                <a:solidFill>
                  <a:schemeClr val="bg1"/>
                </a:solidFill>
              </a:rPr>
              <a:t>:</a:t>
            </a:r>
            <a:endParaRPr lang="en-GB" sz="2400" dirty="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chemeClr val="bg1"/>
                </a:solidFill>
              </a:rPr>
              <a:t>Acceso</a:t>
            </a:r>
            <a:r>
              <a:rPr lang="en-GB" dirty="0" smtClean="0">
                <a:solidFill>
                  <a:schemeClr val="bg1"/>
                </a:solidFill>
              </a:rPr>
              <a:t> a </a:t>
            </a:r>
            <a:r>
              <a:rPr lang="en-GB" dirty="0" err="1" smtClean="0">
                <a:solidFill>
                  <a:schemeClr val="bg1"/>
                </a:solidFill>
              </a:rPr>
              <a:t>mercados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/ </a:t>
            </a:r>
            <a:r>
              <a:rPr lang="en-GB" dirty="0" err="1" smtClean="0">
                <a:solidFill>
                  <a:schemeClr val="bg1"/>
                </a:solidFill>
              </a:rPr>
              <a:t>participación</a:t>
            </a:r>
            <a:endParaRPr lang="en-GB" dirty="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chemeClr val="bg1"/>
                </a:solidFill>
              </a:rPr>
              <a:t>Recursos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</a:rPr>
              <a:t>disponibles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www.qualipole.fr/images/stories/iso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84354"/>
            <a:ext cx="1199735" cy="1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opendocsociety.org/news/images/iec-logo/%3Bdownlo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4083821"/>
            <a:ext cx="1073174" cy="107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39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6346825" cy="115093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b="1" dirty="0" smtClean="0"/>
              <a:t>Reglamento UE 1025/2012 sobre normalización europea</a:t>
            </a:r>
            <a:endParaRPr lang="es-ES" altLang="en-US" b="1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68312" y="1556792"/>
            <a:ext cx="8280151" cy="4248150"/>
          </a:xfrm>
        </p:spPr>
        <p:txBody>
          <a:bodyPr/>
          <a:lstStyle/>
          <a:p>
            <a:pPr marL="539750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dirty="0" smtClean="0"/>
              <a:t>Normalización de productos y servicios</a:t>
            </a:r>
            <a:endParaRPr lang="es-ES" altLang="en-US" dirty="0" smtClean="0"/>
          </a:p>
          <a:p>
            <a:pPr marL="539750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dirty="0" smtClean="0"/>
              <a:t>Transparencia</a:t>
            </a:r>
            <a:r>
              <a:rPr lang="es-ES" altLang="en-US" dirty="0" smtClean="0"/>
              <a:t>:</a:t>
            </a:r>
          </a:p>
          <a:p>
            <a:pPr marL="939800" lvl="1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sz="2000" dirty="0" smtClean="0"/>
              <a:t>Programa de trabajo</a:t>
            </a:r>
          </a:p>
          <a:p>
            <a:pPr marL="939800" lvl="1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sz="2000" dirty="0" smtClean="0"/>
              <a:t>Proyectos de normas</a:t>
            </a:r>
          </a:p>
          <a:p>
            <a:pPr marL="939800" lvl="1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sz="2000" dirty="0" smtClean="0"/>
              <a:t>Programa anual Comisión Europea</a:t>
            </a:r>
          </a:p>
          <a:p>
            <a:pPr marL="939800" lvl="1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sz="2000" dirty="0" smtClean="0"/>
              <a:t>Solicitudes de normalización de la Comisión</a:t>
            </a:r>
          </a:p>
          <a:p>
            <a:pPr marL="539750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dirty="0" smtClean="0"/>
              <a:t>Participación de las partes interesadas</a:t>
            </a:r>
          </a:p>
          <a:p>
            <a:pPr marL="539750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dirty="0" smtClean="0"/>
              <a:t>Acceso de las </a:t>
            </a:r>
            <a:r>
              <a:rPr lang="es-ES" altLang="en-US" dirty="0" err="1" smtClean="0"/>
              <a:t>PyME</a:t>
            </a:r>
            <a:endParaRPr lang="es-ES" altLang="en-US" dirty="0" smtClean="0"/>
          </a:p>
          <a:p>
            <a:pPr marL="539750" indent="-539750" eaLnBrk="1" hangingPunct="1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es-ES" altLang="en-US" dirty="0" smtClean="0"/>
              <a:t>Otros requisitos</a:t>
            </a:r>
          </a:p>
          <a:p>
            <a:pPr marL="0" indent="0" eaLnBrk="1" hangingPunct="1">
              <a:spcAft>
                <a:spcPct val="0"/>
              </a:spcAft>
              <a:tabLst>
                <a:tab pos="539750" algn="l"/>
              </a:tabLst>
            </a:pPr>
            <a:endParaRPr lang="es-ES" altLang="en-US" dirty="0" smtClean="0"/>
          </a:p>
          <a:p>
            <a:pPr marL="0" indent="0" eaLnBrk="1" hangingPunct="1">
              <a:spcAft>
                <a:spcPct val="0"/>
              </a:spcAft>
              <a:tabLst>
                <a:tab pos="539750" algn="l"/>
              </a:tabLst>
            </a:pPr>
            <a:r>
              <a:rPr lang="es-ES" altLang="en-US" dirty="0" smtClean="0"/>
              <a:t>Acciones de CEN, CENELEC y</a:t>
            </a:r>
          </a:p>
          <a:p>
            <a:pPr marL="0" indent="0" eaLnBrk="1" hangingPunct="1">
              <a:spcAft>
                <a:spcPct val="0"/>
              </a:spcAft>
              <a:tabLst>
                <a:tab pos="539750" algn="l"/>
              </a:tabLst>
            </a:pPr>
            <a:r>
              <a:rPr lang="es-ES" altLang="en-US" dirty="0" smtClean="0"/>
              <a:t>sus miembros en apoyo de las </a:t>
            </a:r>
            <a:r>
              <a:rPr lang="es-ES" altLang="en-US" dirty="0" err="1" smtClean="0"/>
              <a:t>PyME</a:t>
            </a:r>
            <a:endParaRPr lang="es-E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22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19745" y="6453336"/>
            <a:ext cx="20201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© CEN and CENELEC – </a:t>
            </a:r>
            <a:r>
              <a:rPr lang="en-GB" sz="1100" dirty="0" smtClean="0">
                <a:solidFill>
                  <a:schemeClr val="bg1"/>
                </a:solidFill>
              </a:rPr>
              <a:t>2016   </a:t>
            </a:r>
            <a:fld id="{4623EC3D-09F8-4A9B-A21F-270F5B630AB6}" type="slidenum">
              <a:rPr lang="en-GB" sz="1100" smtClean="0">
                <a:solidFill>
                  <a:schemeClr val="bg1"/>
                </a:solidFill>
              </a:rPr>
              <a:t>7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16016" y="4941168"/>
            <a:ext cx="3672408" cy="43204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7544" y="5301208"/>
            <a:ext cx="3672408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716016" y="3212976"/>
            <a:ext cx="3672408" cy="432048"/>
          </a:xfrm>
          <a:prstGeom prst="rect">
            <a:avLst/>
          </a:prstGeom>
          <a:solidFill>
            <a:srgbClr val="C8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7544" y="3212976"/>
            <a:ext cx="367240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7544" y="2348880"/>
            <a:ext cx="3672408" cy="86409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7544" y="1484784"/>
            <a:ext cx="367240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7544" y="3212976"/>
            <a:ext cx="3672408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16016" y="1484784"/>
            <a:ext cx="3672408" cy="1728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16016" y="3645024"/>
            <a:ext cx="3672408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16016" y="4077072"/>
            <a:ext cx="3672408" cy="43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716016" y="4509120"/>
            <a:ext cx="3672408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16016" y="4941168"/>
            <a:ext cx="3672408" cy="43204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67544" y="5301208"/>
            <a:ext cx="3672408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716016" y="3212976"/>
            <a:ext cx="3672408" cy="432048"/>
          </a:xfrm>
          <a:prstGeom prst="rect">
            <a:avLst/>
          </a:prstGeom>
          <a:solidFill>
            <a:srgbClr val="C8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67544" y="3212976"/>
            <a:ext cx="367240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67544" y="2348880"/>
            <a:ext cx="3672408" cy="86409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67544" y="1484784"/>
            <a:ext cx="367240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67544" y="3212976"/>
            <a:ext cx="3672408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3466728" cy="532859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Alimentos</a:t>
            </a:r>
          </a:p>
          <a:p>
            <a:r>
              <a:rPr lang="en-GB" sz="2400" dirty="0" err="1" smtClean="0">
                <a:solidFill>
                  <a:srgbClr val="00B050"/>
                </a:solidFill>
              </a:rPr>
              <a:t>Salud</a:t>
            </a:r>
            <a:endParaRPr lang="en-GB" sz="2400" dirty="0" smtClean="0">
              <a:solidFill>
                <a:srgbClr val="00B050"/>
              </a:solidFill>
            </a:endParaRPr>
          </a:p>
          <a:p>
            <a:r>
              <a:rPr lang="en-GB" sz="2400" dirty="0" err="1" smtClean="0">
                <a:solidFill>
                  <a:schemeClr val="tx1"/>
                </a:solidFill>
              </a:rPr>
              <a:t>Minerales</a:t>
            </a:r>
            <a:r>
              <a:rPr lang="en-GB" sz="2400" dirty="0" smtClean="0">
                <a:solidFill>
                  <a:schemeClr val="tx1"/>
                </a:solidFill>
              </a:rPr>
              <a:t> y </a:t>
            </a:r>
            <a:r>
              <a:rPr lang="en-GB" sz="2400" dirty="0" err="1" smtClean="0">
                <a:solidFill>
                  <a:schemeClr val="tx1"/>
                </a:solidFill>
              </a:rPr>
              <a:t>metales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Madera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err="1" smtClean="0">
                <a:solidFill>
                  <a:schemeClr val="bg1"/>
                </a:solidFill>
              </a:rPr>
              <a:t>Químico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err="1" smtClean="0">
                <a:solidFill>
                  <a:srgbClr val="7030A0"/>
                </a:solidFill>
              </a:rPr>
              <a:t>Moda</a:t>
            </a:r>
            <a:r>
              <a:rPr lang="en-GB" sz="2400" dirty="0" smtClean="0">
                <a:solidFill>
                  <a:srgbClr val="7030A0"/>
                </a:solidFill>
              </a:rPr>
              <a:t> / </a:t>
            </a:r>
            <a:r>
              <a:rPr lang="en-GB" sz="2400" dirty="0" err="1" smtClean="0">
                <a:solidFill>
                  <a:srgbClr val="7030A0"/>
                </a:solidFill>
              </a:rPr>
              <a:t>textil</a:t>
            </a:r>
            <a:endParaRPr lang="en-GB" sz="2400" dirty="0" smtClean="0">
              <a:solidFill>
                <a:srgbClr val="7030A0"/>
              </a:solidFill>
            </a:endParaRPr>
          </a:p>
          <a:p>
            <a:r>
              <a:rPr lang="en-GB" sz="2400" dirty="0" err="1" smtClean="0">
                <a:solidFill>
                  <a:srgbClr val="7030A0"/>
                </a:solidFill>
              </a:rPr>
              <a:t>Muebles</a:t>
            </a:r>
            <a:r>
              <a:rPr lang="en-GB" sz="2400" dirty="0" smtClean="0">
                <a:solidFill>
                  <a:srgbClr val="7030A0"/>
                </a:solidFill>
              </a:rPr>
              <a:t> y </a:t>
            </a:r>
            <a:r>
              <a:rPr lang="en-GB" sz="2400" dirty="0" err="1" smtClean="0">
                <a:solidFill>
                  <a:srgbClr val="7030A0"/>
                </a:solidFill>
              </a:rPr>
              <a:t>decoración</a:t>
            </a:r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 err="1" smtClean="0">
                <a:solidFill>
                  <a:srgbClr val="7030A0"/>
                </a:solidFill>
              </a:rPr>
              <a:t>Ocio</a:t>
            </a:r>
            <a:r>
              <a:rPr lang="en-GB" sz="2400" dirty="0" smtClean="0">
                <a:solidFill>
                  <a:srgbClr val="7030A0"/>
                </a:solidFill>
              </a:rPr>
              <a:t> / </a:t>
            </a:r>
            <a:r>
              <a:rPr lang="en-GB" sz="2400" dirty="0" err="1" smtClean="0">
                <a:solidFill>
                  <a:srgbClr val="7030A0"/>
                </a:solidFill>
              </a:rPr>
              <a:t>Deporte</a:t>
            </a:r>
            <a:endParaRPr lang="en-GB" sz="2400" dirty="0" smtClean="0">
              <a:solidFill>
                <a:srgbClr val="7030A0"/>
              </a:solidFill>
            </a:endParaRPr>
          </a:p>
          <a:p>
            <a:r>
              <a:rPr lang="en-GB" sz="2400" dirty="0" err="1" smtClean="0">
                <a:solidFill>
                  <a:srgbClr val="1E887F"/>
                </a:solidFill>
              </a:rPr>
              <a:t>Construcción</a:t>
            </a:r>
            <a:endParaRPr lang="en-GB" sz="2400" dirty="0">
              <a:solidFill>
                <a:srgbClr val="1E887F"/>
              </a:solidFill>
            </a:endParaRPr>
          </a:p>
        </p:txBody>
      </p:sp>
      <p:sp>
        <p:nvSpPr>
          <p:cNvPr id="39" name="Title 4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 err="1" smtClean="0"/>
              <a:t>Sectores</a:t>
            </a:r>
            <a:r>
              <a:rPr lang="en-GB" dirty="0" smtClean="0"/>
              <a:t> </a:t>
            </a:r>
            <a:r>
              <a:rPr lang="en-GB" dirty="0" err="1" smtClean="0"/>
              <a:t>cubiertos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CEN y CENELEC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4716016" y="1484784"/>
            <a:ext cx="3672408" cy="1728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716016" y="3645024"/>
            <a:ext cx="3672408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716016" y="4077072"/>
            <a:ext cx="3672408" cy="43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716016" y="4509120"/>
            <a:ext cx="3672408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Content Placeholder 5"/>
          <p:cNvSpPr>
            <a:spLocks noGrp="1"/>
          </p:cNvSpPr>
          <p:nvPr>
            <p:ph sz="half" idx="1"/>
          </p:nvPr>
        </p:nvSpPr>
        <p:spPr>
          <a:xfrm>
            <a:off x="4644008" y="1412776"/>
            <a:ext cx="4038600" cy="5328592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</a:rPr>
              <a:t>Mecánico</a:t>
            </a:r>
            <a:r>
              <a:rPr lang="en-GB" sz="2400" dirty="0" smtClean="0">
                <a:solidFill>
                  <a:srgbClr val="FF0000"/>
                </a:solidFill>
              </a:rPr>
              <a:t> y </a:t>
            </a:r>
            <a:r>
              <a:rPr lang="en-GB" sz="2400" dirty="0" err="1" smtClean="0">
                <a:solidFill>
                  <a:srgbClr val="FF0000"/>
                </a:solidFill>
              </a:rPr>
              <a:t>máquinas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</a:rPr>
              <a:t>Eléctrico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</a:rPr>
              <a:t>Equipos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	</a:t>
            </a:r>
            <a:r>
              <a:rPr lang="en-GB" sz="2400" dirty="0" err="1" smtClean="0">
                <a:solidFill>
                  <a:srgbClr val="FF0000"/>
                </a:solidFill>
              </a:rPr>
              <a:t>domésticos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 err="1" smtClean="0"/>
              <a:t>Transporte</a:t>
            </a:r>
            <a:endParaRPr lang="en-GB" sz="2400" dirty="0"/>
          </a:p>
          <a:p>
            <a:r>
              <a:rPr lang="en-GB" sz="2400" dirty="0" err="1" smtClean="0"/>
              <a:t>Energía</a:t>
            </a:r>
            <a:r>
              <a:rPr lang="en-GB" sz="2400" dirty="0" smtClean="0"/>
              <a:t> y </a:t>
            </a:r>
            <a:r>
              <a:rPr lang="en-GB" sz="2400" dirty="0" err="1" smtClean="0"/>
              <a:t>Servicios</a:t>
            </a:r>
            <a:r>
              <a:rPr lang="en-GB" sz="2400" dirty="0" smtClean="0"/>
              <a:t> pub</a:t>
            </a:r>
            <a:endParaRPr lang="en-GB" sz="2400" dirty="0"/>
          </a:p>
          <a:p>
            <a:r>
              <a:rPr lang="en-GB" sz="2400" dirty="0" err="1" smtClean="0"/>
              <a:t>Servicios</a:t>
            </a:r>
            <a:endParaRPr lang="en-GB" sz="2400" dirty="0"/>
          </a:p>
          <a:p>
            <a:r>
              <a:rPr lang="en-GB" sz="2400" dirty="0" err="1" smtClean="0">
                <a:solidFill>
                  <a:schemeClr val="bg1"/>
                </a:solidFill>
              </a:rPr>
              <a:t>Defensa</a:t>
            </a:r>
            <a:r>
              <a:rPr lang="en-GB" sz="2400" dirty="0" smtClean="0">
                <a:solidFill>
                  <a:schemeClr val="bg1"/>
                </a:solidFill>
              </a:rPr>
              <a:t> y </a:t>
            </a:r>
            <a:r>
              <a:rPr lang="en-GB" sz="2400" dirty="0" err="1" smtClean="0">
                <a:solidFill>
                  <a:schemeClr val="bg1"/>
                </a:solidFill>
              </a:rPr>
              <a:t>Seguridad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 err="1" smtClean="0">
                <a:solidFill>
                  <a:schemeClr val="bg1"/>
                </a:solidFill>
              </a:rPr>
              <a:t>Sociedad</a:t>
            </a:r>
            <a:r>
              <a:rPr lang="en-GB" sz="2400" dirty="0" smtClean="0">
                <a:solidFill>
                  <a:schemeClr val="bg1"/>
                </a:solidFill>
              </a:rPr>
              <a:t> Digital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rgbClr val="7030A0"/>
              </a:solidFill>
            </a:endParaRP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96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Temas</a:t>
            </a:r>
            <a:r>
              <a:rPr lang="en-GB" sz="2400" dirty="0" smtClean="0"/>
              <a:t> </a:t>
            </a:r>
            <a:r>
              <a:rPr lang="en-GB" sz="2400" dirty="0" err="1" smtClean="0"/>
              <a:t>cubiertos</a:t>
            </a:r>
            <a:r>
              <a:rPr lang="en-GB" sz="2400" dirty="0" smtClean="0"/>
              <a:t> </a:t>
            </a:r>
            <a:r>
              <a:rPr lang="en-GB" sz="2400" dirty="0" err="1" smtClean="0"/>
              <a:t>por</a:t>
            </a:r>
            <a:r>
              <a:rPr lang="en-GB" sz="2400" dirty="0" smtClean="0"/>
              <a:t> las </a:t>
            </a:r>
            <a:r>
              <a:rPr lang="en-GB" sz="2400" dirty="0" err="1" smtClean="0"/>
              <a:t>normalización</a:t>
            </a:r>
            <a:r>
              <a:rPr lang="en-GB" sz="2400" dirty="0" smtClean="0"/>
              <a:t> </a:t>
            </a:r>
            <a:r>
              <a:rPr lang="en-GB" sz="2400" dirty="0" err="1" smtClean="0"/>
              <a:t>europea</a:t>
            </a:r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114800" cy="5184576"/>
          </a:xfrm>
          <a:noFill/>
        </p:spPr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Seguridad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Seguridad</a:t>
            </a:r>
            <a:r>
              <a:rPr lang="en-GB" sz="2100" dirty="0" smtClean="0"/>
              <a:t> </a:t>
            </a:r>
            <a:r>
              <a:rPr lang="en-GB" sz="2100" dirty="0" err="1" smtClean="0"/>
              <a:t>alimentaria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Compatibilidad</a:t>
            </a:r>
            <a:r>
              <a:rPr lang="en-GB" sz="2100" dirty="0" smtClean="0"/>
              <a:t> </a:t>
            </a:r>
            <a:r>
              <a:rPr lang="en-GB" sz="2100" dirty="0" err="1" smtClean="0"/>
              <a:t>Electromagnética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eSalud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eFacturación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eMobilidad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Ciudades</a:t>
            </a:r>
            <a:r>
              <a:rPr lang="en-GB" sz="2100" dirty="0" smtClean="0"/>
              <a:t> </a:t>
            </a:r>
            <a:r>
              <a:rPr lang="en-GB" sz="2100" dirty="0" err="1" smtClean="0"/>
              <a:t>Inteligentes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Fabricacion</a:t>
            </a:r>
            <a:r>
              <a:rPr lang="en-GB" sz="2100" dirty="0" smtClean="0"/>
              <a:t> </a:t>
            </a:r>
            <a:r>
              <a:rPr lang="en-GB" sz="2100" dirty="0" err="1" smtClean="0"/>
              <a:t>avanzada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Salud</a:t>
            </a:r>
            <a:r>
              <a:rPr lang="en-GB" sz="2100" dirty="0" smtClean="0"/>
              <a:t> y </a:t>
            </a:r>
            <a:r>
              <a:rPr lang="en-GB" sz="2100" dirty="0" err="1" smtClean="0"/>
              <a:t>Seguridad</a:t>
            </a:r>
            <a:r>
              <a:rPr lang="en-GB" sz="2100" dirty="0" smtClean="0"/>
              <a:t> </a:t>
            </a:r>
            <a:r>
              <a:rPr lang="en-GB" sz="2100" dirty="0" err="1" smtClean="0"/>
              <a:t>Laboral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smtClean="0"/>
              <a:t>TICs</a:t>
            </a:r>
            <a:endParaRPr lang="en-GB" sz="2100" dirty="0" smtClean="0"/>
          </a:p>
          <a:p>
            <a:endParaRPr lang="en-GB" sz="210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495800" cy="4968552"/>
          </a:xfrm>
          <a:noFill/>
        </p:spPr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Accesibilidad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Redes</a:t>
            </a:r>
            <a:r>
              <a:rPr lang="en-GB" sz="2100" dirty="0" smtClean="0"/>
              <a:t> </a:t>
            </a:r>
            <a:r>
              <a:rPr lang="en-GB" sz="2100" dirty="0" err="1" smtClean="0"/>
              <a:t>inteligentes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Ecodiseño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Calidad</a:t>
            </a:r>
            <a:r>
              <a:rPr lang="en-GB" sz="2100" dirty="0" smtClean="0"/>
              <a:t> del </a:t>
            </a:r>
            <a:r>
              <a:rPr lang="en-GB" sz="2100" dirty="0" err="1" smtClean="0"/>
              <a:t>aire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Energías</a:t>
            </a:r>
            <a:r>
              <a:rPr lang="en-GB" sz="2100" dirty="0" smtClean="0"/>
              <a:t> </a:t>
            </a:r>
            <a:r>
              <a:rPr lang="en-GB" sz="2100" dirty="0" err="1" smtClean="0"/>
              <a:t>renovables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Eficiencia</a:t>
            </a:r>
            <a:r>
              <a:rPr lang="en-GB" sz="2100" dirty="0" smtClean="0"/>
              <a:t> </a:t>
            </a:r>
            <a:r>
              <a:rPr lang="en-GB" sz="2100" dirty="0" err="1" smtClean="0"/>
              <a:t>energética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Etiquetado</a:t>
            </a:r>
            <a:r>
              <a:rPr lang="en-GB" sz="2100" dirty="0" smtClean="0"/>
              <a:t> </a:t>
            </a:r>
            <a:r>
              <a:rPr lang="en-GB" sz="2100" dirty="0" err="1" smtClean="0"/>
              <a:t>energético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Interoperabilidad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Edificios</a:t>
            </a:r>
            <a:r>
              <a:rPr lang="en-GB" sz="2100" dirty="0" smtClean="0"/>
              <a:t> </a:t>
            </a:r>
            <a:r>
              <a:rPr lang="en-GB" sz="2100" dirty="0" err="1" smtClean="0"/>
              <a:t>inteligentes</a:t>
            </a:r>
            <a:r>
              <a:rPr lang="en-GB" sz="2100" dirty="0" smtClean="0"/>
              <a:t> / </a:t>
            </a:r>
            <a:r>
              <a:rPr lang="en-GB" sz="2100" dirty="0" err="1" smtClean="0"/>
              <a:t>domótica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Sistemas</a:t>
            </a:r>
            <a:r>
              <a:rPr lang="en-GB" sz="2100" dirty="0" smtClean="0"/>
              <a:t> de </a:t>
            </a:r>
            <a:r>
              <a:rPr lang="en-GB" sz="2100" dirty="0" err="1" smtClean="0"/>
              <a:t>Transporte</a:t>
            </a:r>
            <a:r>
              <a:rPr lang="en-GB" sz="2100" dirty="0" smtClean="0"/>
              <a:t> </a:t>
            </a:r>
            <a:r>
              <a:rPr lang="en-GB" sz="2100" dirty="0" err="1" smtClean="0"/>
              <a:t>Inteligente</a:t>
            </a:r>
            <a:endParaRPr lang="en-GB" sz="2100" dirty="0" smtClean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100" dirty="0" err="1" smtClean="0"/>
              <a:t>Cyberseguridad</a:t>
            </a:r>
            <a:endParaRPr lang="en-GB" sz="2100" dirty="0" smtClean="0"/>
          </a:p>
          <a:p>
            <a:endParaRPr lang="en-GB" sz="2100" dirty="0" smtClean="0"/>
          </a:p>
          <a:p>
            <a:endParaRPr lang="en-GB" sz="2100" dirty="0"/>
          </a:p>
        </p:txBody>
      </p:sp>
      <p:sp>
        <p:nvSpPr>
          <p:cNvPr id="6" name="Rectangle 5"/>
          <p:cNvSpPr/>
          <p:nvPr/>
        </p:nvSpPr>
        <p:spPr>
          <a:xfrm>
            <a:off x="6819745" y="6453336"/>
            <a:ext cx="20201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© CEN and CENELEC – </a:t>
            </a:r>
            <a:r>
              <a:rPr lang="en-GB" sz="1100" dirty="0" smtClean="0">
                <a:solidFill>
                  <a:schemeClr val="bg1"/>
                </a:solidFill>
              </a:rPr>
              <a:t>2016   </a:t>
            </a:r>
            <a:fld id="{022A2442-4A28-4803-842A-2E973B338AF4}" type="slidenum">
              <a:rPr lang="en-GB" sz="1100" smtClean="0">
                <a:solidFill>
                  <a:schemeClr val="bg1"/>
                </a:solidFill>
              </a:rPr>
              <a:t>8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48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229225"/>
            <a:ext cx="76327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6851650" cy="1150938"/>
          </a:xfrm>
        </p:spPr>
        <p:txBody>
          <a:bodyPr>
            <a:normAutofit/>
          </a:bodyPr>
          <a:lstStyle/>
          <a:p>
            <a:r>
              <a:rPr lang="en-GB" altLang="en-US" dirty="0" err="1" smtClean="0"/>
              <a:t>Herramienta</a:t>
            </a:r>
            <a:r>
              <a:rPr lang="en-GB" altLang="en-US" dirty="0" smtClean="0"/>
              <a:t> para </a:t>
            </a:r>
            <a:r>
              <a:rPr lang="en-GB" altLang="en-US" dirty="0" err="1" smtClean="0"/>
              <a:t>formación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línea</a:t>
            </a:r>
            <a:r>
              <a:rPr lang="en-GB" altLang="en-US" dirty="0" smtClean="0"/>
              <a:t> para </a:t>
            </a:r>
            <a:r>
              <a:rPr lang="en-GB" altLang="en-US" dirty="0" err="1" smtClean="0"/>
              <a:t>PyMES</a:t>
            </a:r>
            <a:endParaRPr lang="en-GB" altLang="en-US" dirty="0"/>
          </a:p>
        </p:txBody>
      </p:sp>
      <p:sp>
        <p:nvSpPr>
          <p:cNvPr id="31748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291513" cy="4537075"/>
          </a:xfrm>
        </p:spPr>
        <p:txBody>
          <a:bodyPr/>
          <a:lstStyle/>
          <a:p>
            <a:pPr>
              <a:spcAft>
                <a:spcPct val="0"/>
              </a:spcAft>
              <a:buFontTx/>
              <a:buChar char="•"/>
            </a:pPr>
            <a:r>
              <a:rPr lang="en-GB" altLang="en-US" dirty="0" err="1" smtClean="0"/>
              <a:t>Desarrollada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cooperación</a:t>
            </a:r>
            <a:r>
              <a:rPr lang="en-GB" altLang="en-US" dirty="0" smtClean="0"/>
              <a:t> con </a:t>
            </a:r>
            <a:r>
              <a:rPr lang="en-GB" altLang="en-US" dirty="0" smtClean="0"/>
              <a:t>SBS </a:t>
            </a:r>
          </a:p>
          <a:p>
            <a:pPr>
              <a:spcAft>
                <a:spcPct val="0"/>
              </a:spcAft>
              <a:buFontTx/>
              <a:buChar char="•"/>
            </a:pPr>
            <a:r>
              <a:rPr lang="en-GB" altLang="en-US" dirty="0" err="1" smtClean="0"/>
              <a:t>Dirigida</a:t>
            </a:r>
            <a:r>
              <a:rPr lang="en-GB" altLang="en-US" dirty="0" smtClean="0"/>
              <a:t> a</a:t>
            </a:r>
            <a:endParaRPr lang="en-GB" altLang="en-US" dirty="0" smtClean="0"/>
          </a:p>
          <a:p>
            <a:pPr marL="700088" lvl="1" indent="-342900">
              <a:spcAft>
                <a:spcPct val="0"/>
              </a:spcAft>
            </a:pPr>
            <a:r>
              <a:rPr lang="en-GB" altLang="en-US" dirty="0" err="1" smtClean="0"/>
              <a:t>Empresarios</a:t>
            </a:r>
            <a:r>
              <a:rPr lang="en-GB" altLang="en-US" dirty="0" smtClean="0"/>
              <a:t> y </a:t>
            </a:r>
            <a:r>
              <a:rPr lang="en-GB" altLang="en-US" dirty="0" err="1" smtClean="0"/>
              <a:t>autónomos</a:t>
            </a:r>
            <a:r>
              <a:rPr lang="en-GB" altLang="en-US" dirty="0" smtClean="0"/>
              <a:t> </a:t>
            </a:r>
            <a:endParaRPr lang="en-GB" altLang="en-US" dirty="0" smtClean="0"/>
          </a:p>
          <a:p>
            <a:pPr marL="700088" lvl="1" indent="-342900">
              <a:spcAft>
                <a:spcPct val="0"/>
              </a:spcAft>
            </a:pPr>
            <a:r>
              <a:rPr lang="en-GB" altLang="en-US" dirty="0" smtClean="0"/>
              <a:t>Personal de </a:t>
            </a:r>
            <a:r>
              <a:rPr lang="en-GB" altLang="en-US" dirty="0" err="1" smtClean="0"/>
              <a:t>PyMEs</a:t>
            </a:r>
            <a:endParaRPr lang="en-GB" altLang="en-US" dirty="0" smtClean="0"/>
          </a:p>
          <a:p>
            <a:pPr>
              <a:spcAft>
                <a:spcPct val="0"/>
              </a:spcAft>
              <a:buFontTx/>
              <a:buChar char="•"/>
            </a:pPr>
            <a:r>
              <a:rPr lang="en-GB" altLang="en-US" dirty="0" err="1" smtClean="0"/>
              <a:t>Objeto</a:t>
            </a:r>
            <a:r>
              <a:rPr lang="en-GB" altLang="en-US" dirty="0" smtClean="0"/>
              <a:t>:</a:t>
            </a:r>
            <a:endParaRPr lang="en-GB" altLang="en-US" dirty="0" smtClean="0"/>
          </a:p>
          <a:p>
            <a:pPr marL="700088" lvl="1" indent="-342900">
              <a:spcAft>
                <a:spcPct val="0"/>
              </a:spcAft>
            </a:pPr>
            <a:r>
              <a:rPr lang="en-GB" altLang="en-US" dirty="0" err="1" smtClean="0"/>
              <a:t>Aprendizaje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sobre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normas</a:t>
            </a:r>
            <a:r>
              <a:rPr lang="en-GB" altLang="en-US" dirty="0" smtClean="0"/>
              <a:t> y </a:t>
            </a:r>
            <a:r>
              <a:rPr lang="en-GB" altLang="en-US" dirty="0" err="1" smtClean="0"/>
              <a:t>normalización</a:t>
            </a:r>
            <a:endParaRPr lang="en-GB" altLang="en-US" dirty="0" smtClean="0"/>
          </a:p>
          <a:p>
            <a:pPr marL="700088" lvl="1" indent="-342900">
              <a:spcAft>
                <a:spcPct val="0"/>
              </a:spcAft>
            </a:pPr>
            <a:r>
              <a:rPr lang="en-GB" altLang="en-US" dirty="0" err="1" smtClean="0"/>
              <a:t>Cómo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participar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en</a:t>
            </a:r>
            <a:r>
              <a:rPr lang="en-GB" altLang="en-US" dirty="0" smtClean="0"/>
              <a:t> la </a:t>
            </a:r>
            <a:r>
              <a:rPr lang="en-GB" altLang="en-US" dirty="0" err="1" smtClean="0"/>
              <a:t>normalización</a:t>
            </a:r>
            <a:endParaRPr lang="en-GB" altLang="en-US" dirty="0" smtClean="0"/>
          </a:p>
          <a:p>
            <a:pPr>
              <a:spcAft>
                <a:spcPct val="0"/>
              </a:spcAft>
              <a:buFontTx/>
              <a:buChar char="•"/>
            </a:pPr>
            <a:r>
              <a:rPr lang="en-GB" altLang="en-US" dirty="0" err="1" smtClean="0"/>
              <a:t>Disponible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en</a:t>
            </a:r>
            <a:r>
              <a:rPr lang="en-GB" altLang="en-US" dirty="0" smtClean="0"/>
              <a:t> 23 </a:t>
            </a:r>
            <a:r>
              <a:rPr lang="en-GB" altLang="en-US" dirty="0" err="1" smtClean="0"/>
              <a:t>idiomas</a:t>
            </a:r>
            <a:r>
              <a:rPr lang="en-GB" altLang="en-US" dirty="0" smtClean="0"/>
              <a:t> </a:t>
            </a:r>
            <a:r>
              <a:rPr lang="en-GB" altLang="en-US" dirty="0" smtClean="0"/>
              <a:t>(</a:t>
            </a:r>
            <a:r>
              <a:rPr lang="en-GB" altLang="en-US" dirty="0" smtClean="0">
                <a:hlinkClick r:id="rId4"/>
              </a:rPr>
              <a:t>www.cencenelec.eu/sme/elearning</a:t>
            </a:r>
            <a:r>
              <a:rPr lang="en-GB" altLang="en-US" dirty="0" smtClean="0"/>
              <a:t>) </a:t>
            </a:r>
          </a:p>
          <a:p>
            <a:pPr>
              <a:spcAft>
                <a:spcPct val="0"/>
              </a:spcAft>
            </a:pPr>
            <a:endParaRPr lang="en-GB" altLang="en-US" dirty="0" smtClean="0"/>
          </a:p>
          <a:p>
            <a:pPr>
              <a:spcAft>
                <a:spcPct val="0"/>
              </a:spcAft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822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1_CEN-CENELEC_Strategic_Partnership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 CENELEC">
      <a:majorFont>
        <a:latin typeface="Verdana"/>
        <a:ea typeface=""/>
        <a:cs typeface=""/>
      </a:majorFont>
      <a:minorFont>
        <a:latin typeface="Ve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PPT001_CEN-CENELEC_Corporate</Template>
  <TotalTime>1793</TotalTime>
  <Words>542</Words>
  <Application>Microsoft Office PowerPoint</Application>
  <PresentationFormat>On-screen Show (4:3)</PresentationFormat>
  <Paragraphs>162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Vedana</vt:lpstr>
      <vt:lpstr>Verdana</vt:lpstr>
      <vt:lpstr>Wingdings</vt:lpstr>
      <vt:lpstr>PPT001_CEN-CENELEC_Strategic_Partnerships</vt:lpstr>
      <vt:lpstr>Normalización Europea para PyMES</vt:lpstr>
      <vt:lpstr>Participación de las PyME: alianza nacional / europea</vt:lpstr>
      <vt:lpstr>PowerPoint Presentation</vt:lpstr>
      <vt:lpstr>¿Por qué las PyMEs deben participar en la normalización europea? – Visión estratégica de la normalización</vt:lpstr>
      <vt:lpstr>Normalización europea y acceso a mercados globales</vt:lpstr>
      <vt:lpstr>Reglamento UE 1025/2012 sobre normalización europea</vt:lpstr>
      <vt:lpstr>PowerPoint Presentation</vt:lpstr>
      <vt:lpstr>Temas cubiertos por las normalización europea</vt:lpstr>
      <vt:lpstr>Herramienta para formación en línea para PyMES</vt:lpstr>
      <vt:lpstr>Apoyo nacional</vt:lpstr>
      <vt:lpstr>5 mensajes claves para PyMEs</vt:lpstr>
    </vt:vector>
  </TitlesOfParts>
  <Company>CENCENELEC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Sectors and Topics</dc:title>
  <dc:creator>Prats-Soriano Lucia</dc:creator>
  <cp:lastModifiedBy>Verdera Mari Francisco</cp:lastModifiedBy>
  <cp:revision>169</cp:revision>
  <cp:lastPrinted>2015-01-30T11:20:02Z</cp:lastPrinted>
  <dcterms:created xsi:type="dcterms:W3CDTF">2014-08-07T06:58:34Z</dcterms:created>
  <dcterms:modified xsi:type="dcterms:W3CDTF">2016-09-20T09:20:37Z</dcterms:modified>
</cp:coreProperties>
</file>