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62" r:id="rId7"/>
    <p:sldId id="261" r:id="rId8"/>
    <p:sldId id="266" r:id="rId9"/>
    <p:sldId id="257" r:id="rId10"/>
    <p:sldId id="258" r:id="rId11"/>
    <p:sldId id="267" r:id="rId12"/>
    <p:sldId id="259" r:id="rId13"/>
    <p:sldId id="260" r:id="rId14"/>
    <p:sldId id="263" r:id="rId15"/>
    <p:sldId id="268" r:id="rId16"/>
    <p:sldId id="264" r:id="rId17"/>
    <p:sldId id="269" r:id="rId18"/>
  </p:sldIdLst>
  <p:sldSz cx="12192000" cy="6858000"/>
  <p:notesSz cx="7102475" cy="938847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0" d="100"/>
          <a:sy n="110"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103C6-C54C-4466-8C04-D25E06838A0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57466D4-34B3-4DFA-89CA-231E45F6C318}">
      <dgm:prSet/>
      <dgm:spPr/>
      <dgm:t>
        <a:bodyPr/>
        <a:lstStyle/>
        <a:p>
          <a:r>
            <a:rPr lang="nb-NO"/>
            <a:t>Accessibility is defined as «the </a:t>
          </a:r>
          <a:r>
            <a:rPr lang="en-US"/>
            <a:t>extent to which products, systems, services, environments and facilities can be used by people from a population with the widest range of user needs, characteristics and capabilities to achieve identified goals in identified contexts of use”. </a:t>
          </a:r>
        </a:p>
      </dgm:t>
    </dgm:pt>
    <dgm:pt modelId="{83794885-136F-4749-AB11-09F453425FC0}" type="parTrans" cxnId="{FB915C94-0DEC-4F25-A3B6-E72E9956C1B8}">
      <dgm:prSet/>
      <dgm:spPr/>
      <dgm:t>
        <a:bodyPr/>
        <a:lstStyle/>
        <a:p>
          <a:endParaRPr lang="en-US"/>
        </a:p>
      </dgm:t>
    </dgm:pt>
    <dgm:pt modelId="{D7B35A1D-1D00-452B-A88D-2B196BC0FB5C}" type="sibTrans" cxnId="{FB915C94-0DEC-4F25-A3B6-E72E9956C1B8}">
      <dgm:prSet/>
      <dgm:spPr/>
      <dgm:t>
        <a:bodyPr/>
        <a:lstStyle/>
        <a:p>
          <a:endParaRPr lang="en-US"/>
        </a:p>
      </dgm:t>
    </dgm:pt>
    <dgm:pt modelId="{46100F13-758E-4C12-B755-1B3D7E3BEE61}">
      <dgm:prSet/>
      <dgm:spPr/>
      <dgm:t>
        <a:bodyPr/>
        <a:lstStyle/>
        <a:p>
          <a:r>
            <a:rPr lang="nb-NO"/>
            <a:t>Universal design is defined as «</a:t>
          </a:r>
          <a:r>
            <a:rPr lang="en-US"/>
            <a:t>design of products, environments, programmes and services to be usable by all people, to the greatest extent possible, without the need for adaptation or specialized design. </a:t>
          </a:r>
        </a:p>
      </dgm:t>
    </dgm:pt>
    <dgm:pt modelId="{F52050D2-7DDB-4406-8A18-76322A7C115C}" type="parTrans" cxnId="{347D5D03-9A36-4051-A675-2B135BAA19C6}">
      <dgm:prSet/>
      <dgm:spPr/>
      <dgm:t>
        <a:bodyPr/>
        <a:lstStyle/>
        <a:p>
          <a:endParaRPr lang="en-US"/>
        </a:p>
      </dgm:t>
    </dgm:pt>
    <dgm:pt modelId="{EB86E621-E7A8-4695-995B-9C68BABA9DF0}" type="sibTrans" cxnId="{347D5D03-9A36-4051-A675-2B135BAA19C6}">
      <dgm:prSet/>
      <dgm:spPr/>
      <dgm:t>
        <a:bodyPr/>
        <a:lstStyle/>
        <a:p>
          <a:endParaRPr lang="en-US"/>
        </a:p>
      </dgm:t>
    </dgm:pt>
    <dgm:pt modelId="{5006CA8F-9971-4EBC-A280-FAE5936AAA69}">
      <dgm:prSet/>
      <dgm:spPr/>
      <dgm:t>
        <a:bodyPr/>
        <a:lstStyle/>
        <a:p>
          <a:r>
            <a:rPr lang="en-US"/>
            <a:t>(EN 17161 Design for All - Accessibility following a Design for All approach in products, goods and services - Extending the range of users)</a:t>
          </a:r>
        </a:p>
      </dgm:t>
    </dgm:pt>
    <dgm:pt modelId="{679676F7-BA2C-476A-B0B9-AB4962A0277A}" type="parTrans" cxnId="{3060AA3E-E06E-4A58-B14A-E437CFFCE466}">
      <dgm:prSet/>
      <dgm:spPr/>
      <dgm:t>
        <a:bodyPr/>
        <a:lstStyle/>
        <a:p>
          <a:endParaRPr lang="en-US"/>
        </a:p>
      </dgm:t>
    </dgm:pt>
    <dgm:pt modelId="{1CC45B1F-2F8E-4AB4-ADF6-37F907283E28}" type="sibTrans" cxnId="{3060AA3E-E06E-4A58-B14A-E437CFFCE466}">
      <dgm:prSet/>
      <dgm:spPr/>
      <dgm:t>
        <a:bodyPr/>
        <a:lstStyle/>
        <a:p>
          <a:endParaRPr lang="en-US"/>
        </a:p>
      </dgm:t>
    </dgm:pt>
    <dgm:pt modelId="{5CB563A8-0C7E-4899-9E89-457F3D783455}" type="pres">
      <dgm:prSet presAssocID="{FDB103C6-C54C-4466-8C04-D25E06838A0F}" presName="vert0" presStyleCnt="0">
        <dgm:presLayoutVars>
          <dgm:dir/>
          <dgm:animOne val="branch"/>
          <dgm:animLvl val="lvl"/>
        </dgm:presLayoutVars>
      </dgm:prSet>
      <dgm:spPr/>
    </dgm:pt>
    <dgm:pt modelId="{B336D469-624A-4E3C-8756-D5A547BD78E7}" type="pres">
      <dgm:prSet presAssocID="{957466D4-34B3-4DFA-89CA-231E45F6C318}" presName="thickLine" presStyleLbl="alignNode1" presStyleIdx="0" presStyleCnt="3"/>
      <dgm:spPr/>
    </dgm:pt>
    <dgm:pt modelId="{9DBEE2AF-F58F-4D3B-BE3E-520F3EBC36D9}" type="pres">
      <dgm:prSet presAssocID="{957466D4-34B3-4DFA-89CA-231E45F6C318}" presName="horz1" presStyleCnt="0"/>
      <dgm:spPr/>
    </dgm:pt>
    <dgm:pt modelId="{FE580172-F2C5-4EBD-85B0-F7FEC971A0D3}" type="pres">
      <dgm:prSet presAssocID="{957466D4-34B3-4DFA-89CA-231E45F6C318}" presName="tx1" presStyleLbl="revTx" presStyleIdx="0" presStyleCnt="3"/>
      <dgm:spPr/>
    </dgm:pt>
    <dgm:pt modelId="{03561EAB-34D0-4485-800A-4FC295140313}" type="pres">
      <dgm:prSet presAssocID="{957466D4-34B3-4DFA-89CA-231E45F6C318}" presName="vert1" presStyleCnt="0"/>
      <dgm:spPr/>
    </dgm:pt>
    <dgm:pt modelId="{76B22B25-F4E6-46E3-AB4B-4A2CAF9788EB}" type="pres">
      <dgm:prSet presAssocID="{46100F13-758E-4C12-B755-1B3D7E3BEE61}" presName="thickLine" presStyleLbl="alignNode1" presStyleIdx="1" presStyleCnt="3"/>
      <dgm:spPr/>
    </dgm:pt>
    <dgm:pt modelId="{F91A7841-D23B-42D9-80EE-B47D80428474}" type="pres">
      <dgm:prSet presAssocID="{46100F13-758E-4C12-B755-1B3D7E3BEE61}" presName="horz1" presStyleCnt="0"/>
      <dgm:spPr/>
    </dgm:pt>
    <dgm:pt modelId="{171ED653-4124-4286-AB01-BEEC60A2E6B4}" type="pres">
      <dgm:prSet presAssocID="{46100F13-758E-4C12-B755-1B3D7E3BEE61}" presName="tx1" presStyleLbl="revTx" presStyleIdx="1" presStyleCnt="3"/>
      <dgm:spPr/>
    </dgm:pt>
    <dgm:pt modelId="{3F98061C-BD17-4628-84D8-ECEE8057931B}" type="pres">
      <dgm:prSet presAssocID="{46100F13-758E-4C12-B755-1B3D7E3BEE61}" presName="vert1" presStyleCnt="0"/>
      <dgm:spPr/>
    </dgm:pt>
    <dgm:pt modelId="{5650C9BA-D4D9-4397-8BEE-4B53379DEE28}" type="pres">
      <dgm:prSet presAssocID="{5006CA8F-9971-4EBC-A280-FAE5936AAA69}" presName="thickLine" presStyleLbl="alignNode1" presStyleIdx="2" presStyleCnt="3"/>
      <dgm:spPr/>
    </dgm:pt>
    <dgm:pt modelId="{793ABF37-A79D-4C66-B9B6-875A3B3D9CB3}" type="pres">
      <dgm:prSet presAssocID="{5006CA8F-9971-4EBC-A280-FAE5936AAA69}" presName="horz1" presStyleCnt="0"/>
      <dgm:spPr/>
    </dgm:pt>
    <dgm:pt modelId="{99992294-EA80-422A-8B03-B8EDC27BB8F0}" type="pres">
      <dgm:prSet presAssocID="{5006CA8F-9971-4EBC-A280-FAE5936AAA69}" presName="tx1" presStyleLbl="revTx" presStyleIdx="2" presStyleCnt="3"/>
      <dgm:spPr/>
    </dgm:pt>
    <dgm:pt modelId="{55EBFDD4-68DC-44A8-A48C-ADD3020309CC}" type="pres">
      <dgm:prSet presAssocID="{5006CA8F-9971-4EBC-A280-FAE5936AAA69}" presName="vert1" presStyleCnt="0"/>
      <dgm:spPr/>
    </dgm:pt>
  </dgm:ptLst>
  <dgm:cxnLst>
    <dgm:cxn modelId="{347D5D03-9A36-4051-A675-2B135BAA19C6}" srcId="{FDB103C6-C54C-4466-8C04-D25E06838A0F}" destId="{46100F13-758E-4C12-B755-1B3D7E3BEE61}" srcOrd="1" destOrd="0" parTransId="{F52050D2-7DDB-4406-8A18-76322A7C115C}" sibTransId="{EB86E621-E7A8-4695-995B-9C68BABA9DF0}"/>
    <dgm:cxn modelId="{746EF134-9A1E-49A7-AC3F-29BFFF388248}" type="presOf" srcId="{46100F13-758E-4C12-B755-1B3D7E3BEE61}" destId="{171ED653-4124-4286-AB01-BEEC60A2E6B4}" srcOrd="0" destOrd="0" presId="urn:microsoft.com/office/officeart/2008/layout/LinedList"/>
    <dgm:cxn modelId="{3060AA3E-E06E-4A58-B14A-E437CFFCE466}" srcId="{FDB103C6-C54C-4466-8C04-D25E06838A0F}" destId="{5006CA8F-9971-4EBC-A280-FAE5936AAA69}" srcOrd="2" destOrd="0" parTransId="{679676F7-BA2C-476A-B0B9-AB4962A0277A}" sibTransId="{1CC45B1F-2F8E-4AB4-ADF6-37F907283E28}"/>
    <dgm:cxn modelId="{CED4B774-493D-4FB6-8CB9-541B059CC060}" type="presOf" srcId="{957466D4-34B3-4DFA-89CA-231E45F6C318}" destId="{FE580172-F2C5-4EBD-85B0-F7FEC971A0D3}" srcOrd="0" destOrd="0" presId="urn:microsoft.com/office/officeart/2008/layout/LinedList"/>
    <dgm:cxn modelId="{87D66C82-6B6A-411C-835C-6AD08F699710}" type="presOf" srcId="{5006CA8F-9971-4EBC-A280-FAE5936AAA69}" destId="{99992294-EA80-422A-8B03-B8EDC27BB8F0}" srcOrd="0" destOrd="0" presId="urn:microsoft.com/office/officeart/2008/layout/LinedList"/>
    <dgm:cxn modelId="{FB915C94-0DEC-4F25-A3B6-E72E9956C1B8}" srcId="{FDB103C6-C54C-4466-8C04-D25E06838A0F}" destId="{957466D4-34B3-4DFA-89CA-231E45F6C318}" srcOrd="0" destOrd="0" parTransId="{83794885-136F-4749-AB11-09F453425FC0}" sibTransId="{D7B35A1D-1D00-452B-A88D-2B196BC0FB5C}"/>
    <dgm:cxn modelId="{A88891EE-57B4-4485-A529-10AD6BB97415}" type="presOf" srcId="{FDB103C6-C54C-4466-8C04-D25E06838A0F}" destId="{5CB563A8-0C7E-4899-9E89-457F3D783455}" srcOrd="0" destOrd="0" presId="urn:microsoft.com/office/officeart/2008/layout/LinedList"/>
    <dgm:cxn modelId="{472F1D1F-0190-47DC-AA91-C81E9C05E134}" type="presParOf" srcId="{5CB563A8-0C7E-4899-9E89-457F3D783455}" destId="{B336D469-624A-4E3C-8756-D5A547BD78E7}" srcOrd="0" destOrd="0" presId="urn:microsoft.com/office/officeart/2008/layout/LinedList"/>
    <dgm:cxn modelId="{C52AE677-B9DB-4B2C-897E-AA7F596BC3E6}" type="presParOf" srcId="{5CB563A8-0C7E-4899-9E89-457F3D783455}" destId="{9DBEE2AF-F58F-4D3B-BE3E-520F3EBC36D9}" srcOrd="1" destOrd="0" presId="urn:microsoft.com/office/officeart/2008/layout/LinedList"/>
    <dgm:cxn modelId="{6816C491-CCC1-4444-85C3-33C33B67DDD0}" type="presParOf" srcId="{9DBEE2AF-F58F-4D3B-BE3E-520F3EBC36D9}" destId="{FE580172-F2C5-4EBD-85B0-F7FEC971A0D3}" srcOrd="0" destOrd="0" presId="urn:microsoft.com/office/officeart/2008/layout/LinedList"/>
    <dgm:cxn modelId="{73665DDA-8E83-4FFC-BB8C-A414EAE3AC64}" type="presParOf" srcId="{9DBEE2AF-F58F-4D3B-BE3E-520F3EBC36D9}" destId="{03561EAB-34D0-4485-800A-4FC295140313}" srcOrd="1" destOrd="0" presId="urn:microsoft.com/office/officeart/2008/layout/LinedList"/>
    <dgm:cxn modelId="{2BCDAF97-F860-4221-B3EC-6395DBAFED62}" type="presParOf" srcId="{5CB563A8-0C7E-4899-9E89-457F3D783455}" destId="{76B22B25-F4E6-46E3-AB4B-4A2CAF9788EB}" srcOrd="2" destOrd="0" presId="urn:microsoft.com/office/officeart/2008/layout/LinedList"/>
    <dgm:cxn modelId="{A61BCE7F-1147-46BC-ADD4-EDFC919D0863}" type="presParOf" srcId="{5CB563A8-0C7E-4899-9E89-457F3D783455}" destId="{F91A7841-D23B-42D9-80EE-B47D80428474}" srcOrd="3" destOrd="0" presId="urn:microsoft.com/office/officeart/2008/layout/LinedList"/>
    <dgm:cxn modelId="{A3E78E58-70CF-4F16-BECF-DACF076A8AF2}" type="presParOf" srcId="{F91A7841-D23B-42D9-80EE-B47D80428474}" destId="{171ED653-4124-4286-AB01-BEEC60A2E6B4}" srcOrd="0" destOrd="0" presId="urn:microsoft.com/office/officeart/2008/layout/LinedList"/>
    <dgm:cxn modelId="{FE07820F-EAAA-4F4D-B3C7-439A5F9BC705}" type="presParOf" srcId="{F91A7841-D23B-42D9-80EE-B47D80428474}" destId="{3F98061C-BD17-4628-84D8-ECEE8057931B}" srcOrd="1" destOrd="0" presId="urn:microsoft.com/office/officeart/2008/layout/LinedList"/>
    <dgm:cxn modelId="{C6B6A242-7779-4F43-9DDB-49E0FD9504AC}" type="presParOf" srcId="{5CB563A8-0C7E-4899-9E89-457F3D783455}" destId="{5650C9BA-D4D9-4397-8BEE-4B53379DEE28}" srcOrd="4" destOrd="0" presId="urn:microsoft.com/office/officeart/2008/layout/LinedList"/>
    <dgm:cxn modelId="{54083919-F354-4AA7-AA2D-3322169A1703}" type="presParOf" srcId="{5CB563A8-0C7E-4899-9E89-457F3D783455}" destId="{793ABF37-A79D-4C66-B9B6-875A3B3D9CB3}" srcOrd="5" destOrd="0" presId="urn:microsoft.com/office/officeart/2008/layout/LinedList"/>
    <dgm:cxn modelId="{ED6A15BF-5B01-499C-B56C-3E5D4F09E86C}" type="presParOf" srcId="{793ABF37-A79D-4C66-B9B6-875A3B3D9CB3}" destId="{99992294-EA80-422A-8B03-B8EDC27BB8F0}" srcOrd="0" destOrd="0" presId="urn:microsoft.com/office/officeart/2008/layout/LinedList"/>
    <dgm:cxn modelId="{A921D5DC-73AF-4723-970F-1AD9C42EAD21}" type="presParOf" srcId="{793ABF37-A79D-4C66-B9B6-875A3B3D9CB3}" destId="{55EBFDD4-68DC-44A8-A48C-ADD3020309C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44937D-19E2-42B4-B832-B73A2F8C888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E03C300-31B5-4AB8-BADF-61D7DC273D57}">
      <dgm:prSet custT="1"/>
      <dgm:spPr/>
      <dgm:t>
        <a:bodyPr/>
        <a:lstStyle/>
        <a:p>
          <a:r>
            <a:rPr lang="nb-NO" sz="2800" dirty="0"/>
            <a:t>How to </a:t>
          </a:r>
          <a:r>
            <a:rPr lang="nb-NO" sz="2800" dirty="0" err="1"/>
            <a:t>use</a:t>
          </a:r>
          <a:r>
            <a:rPr lang="nb-NO" sz="2800" dirty="0"/>
            <a:t> standards as a </a:t>
          </a:r>
          <a:r>
            <a:rPr lang="nb-NO" sz="2800" dirty="0" err="1"/>
            <a:t>tool</a:t>
          </a:r>
          <a:r>
            <a:rPr lang="nb-NO" sz="2800" dirty="0"/>
            <a:t> to </a:t>
          </a:r>
          <a:r>
            <a:rPr lang="nb-NO" sz="2800" dirty="0" err="1"/>
            <a:t>ensuring</a:t>
          </a:r>
          <a:r>
            <a:rPr lang="nb-NO" sz="2800" dirty="0"/>
            <a:t> </a:t>
          </a:r>
          <a:r>
            <a:rPr lang="nb-NO" sz="2800" dirty="0" err="1"/>
            <a:t>that</a:t>
          </a:r>
          <a:r>
            <a:rPr lang="nb-NO" sz="2800" dirty="0"/>
            <a:t> </a:t>
          </a:r>
          <a:r>
            <a:rPr lang="nb-NO" sz="2800" dirty="0" err="1"/>
            <a:t>goods</a:t>
          </a:r>
          <a:r>
            <a:rPr lang="nb-NO" sz="2800" dirty="0"/>
            <a:t> and services </a:t>
          </a:r>
          <a:r>
            <a:rPr lang="nb-NO" sz="2800" dirty="0" err="1"/>
            <a:t>are</a:t>
          </a:r>
          <a:r>
            <a:rPr lang="nb-NO" sz="2800" dirty="0"/>
            <a:t> </a:t>
          </a:r>
          <a:r>
            <a:rPr lang="nb-NO" sz="2800" dirty="0" err="1"/>
            <a:t>accessible</a:t>
          </a:r>
          <a:r>
            <a:rPr lang="nb-NO" sz="2800" dirty="0"/>
            <a:t> for all?</a:t>
          </a:r>
          <a:endParaRPr lang="en-US" sz="2800" dirty="0"/>
        </a:p>
      </dgm:t>
    </dgm:pt>
    <dgm:pt modelId="{90A07602-7B2A-4A95-98C7-D72D5DD20724}" type="parTrans" cxnId="{C9DEB170-3269-40E4-BD7D-A81CE85ABA31}">
      <dgm:prSet/>
      <dgm:spPr/>
      <dgm:t>
        <a:bodyPr/>
        <a:lstStyle/>
        <a:p>
          <a:endParaRPr lang="en-US"/>
        </a:p>
      </dgm:t>
    </dgm:pt>
    <dgm:pt modelId="{A26E21EC-E82F-4E01-AAE2-9C324BECF88A}" type="sibTrans" cxnId="{C9DEB170-3269-40E4-BD7D-A81CE85ABA31}">
      <dgm:prSet/>
      <dgm:spPr/>
      <dgm:t>
        <a:bodyPr/>
        <a:lstStyle/>
        <a:p>
          <a:endParaRPr lang="en-US"/>
        </a:p>
      </dgm:t>
    </dgm:pt>
    <dgm:pt modelId="{46F97D54-6882-49C6-B060-472A5370B7FB}">
      <dgm:prSet custT="1"/>
      <dgm:spPr/>
      <dgm:t>
        <a:bodyPr/>
        <a:lstStyle/>
        <a:p>
          <a:r>
            <a:rPr lang="nb-NO" sz="2800" dirty="0"/>
            <a:t>Standards </a:t>
          </a:r>
          <a:r>
            <a:rPr lang="nb-NO" sz="2800" dirty="0" err="1"/>
            <a:t>are</a:t>
          </a:r>
          <a:r>
            <a:rPr lang="nb-NO" sz="2800" dirty="0"/>
            <a:t> </a:t>
          </a:r>
          <a:r>
            <a:rPr lang="nb-NO" sz="2800" dirty="0" err="1"/>
            <a:t>potentially</a:t>
          </a:r>
          <a:r>
            <a:rPr lang="nb-NO" sz="2800" dirty="0"/>
            <a:t> a vital </a:t>
          </a:r>
          <a:r>
            <a:rPr lang="nb-NO" sz="2800" dirty="0" err="1"/>
            <a:t>tool</a:t>
          </a:r>
          <a:r>
            <a:rPr lang="nb-NO" sz="2800" dirty="0"/>
            <a:t> for </a:t>
          </a:r>
          <a:r>
            <a:rPr lang="nb-NO" sz="2800" dirty="0" err="1"/>
            <a:t>ensuring</a:t>
          </a:r>
          <a:r>
            <a:rPr lang="nb-NO" sz="2800" dirty="0"/>
            <a:t> </a:t>
          </a:r>
          <a:r>
            <a:rPr lang="nb-NO" sz="2800" dirty="0" err="1"/>
            <a:t>accessibility</a:t>
          </a:r>
          <a:r>
            <a:rPr lang="nb-NO" sz="2800" dirty="0"/>
            <a:t>, </a:t>
          </a:r>
          <a:r>
            <a:rPr lang="nb-NO" sz="2800" dirty="0" err="1"/>
            <a:t>if</a:t>
          </a:r>
          <a:r>
            <a:rPr lang="nb-NO" sz="2800" dirty="0"/>
            <a:t> </a:t>
          </a:r>
          <a:r>
            <a:rPr lang="nb-NO" sz="2800" dirty="0" err="1"/>
            <a:t>the</a:t>
          </a:r>
          <a:r>
            <a:rPr lang="nb-NO" sz="2800" dirty="0"/>
            <a:t> </a:t>
          </a:r>
          <a:r>
            <a:rPr lang="nb-NO" sz="2800" dirty="0" err="1"/>
            <a:t>clauses</a:t>
          </a:r>
          <a:r>
            <a:rPr lang="nb-NO" sz="2800" dirty="0"/>
            <a:t> </a:t>
          </a:r>
          <a:r>
            <a:rPr lang="nb-NO" sz="2800" dirty="0" err="1"/>
            <a:t>are</a:t>
          </a:r>
          <a:r>
            <a:rPr lang="nb-NO" sz="2800" dirty="0"/>
            <a:t> </a:t>
          </a:r>
          <a:r>
            <a:rPr lang="nb-NO" sz="2800" dirty="0" err="1"/>
            <a:t>clear</a:t>
          </a:r>
          <a:r>
            <a:rPr lang="nb-NO" sz="2800" dirty="0"/>
            <a:t> and </a:t>
          </a:r>
          <a:r>
            <a:rPr lang="nb-NO" sz="2800" dirty="0" err="1"/>
            <a:t>that</a:t>
          </a:r>
          <a:r>
            <a:rPr lang="nb-NO" sz="2800" dirty="0"/>
            <a:t> </a:t>
          </a:r>
          <a:r>
            <a:rPr lang="nb-NO" sz="2800" dirty="0" err="1"/>
            <a:t>the</a:t>
          </a:r>
          <a:r>
            <a:rPr lang="nb-NO" sz="2800" dirty="0"/>
            <a:t> standards </a:t>
          </a:r>
          <a:r>
            <a:rPr lang="nb-NO" sz="2800" dirty="0" err="1"/>
            <a:t>are</a:t>
          </a:r>
          <a:r>
            <a:rPr lang="nb-NO" sz="2800" dirty="0"/>
            <a:t> </a:t>
          </a:r>
          <a:r>
            <a:rPr lang="nb-NO" sz="2800" dirty="0" err="1"/>
            <a:t>followed</a:t>
          </a:r>
          <a:r>
            <a:rPr lang="nb-NO" sz="2800" dirty="0"/>
            <a:t>. </a:t>
          </a:r>
          <a:endParaRPr lang="en-US" sz="2800" dirty="0"/>
        </a:p>
      </dgm:t>
    </dgm:pt>
    <dgm:pt modelId="{F8CF7DDB-5ED8-47A7-9E32-6A576DF3868F}" type="parTrans" cxnId="{BDC481FB-0F4D-4FD7-881B-DAB6DC97D7C1}">
      <dgm:prSet/>
      <dgm:spPr/>
      <dgm:t>
        <a:bodyPr/>
        <a:lstStyle/>
        <a:p>
          <a:endParaRPr lang="en-US"/>
        </a:p>
      </dgm:t>
    </dgm:pt>
    <dgm:pt modelId="{E32809E9-0A42-4F29-BDB2-77BA3E3A208A}" type="sibTrans" cxnId="{BDC481FB-0F4D-4FD7-881B-DAB6DC97D7C1}">
      <dgm:prSet/>
      <dgm:spPr/>
      <dgm:t>
        <a:bodyPr/>
        <a:lstStyle/>
        <a:p>
          <a:endParaRPr lang="en-US"/>
        </a:p>
      </dgm:t>
    </dgm:pt>
    <dgm:pt modelId="{1D5E8491-1DE3-4555-803A-6D4733BE49BC}">
      <dgm:prSet custT="1"/>
      <dgm:spPr/>
      <dgm:t>
        <a:bodyPr/>
        <a:lstStyle/>
        <a:p>
          <a:r>
            <a:rPr lang="nb-NO" sz="2800" dirty="0" err="1"/>
            <a:t>Harmonised</a:t>
          </a:r>
          <a:r>
            <a:rPr lang="nb-NO" sz="2800" dirty="0"/>
            <a:t> standards in Europe in </a:t>
          </a:r>
          <a:r>
            <a:rPr lang="nb-NO" sz="2800" dirty="0" err="1"/>
            <a:t>relation</a:t>
          </a:r>
          <a:r>
            <a:rPr lang="nb-NO" sz="2800" dirty="0"/>
            <a:t> to </a:t>
          </a:r>
          <a:r>
            <a:rPr lang="nb-NO" sz="2800" dirty="0" err="1"/>
            <a:t>the</a:t>
          </a:r>
          <a:r>
            <a:rPr lang="nb-NO" sz="2800" dirty="0"/>
            <a:t> WAD and EAA is a </a:t>
          </a:r>
          <a:r>
            <a:rPr lang="nb-NO" sz="2800" dirty="0" err="1"/>
            <a:t>clear</a:t>
          </a:r>
          <a:r>
            <a:rPr lang="nb-NO" sz="2800" dirty="0"/>
            <a:t> </a:t>
          </a:r>
          <a:r>
            <a:rPr lang="nb-NO" sz="2800" dirty="0" err="1"/>
            <a:t>sign</a:t>
          </a:r>
          <a:r>
            <a:rPr lang="nb-NO" sz="2800" dirty="0"/>
            <a:t> </a:t>
          </a:r>
          <a:r>
            <a:rPr lang="nb-NO" sz="2800" dirty="0" err="1"/>
            <a:t>of</a:t>
          </a:r>
          <a:r>
            <a:rPr lang="nb-NO" sz="2800" dirty="0"/>
            <a:t> </a:t>
          </a:r>
          <a:r>
            <a:rPr lang="nb-NO" sz="2800" dirty="0" err="1"/>
            <a:t>their</a:t>
          </a:r>
          <a:r>
            <a:rPr lang="nb-NO" sz="2800" dirty="0"/>
            <a:t> </a:t>
          </a:r>
          <a:r>
            <a:rPr lang="nb-NO" sz="2800" dirty="0" err="1"/>
            <a:t>importance</a:t>
          </a:r>
          <a:r>
            <a:rPr lang="nb-NO" sz="2800" dirty="0"/>
            <a:t>.</a:t>
          </a:r>
          <a:endParaRPr lang="en-US" sz="2800" dirty="0"/>
        </a:p>
      </dgm:t>
    </dgm:pt>
    <dgm:pt modelId="{BA3E2241-3B4F-487F-9AE1-D5665A6D6E81}" type="parTrans" cxnId="{734F7045-075D-41F9-BB39-66975AB74B05}">
      <dgm:prSet/>
      <dgm:spPr/>
      <dgm:t>
        <a:bodyPr/>
        <a:lstStyle/>
        <a:p>
          <a:endParaRPr lang="en-US"/>
        </a:p>
      </dgm:t>
    </dgm:pt>
    <dgm:pt modelId="{89820C40-2DF2-4D56-B76E-B91A7F63579F}" type="sibTrans" cxnId="{734F7045-075D-41F9-BB39-66975AB74B05}">
      <dgm:prSet/>
      <dgm:spPr/>
      <dgm:t>
        <a:bodyPr/>
        <a:lstStyle/>
        <a:p>
          <a:endParaRPr lang="en-US"/>
        </a:p>
      </dgm:t>
    </dgm:pt>
    <dgm:pt modelId="{E04CFC58-A85B-4CD8-BA48-8187D7AFBF62}">
      <dgm:prSet custT="1"/>
      <dgm:spPr/>
      <dgm:t>
        <a:bodyPr/>
        <a:lstStyle/>
        <a:p>
          <a:r>
            <a:rPr lang="nb-NO" sz="2800" dirty="0" err="1"/>
            <a:t>Today</a:t>
          </a:r>
          <a:r>
            <a:rPr lang="nb-NO" sz="2800" dirty="0"/>
            <a:t>, </a:t>
          </a:r>
          <a:r>
            <a:rPr lang="nb-NO" sz="2800" dirty="0" err="1"/>
            <a:t>we</a:t>
          </a:r>
          <a:r>
            <a:rPr lang="nb-NO" sz="2800" dirty="0"/>
            <a:t> have a </a:t>
          </a:r>
          <a:r>
            <a:rPr lang="nb-NO" sz="2800" dirty="0" err="1"/>
            <a:t>number</a:t>
          </a:r>
          <a:r>
            <a:rPr lang="nb-NO" sz="2800" dirty="0"/>
            <a:t> </a:t>
          </a:r>
          <a:r>
            <a:rPr lang="nb-NO" sz="2800" dirty="0" err="1"/>
            <a:t>of</a:t>
          </a:r>
          <a:r>
            <a:rPr lang="nb-NO" sz="2800" dirty="0"/>
            <a:t> standards </a:t>
          </a:r>
          <a:r>
            <a:rPr lang="nb-NO" sz="2800" dirty="0" err="1"/>
            <a:t>concerning</a:t>
          </a:r>
          <a:r>
            <a:rPr lang="nb-NO" sz="2800" dirty="0"/>
            <a:t> </a:t>
          </a:r>
          <a:r>
            <a:rPr lang="nb-NO" sz="2800" dirty="0" err="1"/>
            <a:t>accessibility</a:t>
          </a:r>
          <a:r>
            <a:rPr lang="nb-NO" sz="2800" dirty="0"/>
            <a:t>, </a:t>
          </a:r>
          <a:r>
            <a:rPr lang="nb-NO" sz="2800" dirty="0" err="1"/>
            <a:t>on</a:t>
          </a:r>
          <a:r>
            <a:rPr lang="nb-NO" sz="2800" dirty="0"/>
            <a:t> </a:t>
          </a:r>
          <a:r>
            <a:rPr lang="nb-NO" sz="2800" dirty="0" err="1"/>
            <a:t>issues</a:t>
          </a:r>
          <a:r>
            <a:rPr lang="nb-NO" sz="2800" dirty="0"/>
            <a:t> like </a:t>
          </a:r>
          <a:r>
            <a:rPr lang="nb-NO" sz="2800" dirty="0" err="1"/>
            <a:t>the</a:t>
          </a:r>
          <a:r>
            <a:rPr lang="nb-NO" sz="2800" dirty="0"/>
            <a:t> </a:t>
          </a:r>
          <a:r>
            <a:rPr lang="nb-NO" sz="2800" dirty="0" err="1"/>
            <a:t>built</a:t>
          </a:r>
          <a:r>
            <a:rPr lang="nb-NO" sz="2800" dirty="0"/>
            <a:t> </a:t>
          </a:r>
          <a:r>
            <a:rPr lang="nb-NO" sz="2800" dirty="0" err="1"/>
            <a:t>environment</a:t>
          </a:r>
          <a:r>
            <a:rPr lang="nb-NO" sz="2800" dirty="0"/>
            <a:t>, transport, services, software and hardware. </a:t>
          </a:r>
          <a:endParaRPr lang="en-US" sz="2800" dirty="0"/>
        </a:p>
      </dgm:t>
    </dgm:pt>
    <dgm:pt modelId="{F77FA428-2713-4CFD-A2E1-78BA89392E17}" type="parTrans" cxnId="{86A31439-B5E9-4583-BC34-84D06F067253}">
      <dgm:prSet/>
      <dgm:spPr/>
      <dgm:t>
        <a:bodyPr/>
        <a:lstStyle/>
        <a:p>
          <a:endParaRPr lang="en-US"/>
        </a:p>
      </dgm:t>
    </dgm:pt>
    <dgm:pt modelId="{18808E5B-7B02-42C7-B2B4-77A083C7A658}" type="sibTrans" cxnId="{86A31439-B5E9-4583-BC34-84D06F067253}">
      <dgm:prSet/>
      <dgm:spPr/>
      <dgm:t>
        <a:bodyPr/>
        <a:lstStyle/>
        <a:p>
          <a:endParaRPr lang="en-US"/>
        </a:p>
      </dgm:t>
    </dgm:pt>
    <dgm:pt modelId="{EC53624D-2689-4227-893A-97ACA7C95089}" type="pres">
      <dgm:prSet presAssocID="{C844937D-19E2-42B4-B832-B73A2F8C888B}" presName="vert0" presStyleCnt="0">
        <dgm:presLayoutVars>
          <dgm:dir/>
          <dgm:animOne val="branch"/>
          <dgm:animLvl val="lvl"/>
        </dgm:presLayoutVars>
      </dgm:prSet>
      <dgm:spPr/>
    </dgm:pt>
    <dgm:pt modelId="{C17D53EA-61F8-4113-AD2B-B9DD39464EB2}" type="pres">
      <dgm:prSet presAssocID="{1E03C300-31B5-4AB8-BADF-61D7DC273D57}" presName="thickLine" presStyleLbl="alignNode1" presStyleIdx="0" presStyleCnt="4"/>
      <dgm:spPr/>
    </dgm:pt>
    <dgm:pt modelId="{11F0D686-914A-40DF-AFD6-41E018BEF4C9}" type="pres">
      <dgm:prSet presAssocID="{1E03C300-31B5-4AB8-BADF-61D7DC273D57}" presName="horz1" presStyleCnt="0"/>
      <dgm:spPr/>
    </dgm:pt>
    <dgm:pt modelId="{8A3F381C-6E99-41F0-BCF3-00EBE498F3CD}" type="pres">
      <dgm:prSet presAssocID="{1E03C300-31B5-4AB8-BADF-61D7DC273D57}" presName="tx1" presStyleLbl="revTx" presStyleIdx="0" presStyleCnt="4"/>
      <dgm:spPr/>
    </dgm:pt>
    <dgm:pt modelId="{CB05292D-BDC2-462A-ADA4-D5375241A387}" type="pres">
      <dgm:prSet presAssocID="{1E03C300-31B5-4AB8-BADF-61D7DC273D57}" presName="vert1" presStyleCnt="0"/>
      <dgm:spPr/>
    </dgm:pt>
    <dgm:pt modelId="{4772B228-DBDB-462B-A575-E92B02DC6A88}" type="pres">
      <dgm:prSet presAssocID="{46F97D54-6882-49C6-B060-472A5370B7FB}" presName="thickLine" presStyleLbl="alignNode1" presStyleIdx="1" presStyleCnt="4"/>
      <dgm:spPr/>
    </dgm:pt>
    <dgm:pt modelId="{6B9E66DD-4F7C-46E4-8BD6-63389950C489}" type="pres">
      <dgm:prSet presAssocID="{46F97D54-6882-49C6-B060-472A5370B7FB}" presName="horz1" presStyleCnt="0"/>
      <dgm:spPr/>
    </dgm:pt>
    <dgm:pt modelId="{2C47FCBD-975E-4A63-8B8E-5DF3D66317A0}" type="pres">
      <dgm:prSet presAssocID="{46F97D54-6882-49C6-B060-472A5370B7FB}" presName="tx1" presStyleLbl="revTx" presStyleIdx="1" presStyleCnt="4"/>
      <dgm:spPr/>
    </dgm:pt>
    <dgm:pt modelId="{A8F8207C-3D8D-4EE2-B786-B032B394C9F4}" type="pres">
      <dgm:prSet presAssocID="{46F97D54-6882-49C6-B060-472A5370B7FB}" presName="vert1" presStyleCnt="0"/>
      <dgm:spPr/>
    </dgm:pt>
    <dgm:pt modelId="{3DFB7123-9B52-4D4B-8B8F-7F7CA4405A6E}" type="pres">
      <dgm:prSet presAssocID="{1D5E8491-1DE3-4555-803A-6D4733BE49BC}" presName="thickLine" presStyleLbl="alignNode1" presStyleIdx="2" presStyleCnt="4"/>
      <dgm:spPr/>
    </dgm:pt>
    <dgm:pt modelId="{B8338BFA-B38B-452B-85B5-D10F7194C6CF}" type="pres">
      <dgm:prSet presAssocID="{1D5E8491-1DE3-4555-803A-6D4733BE49BC}" presName="horz1" presStyleCnt="0"/>
      <dgm:spPr/>
    </dgm:pt>
    <dgm:pt modelId="{34C874D2-0A51-4985-908D-30B833CFF698}" type="pres">
      <dgm:prSet presAssocID="{1D5E8491-1DE3-4555-803A-6D4733BE49BC}" presName="tx1" presStyleLbl="revTx" presStyleIdx="2" presStyleCnt="4"/>
      <dgm:spPr/>
    </dgm:pt>
    <dgm:pt modelId="{FFE805CB-9D98-46F1-8A65-FC60CCD2440F}" type="pres">
      <dgm:prSet presAssocID="{1D5E8491-1DE3-4555-803A-6D4733BE49BC}" presName="vert1" presStyleCnt="0"/>
      <dgm:spPr/>
    </dgm:pt>
    <dgm:pt modelId="{B56DB02D-32E9-48E1-8872-81199D45DECA}" type="pres">
      <dgm:prSet presAssocID="{E04CFC58-A85B-4CD8-BA48-8187D7AFBF62}" presName="thickLine" presStyleLbl="alignNode1" presStyleIdx="3" presStyleCnt="4"/>
      <dgm:spPr/>
    </dgm:pt>
    <dgm:pt modelId="{4BE7BF2A-2285-4181-AE8B-A63BC9932EBA}" type="pres">
      <dgm:prSet presAssocID="{E04CFC58-A85B-4CD8-BA48-8187D7AFBF62}" presName="horz1" presStyleCnt="0"/>
      <dgm:spPr/>
    </dgm:pt>
    <dgm:pt modelId="{D3E2850D-9624-44A1-B4EC-F248BE706A7F}" type="pres">
      <dgm:prSet presAssocID="{E04CFC58-A85B-4CD8-BA48-8187D7AFBF62}" presName="tx1" presStyleLbl="revTx" presStyleIdx="3" presStyleCnt="4"/>
      <dgm:spPr/>
    </dgm:pt>
    <dgm:pt modelId="{989876A8-05DD-4661-9939-E39F77B65C1B}" type="pres">
      <dgm:prSet presAssocID="{E04CFC58-A85B-4CD8-BA48-8187D7AFBF62}" presName="vert1" presStyleCnt="0"/>
      <dgm:spPr/>
    </dgm:pt>
  </dgm:ptLst>
  <dgm:cxnLst>
    <dgm:cxn modelId="{86A31439-B5E9-4583-BC34-84D06F067253}" srcId="{C844937D-19E2-42B4-B832-B73A2F8C888B}" destId="{E04CFC58-A85B-4CD8-BA48-8187D7AFBF62}" srcOrd="3" destOrd="0" parTransId="{F77FA428-2713-4CFD-A2E1-78BA89392E17}" sibTransId="{18808E5B-7B02-42C7-B2B4-77A083C7A658}"/>
    <dgm:cxn modelId="{734F7045-075D-41F9-BB39-66975AB74B05}" srcId="{C844937D-19E2-42B4-B832-B73A2F8C888B}" destId="{1D5E8491-1DE3-4555-803A-6D4733BE49BC}" srcOrd="2" destOrd="0" parTransId="{BA3E2241-3B4F-487F-9AE1-D5665A6D6E81}" sibTransId="{89820C40-2DF2-4D56-B76E-B91A7F63579F}"/>
    <dgm:cxn modelId="{C9DEB170-3269-40E4-BD7D-A81CE85ABA31}" srcId="{C844937D-19E2-42B4-B832-B73A2F8C888B}" destId="{1E03C300-31B5-4AB8-BADF-61D7DC273D57}" srcOrd="0" destOrd="0" parTransId="{90A07602-7B2A-4A95-98C7-D72D5DD20724}" sibTransId="{A26E21EC-E82F-4E01-AAE2-9C324BECF88A}"/>
    <dgm:cxn modelId="{200A5872-1D70-4B50-A013-3AF4642E869E}" type="presOf" srcId="{46F97D54-6882-49C6-B060-472A5370B7FB}" destId="{2C47FCBD-975E-4A63-8B8E-5DF3D66317A0}" srcOrd="0" destOrd="0" presId="urn:microsoft.com/office/officeart/2008/layout/LinedList"/>
    <dgm:cxn modelId="{7466CE73-A3C0-4439-B2D1-129EF5A4705B}" type="presOf" srcId="{C844937D-19E2-42B4-B832-B73A2F8C888B}" destId="{EC53624D-2689-4227-893A-97ACA7C95089}" srcOrd="0" destOrd="0" presId="urn:microsoft.com/office/officeart/2008/layout/LinedList"/>
    <dgm:cxn modelId="{55C7F97B-1147-413C-B49B-FCCF16D575C2}" type="presOf" srcId="{1D5E8491-1DE3-4555-803A-6D4733BE49BC}" destId="{34C874D2-0A51-4985-908D-30B833CFF698}" srcOrd="0" destOrd="0" presId="urn:microsoft.com/office/officeart/2008/layout/LinedList"/>
    <dgm:cxn modelId="{93FBCE7D-A9B0-48F0-898C-D0AF33376C87}" type="presOf" srcId="{1E03C300-31B5-4AB8-BADF-61D7DC273D57}" destId="{8A3F381C-6E99-41F0-BCF3-00EBE498F3CD}" srcOrd="0" destOrd="0" presId="urn:microsoft.com/office/officeart/2008/layout/LinedList"/>
    <dgm:cxn modelId="{2786E3CA-C0CF-4AB7-9717-06DA9DB6A990}" type="presOf" srcId="{E04CFC58-A85B-4CD8-BA48-8187D7AFBF62}" destId="{D3E2850D-9624-44A1-B4EC-F248BE706A7F}" srcOrd="0" destOrd="0" presId="urn:microsoft.com/office/officeart/2008/layout/LinedList"/>
    <dgm:cxn modelId="{BDC481FB-0F4D-4FD7-881B-DAB6DC97D7C1}" srcId="{C844937D-19E2-42B4-B832-B73A2F8C888B}" destId="{46F97D54-6882-49C6-B060-472A5370B7FB}" srcOrd="1" destOrd="0" parTransId="{F8CF7DDB-5ED8-47A7-9E32-6A576DF3868F}" sibTransId="{E32809E9-0A42-4F29-BDB2-77BA3E3A208A}"/>
    <dgm:cxn modelId="{3AC041A5-9B58-4502-8076-8D10FB8E7DEE}" type="presParOf" srcId="{EC53624D-2689-4227-893A-97ACA7C95089}" destId="{C17D53EA-61F8-4113-AD2B-B9DD39464EB2}" srcOrd="0" destOrd="0" presId="urn:microsoft.com/office/officeart/2008/layout/LinedList"/>
    <dgm:cxn modelId="{9A1F6910-83BE-4DDA-B014-395606D5EE74}" type="presParOf" srcId="{EC53624D-2689-4227-893A-97ACA7C95089}" destId="{11F0D686-914A-40DF-AFD6-41E018BEF4C9}" srcOrd="1" destOrd="0" presId="urn:microsoft.com/office/officeart/2008/layout/LinedList"/>
    <dgm:cxn modelId="{A4A6030A-32C0-405C-9DD0-61CF52BE4242}" type="presParOf" srcId="{11F0D686-914A-40DF-AFD6-41E018BEF4C9}" destId="{8A3F381C-6E99-41F0-BCF3-00EBE498F3CD}" srcOrd="0" destOrd="0" presId="urn:microsoft.com/office/officeart/2008/layout/LinedList"/>
    <dgm:cxn modelId="{3DCE1218-C2B4-4785-97C4-F687BE2DCD00}" type="presParOf" srcId="{11F0D686-914A-40DF-AFD6-41E018BEF4C9}" destId="{CB05292D-BDC2-462A-ADA4-D5375241A387}" srcOrd="1" destOrd="0" presId="urn:microsoft.com/office/officeart/2008/layout/LinedList"/>
    <dgm:cxn modelId="{1A7725B2-A043-4732-810E-4C78EFE587CA}" type="presParOf" srcId="{EC53624D-2689-4227-893A-97ACA7C95089}" destId="{4772B228-DBDB-462B-A575-E92B02DC6A88}" srcOrd="2" destOrd="0" presId="urn:microsoft.com/office/officeart/2008/layout/LinedList"/>
    <dgm:cxn modelId="{F57AE15B-5D6E-4545-BAA2-3F2FD6BBCD84}" type="presParOf" srcId="{EC53624D-2689-4227-893A-97ACA7C95089}" destId="{6B9E66DD-4F7C-46E4-8BD6-63389950C489}" srcOrd="3" destOrd="0" presId="urn:microsoft.com/office/officeart/2008/layout/LinedList"/>
    <dgm:cxn modelId="{A4FFB81A-EE78-409F-8291-B1D2A43E443A}" type="presParOf" srcId="{6B9E66DD-4F7C-46E4-8BD6-63389950C489}" destId="{2C47FCBD-975E-4A63-8B8E-5DF3D66317A0}" srcOrd="0" destOrd="0" presId="urn:microsoft.com/office/officeart/2008/layout/LinedList"/>
    <dgm:cxn modelId="{E7430DC4-B550-4A87-B4BB-58CE51C12CD7}" type="presParOf" srcId="{6B9E66DD-4F7C-46E4-8BD6-63389950C489}" destId="{A8F8207C-3D8D-4EE2-B786-B032B394C9F4}" srcOrd="1" destOrd="0" presId="urn:microsoft.com/office/officeart/2008/layout/LinedList"/>
    <dgm:cxn modelId="{88DDDA33-6F43-4BB8-B92D-A7133FDFD1DC}" type="presParOf" srcId="{EC53624D-2689-4227-893A-97ACA7C95089}" destId="{3DFB7123-9B52-4D4B-8B8F-7F7CA4405A6E}" srcOrd="4" destOrd="0" presId="urn:microsoft.com/office/officeart/2008/layout/LinedList"/>
    <dgm:cxn modelId="{80C612DF-3882-4059-B9A1-2478B9F45C3A}" type="presParOf" srcId="{EC53624D-2689-4227-893A-97ACA7C95089}" destId="{B8338BFA-B38B-452B-85B5-D10F7194C6CF}" srcOrd="5" destOrd="0" presId="urn:microsoft.com/office/officeart/2008/layout/LinedList"/>
    <dgm:cxn modelId="{3F1A5CA6-AAC5-40DC-97A3-1953B7D024D9}" type="presParOf" srcId="{B8338BFA-B38B-452B-85B5-D10F7194C6CF}" destId="{34C874D2-0A51-4985-908D-30B833CFF698}" srcOrd="0" destOrd="0" presId="urn:microsoft.com/office/officeart/2008/layout/LinedList"/>
    <dgm:cxn modelId="{182EA706-E7D8-4212-8DB4-E67DBAA10FB8}" type="presParOf" srcId="{B8338BFA-B38B-452B-85B5-D10F7194C6CF}" destId="{FFE805CB-9D98-46F1-8A65-FC60CCD2440F}" srcOrd="1" destOrd="0" presId="urn:microsoft.com/office/officeart/2008/layout/LinedList"/>
    <dgm:cxn modelId="{D50493B3-60C4-4BCB-ABB7-5AD70684BE4A}" type="presParOf" srcId="{EC53624D-2689-4227-893A-97ACA7C95089}" destId="{B56DB02D-32E9-48E1-8872-81199D45DECA}" srcOrd="6" destOrd="0" presId="urn:microsoft.com/office/officeart/2008/layout/LinedList"/>
    <dgm:cxn modelId="{8C5CFE18-0CF0-4648-B673-C5CBC3096CA7}" type="presParOf" srcId="{EC53624D-2689-4227-893A-97ACA7C95089}" destId="{4BE7BF2A-2285-4181-AE8B-A63BC9932EBA}" srcOrd="7" destOrd="0" presId="urn:microsoft.com/office/officeart/2008/layout/LinedList"/>
    <dgm:cxn modelId="{EE76D972-CF3B-4092-81FD-87BFFBBBF54A}" type="presParOf" srcId="{4BE7BF2A-2285-4181-AE8B-A63BC9932EBA}" destId="{D3E2850D-9624-44A1-B4EC-F248BE706A7F}" srcOrd="0" destOrd="0" presId="urn:microsoft.com/office/officeart/2008/layout/LinedList"/>
    <dgm:cxn modelId="{6C2C12B8-7145-495D-BB2C-DCF800DC0A93}" type="presParOf" srcId="{4BE7BF2A-2285-4181-AE8B-A63BC9932EBA}" destId="{989876A8-05DD-4661-9939-E39F77B65C1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6D469-624A-4E3C-8756-D5A547BD78E7}">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580172-F2C5-4EBD-85B0-F7FEC971A0D3}">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nb-NO" sz="2300" kern="1200"/>
            <a:t>Accessibility is defined as «the </a:t>
          </a:r>
          <a:r>
            <a:rPr lang="en-US" sz="2300" kern="1200"/>
            <a:t>extent to which products, systems, services, environments and facilities can be used by people from a population with the widest range of user needs, characteristics and capabilities to achieve identified goals in identified contexts of use”. </a:t>
          </a:r>
        </a:p>
      </dsp:txBody>
      <dsp:txXfrm>
        <a:off x="0" y="2703"/>
        <a:ext cx="6900512" cy="1843578"/>
      </dsp:txXfrm>
    </dsp:sp>
    <dsp:sp modelId="{76B22B25-F4E6-46E3-AB4B-4A2CAF9788EB}">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1ED653-4124-4286-AB01-BEEC60A2E6B4}">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nb-NO" sz="2300" kern="1200"/>
            <a:t>Universal design is defined as «</a:t>
          </a:r>
          <a:r>
            <a:rPr lang="en-US" sz="2300" kern="1200"/>
            <a:t>design of products, environments, programmes and services to be usable by all people, to the greatest extent possible, without the need for adaptation or specialized design. </a:t>
          </a:r>
        </a:p>
      </dsp:txBody>
      <dsp:txXfrm>
        <a:off x="0" y="1846281"/>
        <a:ext cx="6900512" cy="1843578"/>
      </dsp:txXfrm>
    </dsp:sp>
    <dsp:sp modelId="{5650C9BA-D4D9-4397-8BEE-4B53379DEE28}">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992294-EA80-422A-8B03-B8EDC27BB8F0}">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(EN 17161 Design for All - Accessibility following a Design for All approach in products, goods and services - Extending the range of users)</a:t>
          </a:r>
        </a:p>
      </dsp:txBody>
      <dsp:txXfrm>
        <a:off x="0" y="3689859"/>
        <a:ext cx="6900512" cy="18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D53EA-61F8-4113-AD2B-B9DD39464EB2}">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F381C-6E99-41F0-BCF3-00EBE498F3CD}">
      <dsp:nvSpPr>
        <dsp:cNvPr id="0" name=""/>
        <dsp:cNvSpPr/>
      </dsp:nvSpPr>
      <dsp:spPr>
        <a:xfrm>
          <a:off x="0" y="0"/>
          <a:ext cx="6900512" cy="1597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b-NO" sz="2800" kern="1200" dirty="0"/>
            <a:t>How to </a:t>
          </a:r>
          <a:r>
            <a:rPr lang="nb-NO" sz="2800" kern="1200" dirty="0" err="1"/>
            <a:t>use</a:t>
          </a:r>
          <a:r>
            <a:rPr lang="nb-NO" sz="2800" kern="1200" dirty="0"/>
            <a:t> standards as a </a:t>
          </a:r>
          <a:r>
            <a:rPr lang="nb-NO" sz="2800" kern="1200" dirty="0" err="1"/>
            <a:t>tool</a:t>
          </a:r>
          <a:r>
            <a:rPr lang="nb-NO" sz="2800" kern="1200" dirty="0"/>
            <a:t> to </a:t>
          </a:r>
          <a:r>
            <a:rPr lang="nb-NO" sz="2800" kern="1200" dirty="0" err="1"/>
            <a:t>ensuring</a:t>
          </a:r>
          <a:r>
            <a:rPr lang="nb-NO" sz="2800" kern="1200" dirty="0"/>
            <a:t> </a:t>
          </a:r>
          <a:r>
            <a:rPr lang="nb-NO" sz="2800" kern="1200" dirty="0" err="1"/>
            <a:t>that</a:t>
          </a:r>
          <a:r>
            <a:rPr lang="nb-NO" sz="2800" kern="1200" dirty="0"/>
            <a:t> </a:t>
          </a:r>
          <a:r>
            <a:rPr lang="nb-NO" sz="2800" kern="1200" dirty="0" err="1"/>
            <a:t>goods</a:t>
          </a:r>
          <a:r>
            <a:rPr lang="nb-NO" sz="2800" kern="1200" dirty="0"/>
            <a:t> and services </a:t>
          </a:r>
          <a:r>
            <a:rPr lang="nb-NO" sz="2800" kern="1200" dirty="0" err="1"/>
            <a:t>are</a:t>
          </a:r>
          <a:r>
            <a:rPr lang="nb-NO" sz="2800" kern="1200" dirty="0"/>
            <a:t> </a:t>
          </a:r>
          <a:r>
            <a:rPr lang="nb-NO" sz="2800" kern="1200" dirty="0" err="1"/>
            <a:t>accessible</a:t>
          </a:r>
          <a:r>
            <a:rPr lang="nb-NO" sz="2800" kern="1200" dirty="0"/>
            <a:t> for all?</a:t>
          </a:r>
          <a:endParaRPr lang="en-US" sz="2800" kern="1200" dirty="0"/>
        </a:p>
      </dsp:txBody>
      <dsp:txXfrm>
        <a:off x="0" y="0"/>
        <a:ext cx="6900512" cy="1597264"/>
      </dsp:txXfrm>
    </dsp:sp>
    <dsp:sp modelId="{4772B228-DBDB-462B-A575-E92B02DC6A88}">
      <dsp:nvSpPr>
        <dsp:cNvPr id="0" name=""/>
        <dsp:cNvSpPr/>
      </dsp:nvSpPr>
      <dsp:spPr>
        <a:xfrm>
          <a:off x="0" y="1597264"/>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7FCBD-975E-4A63-8B8E-5DF3D66317A0}">
      <dsp:nvSpPr>
        <dsp:cNvPr id="0" name=""/>
        <dsp:cNvSpPr/>
      </dsp:nvSpPr>
      <dsp:spPr>
        <a:xfrm>
          <a:off x="0" y="1597264"/>
          <a:ext cx="6900512" cy="1597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b-NO" sz="2800" kern="1200" dirty="0"/>
            <a:t>Standards </a:t>
          </a:r>
          <a:r>
            <a:rPr lang="nb-NO" sz="2800" kern="1200" dirty="0" err="1"/>
            <a:t>are</a:t>
          </a:r>
          <a:r>
            <a:rPr lang="nb-NO" sz="2800" kern="1200" dirty="0"/>
            <a:t> </a:t>
          </a:r>
          <a:r>
            <a:rPr lang="nb-NO" sz="2800" kern="1200" dirty="0" err="1"/>
            <a:t>potentially</a:t>
          </a:r>
          <a:r>
            <a:rPr lang="nb-NO" sz="2800" kern="1200" dirty="0"/>
            <a:t> a vital </a:t>
          </a:r>
          <a:r>
            <a:rPr lang="nb-NO" sz="2800" kern="1200" dirty="0" err="1"/>
            <a:t>tool</a:t>
          </a:r>
          <a:r>
            <a:rPr lang="nb-NO" sz="2800" kern="1200" dirty="0"/>
            <a:t> for </a:t>
          </a:r>
          <a:r>
            <a:rPr lang="nb-NO" sz="2800" kern="1200" dirty="0" err="1"/>
            <a:t>ensuring</a:t>
          </a:r>
          <a:r>
            <a:rPr lang="nb-NO" sz="2800" kern="1200" dirty="0"/>
            <a:t> </a:t>
          </a:r>
          <a:r>
            <a:rPr lang="nb-NO" sz="2800" kern="1200" dirty="0" err="1"/>
            <a:t>accessibility</a:t>
          </a:r>
          <a:r>
            <a:rPr lang="nb-NO" sz="2800" kern="1200" dirty="0"/>
            <a:t>, </a:t>
          </a:r>
          <a:r>
            <a:rPr lang="nb-NO" sz="2800" kern="1200" dirty="0" err="1"/>
            <a:t>if</a:t>
          </a:r>
          <a:r>
            <a:rPr lang="nb-NO" sz="2800" kern="1200" dirty="0"/>
            <a:t> </a:t>
          </a:r>
          <a:r>
            <a:rPr lang="nb-NO" sz="2800" kern="1200" dirty="0" err="1"/>
            <a:t>the</a:t>
          </a:r>
          <a:r>
            <a:rPr lang="nb-NO" sz="2800" kern="1200" dirty="0"/>
            <a:t> </a:t>
          </a:r>
          <a:r>
            <a:rPr lang="nb-NO" sz="2800" kern="1200" dirty="0" err="1"/>
            <a:t>clauses</a:t>
          </a:r>
          <a:r>
            <a:rPr lang="nb-NO" sz="2800" kern="1200" dirty="0"/>
            <a:t> </a:t>
          </a:r>
          <a:r>
            <a:rPr lang="nb-NO" sz="2800" kern="1200" dirty="0" err="1"/>
            <a:t>are</a:t>
          </a:r>
          <a:r>
            <a:rPr lang="nb-NO" sz="2800" kern="1200" dirty="0"/>
            <a:t> </a:t>
          </a:r>
          <a:r>
            <a:rPr lang="nb-NO" sz="2800" kern="1200" dirty="0" err="1"/>
            <a:t>clear</a:t>
          </a:r>
          <a:r>
            <a:rPr lang="nb-NO" sz="2800" kern="1200" dirty="0"/>
            <a:t> and </a:t>
          </a:r>
          <a:r>
            <a:rPr lang="nb-NO" sz="2800" kern="1200" dirty="0" err="1"/>
            <a:t>that</a:t>
          </a:r>
          <a:r>
            <a:rPr lang="nb-NO" sz="2800" kern="1200" dirty="0"/>
            <a:t> </a:t>
          </a:r>
          <a:r>
            <a:rPr lang="nb-NO" sz="2800" kern="1200" dirty="0" err="1"/>
            <a:t>the</a:t>
          </a:r>
          <a:r>
            <a:rPr lang="nb-NO" sz="2800" kern="1200" dirty="0"/>
            <a:t> standards </a:t>
          </a:r>
          <a:r>
            <a:rPr lang="nb-NO" sz="2800" kern="1200" dirty="0" err="1"/>
            <a:t>are</a:t>
          </a:r>
          <a:r>
            <a:rPr lang="nb-NO" sz="2800" kern="1200" dirty="0"/>
            <a:t> </a:t>
          </a:r>
          <a:r>
            <a:rPr lang="nb-NO" sz="2800" kern="1200" dirty="0" err="1"/>
            <a:t>followed</a:t>
          </a:r>
          <a:r>
            <a:rPr lang="nb-NO" sz="2800" kern="1200" dirty="0"/>
            <a:t>. </a:t>
          </a:r>
          <a:endParaRPr lang="en-US" sz="2800" kern="1200" dirty="0"/>
        </a:p>
      </dsp:txBody>
      <dsp:txXfrm>
        <a:off x="0" y="1597264"/>
        <a:ext cx="6900512" cy="1597264"/>
      </dsp:txXfrm>
    </dsp:sp>
    <dsp:sp modelId="{3DFB7123-9B52-4D4B-8B8F-7F7CA4405A6E}">
      <dsp:nvSpPr>
        <dsp:cNvPr id="0" name=""/>
        <dsp:cNvSpPr/>
      </dsp:nvSpPr>
      <dsp:spPr>
        <a:xfrm>
          <a:off x="0" y="3194529"/>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C874D2-0A51-4985-908D-30B833CFF698}">
      <dsp:nvSpPr>
        <dsp:cNvPr id="0" name=""/>
        <dsp:cNvSpPr/>
      </dsp:nvSpPr>
      <dsp:spPr>
        <a:xfrm>
          <a:off x="0" y="3194529"/>
          <a:ext cx="6900512" cy="1597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b-NO" sz="2800" kern="1200" dirty="0" err="1"/>
            <a:t>Harmonised</a:t>
          </a:r>
          <a:r>
            <a:rPr lang="nb-NO" sz="2800" kern="1200" dirty="0"/>
            <a:t> standards in Europe in </a:t>
          </a:r>
          <a:r>
            <a:rPr lang="nb-NO" sz="2800" kern="1200" dirty="0" err="1"/>
            <a:t>relation</a:t>
          </a:r>
          <a:r>
            <a:rPr lang="nb-NO" sz="2800" kern="1200" dirty="0"/>
            <a:t> to </a:t>
          </a:r>
          <a:r>
            <a:rPr lang="nb-NO" sz="2800" kern="1200" dirty="0" err="1"/>
            <a:t>the</a:t>
          </a:r>
          <a:r>
            <a:rPr lang="nb-NO" sz="2800" kern="1200" dirty="0"/>
            <a:t> WAD and EAA is a </a:t>
          </a:r>
          <a:r>
            <a:rPr lang="nb-NO" sz="2800" kern="1200" dirty="0" err="1"/>
            <a:t>clear</a:t>
          </a:r>
          <a:r>
            <a:rPr lang="nb-NO" sz="2800" kern="1200" dirty="0"/>
            <a:t> </a:t>
          </a:r>
          <a:r>
            <a:rPr lang="nb-NO" sz="2800" kern="1200" dirty="0" err="1"/>
            <a:t>sign</a:t>
          </a:r>
          <a:r>
            <a:rPr lang="nb-NO" sz="2800" kern="1200" dirty="0"/>
            <a:t> </a:t>
          </a:r>
          <a:r>
            <a:rPr lang="nb-NO" sz="2800" kern="1200" dirty="0" err="1"/>
            <a:t>of</a:t>
          </a:r>
          <a:r>
            <a:rPr lang="nb-NO" sz="2800" kern="1200" dirty="0"/>
            <a:t> </a:t>
          </a:r>
          <a:r>
            <a:rPr lang="nb-NO" sz="2800" kern="1200" dirty="0" err="1"/>
            <a:t>their</a:t>
          </a:r>
          <a:r>
            <a:rPr lang="nb-NO" sz="2800" kern="1200" dirty="0"/>
            <a:t> </a:t>
          </a:r>
          <a:r>
            <a:rPr lang="nb-NO" sz="2800" kern="1200" dirty="0" err="1"/>
            <a:t>importance</a:t>
          </a:r>
          <a:r>
            <a:rPr lang="nb-NO" sz="2800" kern="1200" dirty="0"/>
            <a:t>.</a:t>
          </a:r>
          <a:endParaRPr lang="en-US" sz="2800" kern="1200" dirty="0"/>
        </a:p>
      </dsp:txBody>
      <dsp:txXfrm>
        <a:off x="0" y="3194529"/>
        <a:ext cx="6900512" cy="1597264"/>
      </dsp:txXfrm>
    </dsp:sp>
    <dsp:sp modelId="{B56DB02D-32E9-48E1-8872-81199D45DECA}">
      <dsp:nvSpPr>
        <dsp:cNvPr id="0" name=""/>
        <dsp:cNvSpPr/>
      </dsp:nvSpPr>
      <dsp:spPr>
        <a:xfrm>
          <a:off x="0" y="4791794"/>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E2850D-9624-44A1-B4EC-F248BE706A7F}">
      <dsp:nvSpPr>
        <dsp:cNvPr id="0" name=""/>
        <dsp:cNvSpPr/>
      </dsp:nvSpPr>
      <dsp:spPr>
        <a:xfrm>
          <a:off x="0" y="4791794"/>
          <a:ext cx="6900512" cy="1597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b-NO" sz="2800" kern="1200" dirty="0" err="1"/>
            <a:t>Today</a:t>
          </a:r>
          <a:r>
            <a:rPr lang="nb-NO" sz="2800" kern="1200" dirty="0"/>
            <a:t>, </a:t>
          </a:r>
          <a:r>
            <a:rPr lang="nb-NO" sz="2800" kern="1200" dirty="0" err="1"/>
            <a:t>we</a:t>
          </a:r>
          <a:r>
            <a:rPr lang="nb-NO" sz="2800" kern="1200" dirty="0"/>
            <a:t> have a </a:t>
          </a:r>
          <a:r>
            <a:rPr lang="nb-NO" sz="2800" kern="1200" dirty="0" err="1"/>
            <a:t>number</a:t>
          </a:r>
          <a:r>
            <a:rPr lang="nb-NO" sz="2800" kern="1200" dirty="0"/>
            <a:t> </a:t>
          </a:r>
          <a:r>
            <a:rPr lang="nb-NO" sz="2800" kern="1200" dirty="0" err="1"/>
            <a:t>of</a:t>
          </a:r>
          <a:r>
            <a:rPr lang="nb-NO" sz="2800" kern="1200" dirty="0"/>
            <a:t> standards </a:t>
          </a:r>
          <a:r>
            <a:rPr lang="nb-NO" sz="2800" kern="1200" dirty="0" err="1"/>
            <a:t>concerning</a:t>
          </a:r>
          <a:r>
            <a:rPr lang="nb-NO" sz="2800" kern="1200" dirty="0"/>
            <a:t> </a:t>
          </a:r>
          <a:r>
            <a:rPr lang="nb-NO" sz="2800" kern="1200" dirty="0" err="1"/>
            <a:t>accessibility</a:t>
          </a:r>
          <a:r>
            <a:rPr lang="nb-NO" sz="2800" kern="1200" dirty="0"/>
            <a:t>, </a:t>
          </a:r>
          <a:r>
            <a:rPr lang="nb-NO" sz="2800" kern="1200" dirty="0" err="1"/>
            <a:t>on</a:t>
          </a:r>
          <a:r>
            <a:rPr lang="nb-NO" sz="2800" kern="1200" dirty="0"/>
            <a:t> </a:t>
          </a:r>
          <a:r>
            <a:rPr lang="nb-NO" sz="2800" kern="1200" dirty="0" err="1"/>
            <a:t>issues</a:t>
          </a:r>
          <a:r>
            <a:rPr lang="nb-NO" sz="2800" kern="1200" dirty="0"/>
            <a:t> like </a:t>
          </a:r>
          <a:r>
            <a:rPr lang="nb-NO" sz="2800" kern="1200" dirty="0" err="1"/>
            <a:t>the</a:t>
          </a:r>
          <a:r>
            <a:rPr lang="nb-NO" sz="2800" kern="1200" dirty="0"/>
            <a:t> </a:t>
          </a:r>
          <a:r>
            <a:rPr lang="nb-NO" sz="2800" kern="1200" dirty="0" err="1"/>
            <a:t>built</a:t>
          </a:r>
          <a:r>
            <a:rPr lang="nb-NO" sz="2800" kern="1200" dirty="0"/>
            <a:t> </a:t>
          </a:r>
          <a:r>
            <a:rPr lang="nb-NO" sz="2800" kern="1200" dirty="0" err="1"/>
            <a:t>environment</a:t>
          </a:r>
          <a:r>
            <a:rPr lang="nb-NO" sz="2800" kern="1200" dirty="0"/>
            <a:t>, transport, services, software and hardware. </a:t>
          </a:r>
          <a:endParaRPr lang="en-US" sz="2800" kern="1200" dirty="0"/>
        </a:p>
      </dsp:txBody>
      <dsp:txXfrm>
        <a:off x="0" y="4791794"/>
        <a:ext cx="6900512" cy="15972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2052A2D-E9AB-41BA-9EC0-3E52588BE5A3}"/>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60880ADE-E085-4AC8-B03D-9E00144021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068896A3-785A-4D68-9A0C-915FCA064E96}"/>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5" name="Plassholder for bunntekst 4">
            <a:extLst>
              <a:ext uri="{FF2B5EF4-FFF2-40B4-BE49-F238E27FC236}">
                <a16:creationId xmlns:a16="http://schemas.microsoft.com/office/drawing/2014/main" id="{D4902B6B-8ACF-4DC8-8EFC-F7B5BD9D0EF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36BB89F-FAA0-467B-8AC4-99E4FF2CC18B}"/>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278412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83ADA4-6E2A-41C9-BDAA-50BB43153098}"/>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EF80A29D-4D35-4F13-8476-A6E955AA1EB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1C07AE7-CE80-45CB-8F1C-296B241B27B5}"/>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5" name="Plassholder for bunntekst 4">
            <a:extLst>
              <a:ext uri="{FF2B5EF4-FFF2-40B4-BE49-F238E27FC236}">
                <a16:creationId xmlns:a16="http://schemas.microsoft.com/office/drawing/2014/main" id="{878A9504-ADB4-4211-AB4A-36D51BF0242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94F1DFC-4077-47C8-B07F-F368BA549777}"/>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3479055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AC161EA3-DA03-4FE4-AA50-6ED485C3F339}"/>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E9A635C-C889-450F-89B4-FC012F34ECA3}"/>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A889D1C-0464-41C0-92B9-0DDB7C458B16}"/>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5" name="Plassholder for bunntekst 4">
            <a:extLst>
              <a:ext uri="{FF2B5EF4-FFF2-40B4-BE49-F238E27FC236}">
                <a16:creationId xmlns:a16="http://schemas.microsoft.com/office/drawing/2014/main" id="{B82DEBE2-3564-4E15-8277-2F94ACA52BC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406F167-FE11-4BC2-91F2-C42AA57AFC62}"/>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110382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886EEF-742E-4157-BD25-0559BFAB91BD}"/>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330AF12-8A58-45A6-97EB-4CBB3D3B257B}"/>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1B595DA-EB85-46BA-8A92-8081562BA8B9}"/>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5" name="Plassholder for bunntekst 4">
            <a:extLst>
              <a:ext uri="{FF2B5EF4-FFF2-40B4-BE49-F238E27FC236}">
                <a16:creationId xmlns:a16="http://schemas.microsoft.com/office/drawing/2014/main" id="{4D14053F-489F-4326-B749-F70656A41A1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4489C56-F8EA-4981-9476-94BF4C09658B}"/>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3250592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FF66F9-0335-4EC8-AD73-E308D2EFFEB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3697011C-60D6-4A1E-BC18-0378AC578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901EC079-BC6E-457F-9D35-60E29FE5E39A}"/>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5" name="Plassholder for bunntekst 4">
            <a:extLst>
              <a:ext uri="{FF2B5EF4-FFF2-40B4-BE49-F238E27FC236}">
                <a16:creationId xmlns:a16="http://schemas.microsoft.com/office/drawing/2014/main" id="{245AA1DF-91E8-47BF-BA1F-3572D01C095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95FE6FD-F4B8-4D1A-988E-8B8AD5F3B77E}"/>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138303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D83EF7-859B-42D2-81FD-4B3A35D3644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D80A737-70E7-47C8-83DA-A9D9B4B2591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EECD209D-A102-4931-897C-6F9EE75727F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95E21620-8C9D-485C-927B-6314CAA01782}"/>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6" name="Plassholder for bunntekst 5">
            <a:extLst>
              <a:ext uri="{FF2B5EF4-FFF2-40B4-BE49-F238E27FC236}">
                <a16:creationId xmlns:a16="http://schemas.microsoft.com/office/drawing/2014/main" id="{5BE25AAC-81C1-46BF-8F96-C3FBC9C27DE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BE568BD-A85F-4844-A1BB-2C0B5E3590AD}"/>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253752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C55CEA-A0EF-4BA5-BDFF-24D17836843A}"/>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2CBAFC5A-95F6-4C2A-9927-6060D9B6CF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0B671A98-8C6D-4798-BF7B-E2F3985433E2}"/>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EF1BA57-589F-4A7E-991A-16B51A54BB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EC5854EA-5D8F-4687-B3C4-0BEFE0EC8C78}"/>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F1FD014C-7604-410B-8EAE-2795B94F5A96}"/>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8" name="Plassholder for bunntekst 7">
            <a:extLst>
              <a:ext uri="{FF2B5EF4-FFF2-40B4-BE49-F238E27FC236}">
                <a16:creationId xmlns:a16="http://schemas.microsoft.com/office/drawing/2014/main" id="{4BE6E648-3B23-46C5-9970-951C92C0BEA8}"/>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069346E-E072-4E24-A1B0-4868F95C8816}"/>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3904583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F7BAE3-850B-49DB-89EB-AD961B11A057}"/>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8A59126-B977-46EC-96AD-97AC8D325948}"/>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4" name="Plassholder for bunntekst 3">
            <a:extLst>
              <a:ext uri="{FF2B5EF4-FFF2-40B4-BE49-F238E27FC236}">
                <a16:creationId xmlns:a16="http://schemas.microsoft.com/office/drawing/2014/main" id="{5EE11569-26CC-4ABE-855D-B3804039C546}"/>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C4D016F-21B7-403B-BF93-D1D49FEFAF09}"/>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2971039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7C7951F5-A44B-4BE1-A25E-DA9F0C901AD9}"/>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3" name="Plassholder for bunntekst 2">
            <a:extLst>
              <a:ext uri="{FF2B5EF4-FFF2-40B4-BE49-F238E27FC236}">
                <a16:creationId xmlns:a16="http://schemas.microsoft.com/office/drawing/2014/main" id="{73B691B6-5C20-4C8D-ACCF-5D66CB6FDE44}"/>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D55C101-64D7-4161-8F7C-471455427BA2}"/>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338297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B1E65B-1F56-4FD3-823B-9F7351DC5C3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155F9B4E-BB0B-49FD-A7A8-9E8519B02B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86865F4F-30F9-44CA-BC62-2173321FBA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1CA7EC2-EAA2-4A0F-B828-35D48EE0B5B8}"/>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6" name="Plassholder for bunntekst 5">
            <a:extLst>
              <a:ext uri="{FF2B5EF4-FFF2-40B4-BE49-F238E27FC236}">
                <a16:creationId xmlns:a16="http://schemas.microsoft.com/office/drawing/2014/main" id="{95471EE1-D35F-4C49-A482-958845D32DD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12B11B3-0A4A-4184-9BBC-6DB8E735E144}"/>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169991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79BE66D-F48B-411F-AEDC-73D7A0C8B39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232DDD6-C95E-4BBA-A653-9EA58B142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1546FAC4-A4CB-4BC3-9FF9-59A20DBABB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8DD7ECC-618B-45BC-8CDB-292D3999296E}"/>
              </a:ext>
            </a:extLst>
          </p:cNvPr>
          <p:cNvSpPr>
            <a:spLocks noGrp="1"/>
          </p:cNvSpPr>
          <p:nvPr>
            <p:ph type="dt" sz="half" idx="10"/>
          </p:nvPr>
        </p:nvSpPr>
        <p:spPr/>
        <p:txBody>
          <a:bodyPr/>
          <a:lstStyle/>
          <a:p>
            <a:fld id="{00502FEA-32C9-4809-9793-EAEE4B2D937A}" type="datetimeFigureOut">
              <a:rPr lang="nb-NO" smtClean="0"/>
              <a:t>06.12.2022</a:t>
            </a:fld>
            <a:endParaRPr lang="nb-NO"/>
          </a:p>
        </p:txBody>
      </p:sp>
      <p:sp>
        <p:nvSpPr>
          <p:cNvPr id="6" name="Plassholder for bunntekst 5">
            <a:extLst>
              <a:ext uri="{FF2B5EF4-FFF2-40B4-BE49-F238E27FC236}">
                <a16:creationId xmlns:a16="http://schemas.microsoft.com/office/drawing/2014/main" id="{528EC557-AE48-411E-B34D-92B964BB067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0BD5E0B-AF75-442D-B3B9-001E9D4BB1C8}"/>
              </a:ext>
            </a:extLst>
          </p:cNvPr>
          <p:cNvSpPr>
            <a:spLocks noGrp="1"/>
          </p:cNvSpPr>
          <p:nvPr>
            <p:ph type="sldNum" sz="quarter" idx="12"/>
          </p:nvPr>
        </p:nvSpPr>
        <p:spPr/>
        <p:txBody>
          <a:bodyPr/>
          <a:lstStyle/>
          <a:p>
            <a:fld id="{F0392E79-F5B4-4405-8923-6ACE287DA849}" type="slidenum">
              <a:rPr lang="nb-NO" smtClean="0"/>
              <a:t>‹#›</a:t>
            </a:fld>
            <a:endParaRPr lang="nb-NO"/>
          </a:p>
        </p:txBody>
      </p:sp>
    </p:spTree>
    <p:extLst>
      <p:ext uri="{BB962C8B-B14F-4D97-AF65-F5344CB8AC3E}">
        <p14:creationId xmlns:p14="http://schemas.microsoft.com/office/powerpoint/2010/main" val="878694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128E215-4753-4F3E-AD7D-E140F51418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13E087D6-1338-4BE8-9F11-B7431892DB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B3E45F0-583C-4B93-9D0E-9EA679A13D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02FEA-32C9-4809-9793-EAEE4B2D937A}" type="datetimeFigureOut">
              <a:rPr lang="nb-NO" smtClean="0"/>
              <a:t>06.12.2022</a:t>
            </a:fld>
            <a:endParaRPr lang="nb-NO"/>
          </a:p>
        </p:txBody>
      </p:sp>
      <p:sp>
        <p:nvSpPr>
          <p:cNvPr id="5" name="Plassholder for bunntekst 4">
            <a:extLst>
              <a:ext uri="{FF2B5EF4-FFF2-40B4-BE49-F238E27FC236}">
                <a16:creationId xmlns:a16="http://schemas.microsoft.com/office/drawing/2014/main" id="{70F1292B-4EA6-403C-896B-E774C962E4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9B451521-50A2-477E-88F2-1B89359E8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92E79-F5B4-4405-8923-6ACE287DA849}" type="slidenum">
              <a:rPr lang="nb-NO" smtClean="0"/>
              <a:t>‹#›</a:t>
            </a:fld>
            <a:endParaRPr lang="nb-NO"/>
          </a:p>
        </p:txBody>
      </p:sp>
    </p:spTree>
    <p:extLst>
      <p:ext uri="{BB962C8B-B14F-4D97-AF65-F5344CB8AC3E}">
        <p14:creationId xmlns:p14="http://schemas.microsoft.com/office/powerpoint/2010/main" val="26799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rudolph@universellutforming.n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F1FDEAA-B4E9-4CCB-9D76-36927DB633D2}"/>
              </a:ext>
            </a:extLst>
          </p:cNvPr>
          <p:cNvSpPr>
            <a:spLocks noGrp="1"/>
          </p:cNvSpPr>
          <p:nvPr>
            <p:ph type="ctrTitle"/>
          </p:nvPr>
        </p:nvSpPr>
        <p:spPr>
          <a:xfrm>
            <a:off x="640080" y="320040"/>
            <a:ext cx="6692827" cy="3892669"/>
          </a:xfrm>
        </p:spPr>
        <p:txBody>
          <a:bodyPr>
            <a:normAutofit/>
          </a:bodyPr>
          <a:lstStyle/>
          <a:p>
            <a:pPr algn="l"/>
            <a:r>
              <a:rPr lang="en-US" sz="5100"/>
              <a:t>Activities of SBS on accessibility - what is important for SMEs to know and how they might be affected</a:t>
            </a:r>
            <a:endParaRPr lang="nb-NO" sz="5100"/>
          </a:p>
        </p:txBody>
      </p:sp>
      <p:sp>
        <p:nvSpPr>
          <p:cNvPr id="3" name="Undertittel 2">
            <a:extLst>
              <a:ext uri="{FF2B5EF4-FFF2-40B4-BE49-F238E27FC236}">
                <a16:creationId xmlns:a16="http://schemas.microsoft.com/office/drawing/2014/main" id="{78D929D0-0266-4406-9AFD-76F077B194A6}"/>
              </a:ext>
            </a:extLst>
          </p:cNvPr>
          <p:cNvSpPr>
            <a:spLocks noGrp="1"/>
          </p:cNvSpPr>
          <p:nvPr>
            <p:ph type="subTitle" idx="1"/>
          </p:nvPr>
        </p:nvSpPr>
        <p:spPr>
          <a:xfrm>
            <a:off x="640080" y="4631161"/>
            <a:ext cx="6692827" cy="1569486"/>
          </a:xfrm>
        </p:spPr>
        <p:txBody>
          <a:bodyPr>
            <a:normAutofit/>
          </a:bodyPr>
          <a:lstStyle/>
          <a:p>
            <a:pPr algn="l"/>
            <a:r>
              <a:rPr lang="nb-NO"/>
              <a:t>Rudolph Brynn</a:t>
            </a:r>
          </a:p>
          <a:p>
            <a:pPr algn="l"/>
            <a:r>
              <a:rPr lang="nb-NO"/>
              <a:t>Expert, SBS </a:t>
            </a:r>
          </a:p>
          <a:p>
            <a:pPr algn="l"/>
            <a:r>
              <a:rPr lang="nb-NO"/>
              <a:t>2022-11-22</a:t>
            </a:r>
          </a:p>
        </p:txBody>
      </p:sp>
      <p:sp>
        <p:nvSpPr>
          <p:cNvPr id="18"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e 3">
            <a:extLst>
              <a:ext uri="{FF2B5EF4-FFF2-40B4-BE49-F238E27FC236}">
                <a16:creationId xmlns:a16="http://schemas.microsoft.com/office/drawing/2014/main" id="{D917BF04-6954-4EDB-8DC0-B2A90CBA9C95}"/>
              </a:ext>
            </a:extLst>
          </p:cNvPr>
          <p:cNvPicPr>
            <a:picLocks noChangeAspect="1"/>
          </p:cNvPicPr>
          <p:nvPr/>
        </p:nvPicPr>
        <p:blipFill>
          <a:blip r:embed="rId2"/>
          <a:stretch>
            <a:fillRect/>
          </a:stretch>
        </p:blipFill>
        <p:spPr>
          <a:xfrm>
            <a:off x="7781544" y="2288921"/>
            <a:ext cx="4087368" cy="2043684"/>
          </a:xfrm>
          <a:prstGeom prst="rect">
            <a:avLst/>
          </a:prstGeom>
        </p:spPr>
      </p:pic>
    </p:spTree>
    <p:extLst>
      <p:ext uri="{BB962C8B-B14F-4D97-AF65-F5344CB8AC3E}">
        <p14:creationId xmlns:p14="http://schemas.microsoft.com/office/powerpoint/2010/main" val="105587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C6CE1E66-ABA0-440F-AD8C-8E7039B44890}"/>
              </a:ext>
            </a:extLst>
          </p:cNvPr>
          <p:cNvSpPr>
            <a:spLocks noGrp="1"/>
          </p:cNvSpPr>
          <p:nvPr>
            <p:ph type="title"/>
          </p:nvPr>
        </p:nvSpPr>
        <p:spPr>
          <a:xfrm>
            <a:off x="841248" y="548640"/>
            <a:ext cx="3600860" cy="5431536"/>
          </a:xfrm>
        </p:spPr>
        <p:txBody>
          <a:bodyPr>
            <a:normAutofit/>
          </a:bodyPr>
          <a:lstStyle/>
          <a:p>
            <a:r>
              <a:rPr lang="nb-NO" sz="5400" dirty="0"/>
              <a:t>CEN/TC 293 WG 12 Accessibility</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A07D585B-6211-4861-9330-A9EE54445884}"/>
              </a:ext>
            </a:extLst>
          </p:cNvPr>
          <p:cNvSpPr>
            <a:spLocks noGrp="1"/>
          </p:cNvSpPr>
          <p:nvPr>
            <p:ph idx="1"/>
          </p:nvPr>
        </p:nvSpPr>
        <p:spPr>
          <a:xfrm>
            <a:off x="5126418" y="552091"/>
            <a:ext cx="6224335" cy="5431536"/>
          </a:xfrm>
        </p:spPr>
        <p:txBody>
          <a:bodyPr anchor="ctr">
            <a:normAutofit fontScale="92500" lnSpcReduction="20000"/>
          </a:bodyPr>
          <a:lstStyle/>
          <a:p>
            <a:r>
              <a:rPr lang="nb-NO" dirty="0"/>
              <a:t>This </a:t>
            </a:r>
            <a:r>
              <a:rPr lang="nb-NO" dirty="0" err="1"/>
              <a:t>working</a:t>
            </a:r>
            <a:r>
              <a:rPr lang="nb-NO" dirty="0"/>
              <a:t> </a:t>
            </a:r>
            <a:r>
              <a:rPr lang="nb-NO" dirty="0" err="1"/>
              <a:t>group</a:t>
            </a:r>
            <a:r>
              <a:rPr lang="nb-NO" dirty="0"/>
              <a:t> has </a:t>
            </a:r>
            <a:r>
              <a:rPr lang="nb-NO" dirty="0" err="1"/>
              <a:t>developed</a:t>
            </a:r>
            <a:r>
              <a:rPr lang="nb-NO" dirty="0"/>
              <a:t> a draft standard </a:t>
            </a:r>
            <a:r>
              <a:rPr lang="nb-NO" dirty="0" err="1"/>
              <a:t>on</a:t>
            </a:r>
            <a:r>
              <a:rPr lang="nb-NO" dirty="0"/>
              <a:t> ASLI – </a:t>
            </a:r>
            <a:r>
              <a:rPr lang="nb-NO" dirty="0" err="1"/>
              <a:t>Accessible</a:t>
            </a:r>
            <a:r>
              <a:rPr lang="nb-NO" dirty="0"/>
              <a:t> Systems for </a:t>
            </a:r>
            <a:r>
              <a:rPr lang="nb-NO" dirty="0" err="1"/>
              <a:t>Living</a:t>
            </a:r>
            <a:r>
              <a:rPr lang="nb-NO" dirty="0"/>
              <a:t> </a:t>
            </a:r>
            <a:r>
              <a:rPr lang="nb-NO" dirty="0" err="1"/>
              <a:t>Independently</a:t>
            </a:r>
            <a:r>
              <a:rPr lang="nb-NO" dirty="0"/>
              <a:t>. </a:t>
            </a:r>
          </a:p>
          <a:p>
            <a:r>
              <a:rPr lang="nb-NO" dirty="0"/>
              <a:t>The </a:t>
            </a:r>
            <a:r>
              <a:rPr lang="nb-NO" dirty="0" err="1"/>
              <a:t>scope</a:t>
            </a:r>
            <a:r>
              <a:rPr lang="nb-NO" dirty="0"/>
              <a:t> is to </a:t>
            </a:r>
            <a:r>
              <a:rPr lang="en-US" dirty="0"/>
              <a:t>specify requirements, recommendations, and guidance on aspects of accessible systems for living independently (ASLI) in relation to technical solutions, service design, provision, and information. This includes adapting design and functionality to products and systems, to allow ease of use by any user, regardless of their abilities.</a:t>
            </a:r>
          </a:p>
          <a:p>
            <a:r>
              <a:rPr lang="en-US" dirty="0"/>
              <a:t>I have been elected convenor for the Working Group 12 since the beginning, and the NWIP draft was 100 per cent successful. The standard is now being prepared for voting, in spring 2023.</a:t>
            </a:r>
            <a:endParaRPr lang="nb-NO" dirty="0"/>
          </a:p>
          <a:p>
            <a:endParaRPr lang="nb-NO" sz="2200" dirty="0"/>
          </a:p>
        </p:txBody>
      </p:sp>
    </p:spTree>
    <p:extLst>
      <p:ext uri="{BB962C8B-B14F-4D97-AF65-F5344CB8AC3E}">
        <p14:creationId xmlns:p14="http://schemas.microsoft.com/office/powerpoint/2010/main" val="2924619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275B7CA8-2142-424B-B9E1-ED91D74A1C69}"/>
              </a:ext>
            </a:extLst>
          </p:cNvPr>
          <p:cNvSpPr>
            <a:spLocks noGrp="1"/>
          </p:cNvSpPr>
          <p:nvPr>
            <p:ph type="title"/>
          </p:nvPr>
        </p:nvSpPr>
        <p:spPr>
          <a:xfrm>
            <a:off x="841248" y="548640"/>
            <a:ext cx="3600860" cy="5431536"/>
          </a:xfrm>
        </p:spPr>
        <p:txBody>
          <a:bodyPr>
            <a:normAutofit/>
          </a:bodyPr>
          <a:lstStyle/>
          <a:p>
            <a:r>
              <a:rPr lang="nb-NO" sz="5400" dirty="0"/>
              <a:t>ISO/TC 314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96777F69-8D45-4F45-BF45-6956B1610F41}"/>
              </a:ext>
            </a:extLst>
          </p:cNvPr>
          <p:cNvSpPr>
            <a:spLocks noGrp="1"/>
          </p:cNvSpPr>
          <p:nvPr>
            <p:ph idx="1"/>
          </p:nvPr>
        </p:nvSpPr>
        <p:spPr>
          <a:xfrm>
            <a:off x="5126418" y="552091"/>
            <a:ext cx="6224335" cy="5431536"/>
          </a:xfrm>
        </p:spPr>
        <p:txBody>
          <a:bodyPr anchor="ctr">
            <a:normAutofit lnSpcReduction="10000"/>
          </a:bodyPr>
          <a:lstStyle/>
          <a:p>
            <a:r>
              <a:rPr lang="nb-NO" dirty="0"/>
              <a:t>The WG 1 has </a:t>
            </a:r>
            <a:r>
              <a:rPr lang="nb-NO" dirty="0" err="1"/>
              <a:t>developed</a:t>
            </a:r>
            <a:r>
              <a:rPr lang="nb-NO" dirty="0"/>
              <a:t> </a:t>
            </a:r>
            <a:r>
              <a:rPr lang="nb-NO" dirty="0" err="1"/>
              <a:t>the</a:t>
            </a:r>
            <a:r>
              <a:rPr lang="nb-NO" dirty="0"/>
              <a:t> standard ISO 25550 </a:t>
            </a:r>
            <a:r>
              <a:rPr lang="en-US" dirty="0"/>
              <a:t>Ageing societies — General requirements and guidelines for an age-inclusive workforce. The scope is to make </a:t>
            </a:r>
            <a:r>
              <a:rPr lang="en-US" dirty="0" err="1"/>
              <a:t>organisations</a:t>
            </a:r>
            <a:r>
              <a:rPr lang="en-US" dirty="0"/>
              <a:t> and other actors capable to develop, implement and continue to have age-inclusive workplaces. It also makes it possible for elderly workers to be productive. </a:t>
            </a:r>
          </a:p>
          <a:p>
            <a:r>
              <a:rPr lang="en-US" dirty="0"/>
              <a:t>I was member of the WG and contributed with an annex on the special concerns of SMEs regarding age-inclusive policies and measures, as well as accessibility requirements. </a:t>
            </a:r>
            <a:endParaRPr lang="nb-NO" dirty="0"/>
          </a:p>
        </p:txBody>
      </p:sp>
    </p:spTree>
    <p:extLst>
      <p:ext uri="{BB962C8B-B14F-4D97-AF65-F5344CB8AC3E}">
        <p14:creationId xmlns:p14="http://schemas.microsoft.com/office/powerpoint/2010/main" val="3094295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78B5F83-D47B-4C5A-84FE-6C056FC681FE}"/>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kern="1200" dirty="0">
                <a:solidFill>
                  <a:schemeClr val="tx1"/>
                </a:solidFill>
                <a:latin typeface="+mj-lt"/>
                <a:ea typeface="+mj-ea"/>
                <a:cs typeface="+mj-cs"/>
              </a:rPr>
              <a:t>Conclusion</a:t>
            </a:r>
          </a:p>
        </p:txBody>
      </p:sp>
      <p:sp>
        <p:nvSpPr>
          <p:cNvPr id="3" name="Plassholder for tekst 2">
            <a:extLst>
              <a:ext uri="{FF2B5EF4-FFF2-40B4-BE49-F238E27FC236}">
                <a16:creationId xmlns:a16="http://schemas.microsoft.com/office/drawing/2014/main" id="{C25B71C0-9F0C-4ABE-9AA2-8F7290D2D8DF}"/>
              </a:ext>
            </a:extLst>
          </p:cNvPr>
          <p:cNvSpPr>
            <a:spLocks noGrp="1"/>
          </p:cNvSpPr>
          <p:nvPr>
            <p:ph type="body" idx="1"/>
          </p:nvPr>
        </p:nvSpPr>
        <p:spPr>
          <a:xfrm>
            <a:off x="838199" y="4983276"/>
            <a:ext cx="10512552" cy="1126680"/>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6348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D5A8D6BB-9807-426C-B4F5-1D8DB09035B0}"/>
              </a:ext>
            </a:extLst>
          </p:cNvPr>
          <p:cNvSpPr>
            <a:spLocks noGrp="1"/>
          </p:cNvSpPr>
          <p:nvPr>
            <p:ph type="title"/>
          </p:nvPr>
        </p:nvSpPr>
        <p:spPr>
          <a:xfrm>
            <a:off x="1043631" y="809898"/>
            <a:ext cx="9942716" cy="1554480"/>
          </a:xfrm>
        </p:spPr>
        <p:txBody>
          <a:bodyPr anchor="ctr">
            <a:normAutofit/>
          </a:bodyPr>
          <a:lstStyle/>
          <a:p>
            <a:r>
              <a:rPr lang="nb-NO" sz="4800"/>
              <a:t>To sum up</a:t>
            </a:r>
          </a:p>
        </p:txBody>
      </p:sp>
      <p:sp>
        <p:nvSpPr>
          <p:cNvPr id="3" name="Plassholder for innhold 2">
            <a:extLst>
              <a:ext uri="{FF2B5EF4-FFF2-40B4-BE49-F238E27FC236}">
                <a16:creationId xmlns:a16="http://schemas.microsoft.com/office/drawing/2014/main" id="{F29E1FA7-5D9C-46AF-BE28-431F4D136C48}"/>
              </a:ext>
            </a:extLst>
          </p:cNvPr>
          <p:cNvSpPr>
            <a:spLocks noGrp="1"/>
          </p:cNvSpPr>
          <p:nvPr>
            <p:ph idx="1"/>
          </p:nvPr>
        </p:nvSpPr>
        <p:spPr>
          <a:xfrm>
            <a:off x="1045028" y="3017522"/>
            <a:ext cx="9941319" cy="3124658"/>
          </a:xfrm>
        </p:spPr>
        <p:txBody>
          <a:bodyPr anchor="ctr">
            <a:normAutofit/>
          </a:bodyPr>
          <a:lstStyle/>
          <a:p>
            <a:r>
              <a:rPr lang="en-GB" sz="2200" dirty="0"/>
              <a:t>Without support from SBS it is very difficult for SMEs with a limited budget to take part in standardisation work.</a:t>
            </a:r>
          </a:p>
          <a:p>
            <a:r>
              <a:rPr lang="en-GB" sz="2200" dirty="0"/>
              <a:t>Participating in standardisation is important for SMEs to be able to </a:t>
            </a:r>
            <a:r>
              <a:rPr lang="en-GB" sz="2200" dirty="0" err="1"/>
              <a:t>infuence</a:t>
            </a:r>
            <a:r>
              <a:rPr lang="en-GB" sz="2200" dirty="0"/>
              <a:t> the framework within which they must operate, regarding rules and requirements. </a:t>
            </a:r>
          </a:p>
          <a:p>
            <a:r>
              <a:rPr lang="en-GB" sz="2200" dirty="0"/>
              <a:t>A good example is accessibility – the market in this field is dominated by SMEs. </a:t>
            </a:r>
          </a:p>
          <a:p>
            <a:r>
              <a:rPr lang="en-GB" sz="2200" dirty="0"/>
              <a:t>SMEs through SBS have achieved much influence and results through being able to take full part in standardisation work!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025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C7E0A2C-7C0A-4AAC-B3B0-6C12B2EBA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39830365-C75D-46CE-9EE9-D16547A1A05C}"/>
              </a:ext>
            </a:extLst>
          </p:cNvPr>
          <p:cNvSpPr>
            <a:spLocks noGrp="1"/>
          </p:cNvSpPr>
          <p:nvPr>
            <p:ph type="title"/>
          </p:nvPr>
        </p:nvSpPr>
        <p:spPr>
          <a:xfrm>
            <a:off x="1524000" y="1248587"/>
            <a:ext cx="9144000" cy="2387600"/>
          </a:xfrm>
        </p:spPr>
        <p:txBody>
          <a:bodyPr vert="horz" lIns="91440" tIns="45720" rIns="91440" bIns="45720" rtlCol="0" anchor="b">
            <a:normAutofit/>
          </a:bodyPr>
          <a:lstStyle/>
          <a:p>
            <a:pPr algn="ctr"/>
            <a:r>
              <a:rPr lang="en-US" sz="6400" kern="1200">
                <a:solidFill>
                  <a:schemeClr val="tx1"/>
                </a:solidFill>
                <a:latin typeface="+mj-lt"/>
                <a:ea typeface="+mj-ea"/>
                <a:cs typeface="+mj-cs"/>
              </a:rPr>
              <a:t>THANK YOU! </a:t>
            </a:r>
          </a:p>
        </p:txBody>
      </p:sp>
      <p:sp>
        <p:nvSpPr>
          <p:cNvPr id="3" name="Plassholder for innhold 2">
            <a:extLst>
              <a:ext uri="{FF2B5EF4-FFF2-40B4-BE49-F238E27FC236}">
                <a16:creationId xmlns:a16="http://schemas.microsoft.com/office/drawing/2014/main" id="{B1B6E10A-6891-46F0-AEA3-0116CD4F8181}"/>
              </a:ext>
            </a:extLst>
          </p:cNvPr>
          <p:cNvSpPr>
            <a:spLocks noGrp="1"/>
          </p:cNvSpPr>
          <p:nvPr>
            <p:ph idx="1"/>
          </p:nvPr>
        </p:nvSpPr>
        <p:spPr>
          <a:xfrm>
            <a:off x="1524000" y="3820338"/>
            <a:ext cx="9144000" cy="1563686"/>
          </a:xfrm>
        </p:spPr>
        <p:txBody>
          <a:bodyPr vert="horz" lIns="91440" tIns="45720" rIns="91440" bIns="45720" rtlCol="0">
            <a:normAutofit/>
          </a:bodyPr>
          <a:lstStyle/>
          <a:p>
            <a:pPr marL="0" indent="0" algn="ctr">
              <a:buNone/>
            </a:pPr>
            <a:r>
              <a:rPr lang="en-US" sz="2400" kern="1200" dirty="0">
                <a:solidFill>
                  <a:schemeClr val="tx1"/>
                </a:solidFill>
                <a:latin typeface="+mn-lt"/>
                <a:ea typeface="+mn-ea"/>
                <a:cs typeface="+mn-cs"/>
                <a:hlinkClick r:id="rId2"/>
              </a:rPr>
              <a:t>rudolph@universellutforming.no</a:t>
            </a:r>
            <a:r>
              <a:rPr lang="en-US" sz="2400" kern="1200" dirty="0">
                <a:solidFill>
                  <a:schemeClr val="tx1"/>
                </a:solidFill>
                <a:latin typeface="+mn-lt"/>
                <a:ea typeface="+mn-ea"/>
                <a:cs typeface="+mn-cs"/>
              </a:rPr>
              <a:t> </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182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6B924BB-368B-4430-9E81-395A8BAED47D}"/>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kern="1200" dirty="0">
                <a:solidFill>
                  <a:schemeClr val="tx1"/>
                </a:solidFill>
                <a:latin typeface="+mj-lt"/>
                <a:ea typeface="+mj-ea"/>
                <a:cs typeface="+mj-cs"/>
              </a:rPr>
              <a:t>ON ACCESSIBILTY, UNIVERSAL DESIGN AND STANDARDISATION</a:t>
            </a:r>
          </a:p>
        </p:txBody>
      </p:sp>
      <p:sp>
        <p:nvSpPr>
          <p:cNvPr id="3" name="Plassholder for tekst 2">
            <a:extLst>
              <a:ext uri="{FF2B5EF4-FFF2-40B4-BE49-F238E27FC236}">
                <a16:creationId xmlns:a16="http://schemas.microsoft.com/office/drawing/2014/main" id="{16F48F48-9D91-4920-AA8F-859D05DDEA91}"/>
              </a:ext>
            </a:extLst>
          </p:cNvPr>
          <p:cNvSpPr>
            <a:spLocks noGrp="1"/>
          </p:cNvSpPr>
          <p:nvPr>
            <p:ph type="body" idx="1"/>
          </p:nvPr>
        </p:nvSpPr>
        <p:spPr>
          <a:xfrm>
            <a:off x="838199" y="4983276"/>
            <a:ext cx="10512552" cy="1126680"/>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248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2044E803-791D-4FDC-96F7-A8F30E2823E4}"/>
              </a:ext>
            </a:extLst>
          </p:cNvPr>
          <p:cNvSpPr>
            <a:spLocks noGrp="1"/>
          </p:cNvSpPr>
          <p:nvPr>
            <p:ph type="title"/>
          </p:nvPr>
        </p:nvSpPr>
        <p:spPr>
          <a:xfrm>
            <a:off x="635000" y="640823"/>
            <a:ext cx="3418659" cy="5583148"/>
          </a:xfrm>
        </p:spPr>
        <p:txBody>
          <a:bodyPr anchor="ctr">
            <a:normAutofit/>
          </a:bodyPr>
          <a:lstStyle/>
          <a:p>
            <a:r>
              <a:rPr lang="nb-NO" sz="5000"/>
              <a:t>Accessibility and Universal Design</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Plassholder for innhold 2">
            <a:extLst>
              <a:ext uri="{FF2B5EF4-FFF2-40B4-BE49-F238E27FC236}">
                <a16:creationId xmlns:a16="http://schemas.microsoft.com/office/drawing/2014/main" id="{C152A78D-A537-7056-5119-82B1DCE3D499}"/>
              </a:ext>
            </a:extLst>
          </p:cNvPr>
          <p:cNvGraphicFramePr>
            <a:graphicFrameLocks noGrp="1"/>
          </p:cNvGraphicFramePr>
          <p:nvPr>
            <p:ph idx="1"/>
            <p:extLst>
              <p:ext uri="{D42A27DB-BD31-4B8C-83A1-F6EECF244321}">
                <p14:modId xmlns:p14="http://schemas.microsoft.com/office/powerpoint/2010/main" val="95740572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6412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CC649081-662C-4626-B283-44068174E8A0}"/>
              </a:ext>
            </a:extLst>
          </p:cNvPr>
          <p:cNvSpPr>
            <a:spLocks noGrp="1"/>
          </p:cNvSpPr>
          <p:nvPr>
            <p:ph type="title"/>
          </p:nvPr>
        </p:nvSpPr>
        <p:spPr>
          <a:xfrm>
            <a:off x="5297593" y="52371"/>
            <a:ext cx="6251110" cy="1783080"/>
          </a:xfrm>
        </p:spPr>
        <p:txBody>
          <a:bodyPr anchor="b">
            <a:normAutofit/>
          </a:bodyPr>
          <a:lstStyle/>
          <a:p>
            <a:r>
              <a:rPr lang="nb-NO" sz="3800" dirty="0" err="1"/>
              <a:t>Why</a:t>
            </a:r>
            <a:r>
              <a:rPr lang="nb-NO" sz="3800" dirty="0"/>
              <a:t> Accessibility and Universal Design </a:t>
            </a:r>
            <a:r>
              <a:rPr lang="nb-NO" sz="3800" dirty="0" err="1"/>
              <a:t>of</a:t>
            </a:r>
            <a:r>
              <a:rPr lang="nb-NO" sz="3800" dirty="0"/>
              <a:t> </a:t>
            </a:r>
            <a:r>
              <a:rPr lang="nb-NO" sz="3800" dirty="0" err="1"/>
              <a:t>goods</a:t>
            </a:r>
            <a:r>
              <a:rPr lang="nb-NO" sz="3800" dirty="0"/>
              <a:t> and services?</a:t>
            </a:r>
          </a:p>
        </p:txBody>
      </p:sp>
      <p:pic>
        <p:nvPicPr>
          <p:cNvPr id="5" name="Picture 4" descr="3D spheres connected with a red line">
            <a:extLst>
              <a:ext uri="{FF2B5EF4-FFF2-40B4-BE49-F238E27FC236}">
                <a16:creationId xmlns:a16="http://schemas.microsoft.com/office/drawing/2014/main" id="{A43C5BAB-B099-7061-556D-92D16FCF746C}"/>
              </a:ext>
            </a:extLst>
          </p:cNvPr>
          <p:cNvPicPr>
            <a:picLocks noChangeAspect="1"/>
          </p:cNvPicPr>
          <p:nvPr/>
        </p:nvPicPr>
        <p:blipFill rotWithShape="1">
          <a:blip r:embed="rId2"/>
          <a:srcRect l="27476" r="2159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EB0B5ED8-98EA-428F-A0C8-2E995CE30099}"/>
              </a:ext>
            </a:extLst>
          </p:cNvPr>
          <p:cNvSpPr>
            <a:spLocks noGrp="1"/>
          </p:cNvSpPr>
          <p:nvPr>
            <p:ph idx="1"/>
          </p:nvPr>
        </p:nvSpPr>
        <p:spPr>
          <a:xfrm>
            <a:off x="5297762" y="2706624"/>
            <a:ext cx="6251110" cy="3791502"/>
          </a:xfrm>
        </p:spPr>
        <p:txBody>
          <a:bodyPr>
            <a:normAutofit fontScale="92500" lnSpcReduction="20000"/>
          </a:bodyPr>
          <a:lstStyle/>
          <a:p>
            <a:r>
              <a:rPr lang="nb-NO" sz="2600" dirty="0"/>
              <a:t>From EN 17161: «</a:t>
            </a:r>
            <a:r>
              <a:rPr lang="en-US" sz="2600" dirty="0"/>
              <a:t>Every organization can benefit from integrating a Design for All approach in their policies and at all levels. Extending the range of users can increase markets and the proportion of the population who can participate more fully in society and to sustain independence in everyday life.</a:t>
            </a:r>
          </a:p>
          <a:p>
            <a:r>
              <a:rPr lang="en-US" sz="2600" dirty="0"/>
              <a:t>A Design for All approach takes account of human diversity to extend the range of users. This approach inspires innovation in organizations where the management values a mindset and supports a culture which </a:t>
            </a:r>
            <a:r>
              <a:rPr lang="en-US" sz="2600" dirty="0" err="1"/>
              <a:t>prioritises</a:t>
            </a:r>
            <a:r>
              <a:rPr lang="en-US" sz="2600" dirty="0"/>
              <a:t> people”.</a:t>
            </a:r>
          </a:p>
          <a:p>
            <a:endParaRPr lang="nb-NO" sz="2000" dirty="0"/>
          </a:p>
        </p:txBody>
      </p:sp>
    </p:spTree>
    <p:extLst>
      <p:ext uri="{BB962C8B-B14F-4D97-AF65-F5344CB8AC3E}">
        <p14:creationId xmlns:p14="http://schemas.microsoft.com/office/powerpoint/2010/main" val="67828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1B5445B6-AA31-43A6-B2A1-90B5BBC6109A}"/>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kern="1200" dirty="0">
                <a:solidFill>
                  <a:schemeClr val="tx1"/>
                </a:solidFill>
                <a:latin typeface="+mj-lt"/>
                <a:ea typeface="+mj-ea"/>
                <a:cs typeface="+mj-cs"/>
              </a:rPr>
              <a:t>SME’s and </a:t>
            </a:r>
            <a:r>
              <a:rPr lang="en-US" sz="6600" kern="1200" dirty="0" err="1">
                <a:solidFill>
                  <a:schemeClr val="tx1"/>
                </a:solidFill>
                <a:latin typeface="+mj-lt"/>
                <a:ea typeface="+mj-ea"/>
                <a:cs typeface="+mj-cs"/>
              </a:rPr>
              <a:t>standardisation</a:t>
            </a:r>
            <a:endParaRPr lang="en-US" sz="6600" kern="1200" dirty="0">
              <a:solidFill>
                <a:schemeClr val="tx1"/>
              </a:solidFill>
              <a:latin typeface="+mj-lt"/>
              <a:ea typeface="+mj-ea"/>
              <a:cs typeface="+mj-cs"/>
            </a:endParaRPr>
          </a:p>
        </p:txBody>
      </p:sp>
      <p:sp>
        <p:nvSpPr>
          <p:cNvPr id="3" name="Plassholder for tekst 2">
            <a:extLst>
              <a:ext uri="{FF2B5EF4-FFF2-40B4-BE49-F238E27FC236}">
                <a16:creationId xmlns:a16="http://schemas.microsoft.com/office/drawing/2014/main" id="{28CAA14A-9DC0-442A-86A9-31CBE5C5491F}"/>
              </a:ext>
            </a:extLst>
          </p:cNvPr>
          <p:cNvSpPr>
            <a:spLocks noGrp="1"/>
          </p:cNvSpPr>
          <p:nvPr>
            <p:ph type="body" idx="1"/>
          </p:nvPr>
        </p:nvSpPr>
        <p:spPr>
          <a:xfrm>
            <a:off x="838199" y="4983276"/>
            <a:ext cx="10512552" cy="1126680"/>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13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786045A1-18F4-42BA-98A7-285841F6BF93}"/>
              </a:ext>
            </a:extLst>
          </p:cNvPr>
          <p:cNvSpPr>
            <a:spLocks noGrp="1"/>
          </p:cNvSpPr>
          <p:nvPr>
            <p:ph type="title"/>
          </p:nvPr>
        </p:nvSpPr>
        <p:spPr>
          <a:xfrm>
            <a:off x="841248" y="548640"/>
            <a:ext cx="3600860" cy="5431536"/>
          </a:xfrm>
        </p:spPr>
        <p:txBody>
          <a:bodyPr>
            <a:normAutofit/>
          </a:bodyPr>
          <a:lstStyle/>
          <a:p>
            <a:r>
              <a:rPr lang="nb-NO" sz="4200" dirty="0"/>
              <a:t>On </a:t>
            </a:r>
            <a:r>
              <a:rPr lang="nb-NO" sz="4200" dirty="0" err="1"/>
              <a:t>the</a:t>
            </a:r>
            <a:r>
              <a:rPr lang="nb-NO" sz="4200" dirty="0"/>
              <a:t> </a:t>
            </a:r>
            <a:r>
              <a:rPr lang="nb-NO" sz="4200" dirty="0" err="1"/>
              <a:t>work</a:t>
            </a:r>
            <a:r>
              <a:rPr lang="nb-NO" sz="4200" dirty="0"/>
              <a:t> </a:t>
            </a:r>
            <a:r>
              <a:rPr lang="nb-NO" sz="4200" dirty="0" err="1"/>
              <a:t>of</a:t>
            </a:r>
            <a:r>
              <a:rPr lang="nb-NO" sz="4200" dirty="0"/>
              <a:t> SMEs </a:t>
            </a:r>
            <a:r>
              <a:rPr lang="nb-NO" sz="4200" dirty="0" err="1"/>
              <a:t>on</a:t>
            </a:r>
            <a:r>
              <a:rPr lang="nb-NO" sz="4200" dirty="0"/>
              <a:t> </a:t>
            </a:r>
            <a:r>
              <a:rPr lang="nb-NO" sz="4200" dirty="0" err="1"/>
              <a:t>standardisation</a:t>
            </a:r>
            <a:r>
              <a:rPr lang="nb-NO" sz="4200" dirty="0"/>
              <a:t> </a:t>
            </a:r>
            <a:r>
              <a:rPr lang="nb-NO" sz="4200" dirty="0" err="1"/>
              <a:t>regarding</a:t>
            </a:r>
            <a:r>
              <a:rPr lang="nb-NO" sz="4200" dirty="0"/>
              <a:t> </a:t>
            </a:r>
            <a:r>
              <a:rPr lang="nb-NO" sz="4200" dirty="0" err="1"/>
              <a:t>accessibility</a:t>
            </a:r>
            <a:r>
              <a:rPr lang="nb-NO" sz="4200" dirty="0"/>
              <a:t>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674F1CBC-65D0-4B87-AF23-4C5E3B28670E}"/>
              </a:ext>
            </a:extLst>
          </p:cNvPr>
          <p:cNvSpPr>
            <a:spLocks noGrp="1"/>
          </p:cNvSpPr>
          <p:nvPr>
            <p:ph idx="1"/>
          </p:nvPr>
        </p:nvSpPr>
        <p:spPr>
          <a:xfrm>
            <a:off x="5126418" y="552091"/>
            <a:ext cx="6224335" cy="5431536"/>
          </a:xfrm>
        </p:spPr>
        <p:txBody>
          <a:bodyPr anchor="ctr">
            <a:normAutofit/>
          </a:bodyPr>
          <a:lstStyle/>
          <a:p>
            <a:r>
              <a:rPr lang="nb-NO" dirty="0"/>
              <a:t>Small and medium </a:t>
            </a:r>
            <a:r>
              <a:rPr lang="nb-NO" dirty="0" err="1"/>
              <a:t>enterprises</a:t>
            </a:r>
            <a:r>
              <a:rPr lang="nb-NO" dirty="0"/>
              <a:t> </a:t>
            </a:r>
            <a:r>
              <a:rPr lang="nb-NO" dirty="0" err="1"/>
              <a:t>are</a:t>
            </a:r>
            <a:r>
              <a:rPr lang="nb-NO" dirty="0"/>
              <a:t> </a:t>
            </a:r>
            <a:r>
              <a:rPr lang="nb-NO" dirty="0" err="1"/>
              <a:t>very</a:t>
            </a:r>
            <a:r>
              <a:rPr lang="nb-NO" dirty="0"/>
              <a:t> </a:t>
            </a:r>
            <a:r>
              <a:rPr lang="nb-NO" dirty="0" err="1"/>
              <a:t>often</a:t>
            </a:r>
            <a:r>
              <a:rPr lang="nb-NO" dirty="0"/>
              <a:t> </a:t>
            </a:r>
            <a:r>
              <a:rPr lang="nb-NO" dirty="0" err="1"/>
              <a:t>involved</a:t>
            </a:r>
            <a:r>
              <a:rPr lang="nb-NO" dirty="0"/>
              <a:t> in </a:t>
            </a:r>
            <a:r>
              <a:rPr lang="nb-NO" dirty="0" err="1"/>
              <a:t>both</a:t>
            </a:r>
            <a:r>
              <a:rPr lang="nb-NO" dirty="0"/>
              <a:t> </a:t>
            </a:r>
            <a:r>
              <a:rPr lang="nb-NO" dirty="0" err="1"/>
              <a:t>the</a:t>
            </a:r>
            <a:r>
              <a:rPr lang="nb-NO" dirty="0"/>
              <a:t> </a:t>
            </a:r>
            <a:r>
              <a:rPr lang="nb-NO" dirty="0" err="1"/>
              <a:t>production</a:t>
            </a:r>
            <a:r>
              <a:rPr lang="nb-NO" dirty="0"/>
              <a:t> </a:t>
            </a:r>
            <a:r>
              <a:rPr lang="nb-NO" dirty="0" err="1"/>
              <a:t>of</a:t>
            </a:r>
            <a:r>
              <a:rPr lang="nb-NO" dirty="0"/>
              <a:t> </a:t>
            </a:r>
            <a:r>
              <a:rPr lang="nb-NO" dirty="0" err="1"/>
              <a:t>technological</a:t>
            </a:r>
            <a:r>
              <a:rPr lang="nb-NO" dirty="0"/>
              <a:t> </a:t>
            </a:r>
            <a:r>
              <a:rPr lang="nb-NO" dirty="0" err="1"/>
              <a:t>solutions</a:t>
            </a:r>
            <a:r>
              <a:rPr lang="nb-NO" dirty="0"/>
              <a:t> and services for </a:t>
            </a:r>
            <a:r>
              <a:rPr lang="nb-NO" dirty="0" err="1"/>
              <a:t>the</a:t>
            </a:r>
            <a:r>
              <a:rPr lang="nb-NO" dirty="0"/>
              <a:t> </a:t>
            </a:r>
            <a:r>
              <a:rPr lang="nb-NO" dirty="0" err="1"/>
              <a:t>benefit</a:t>
            </a:r>
            <a:r>
              <a:rPr lang="nb-NO" dirty="0"/>
              <a:t> </a:t>
            </a:r>
            <a:r>
              <a:rPr lang="nb-NO" dirty="0" err="1"/>
              <a:t>of</a:t>
            </a:r>
            <a:r>
              <a:rPr lang="nb-NO" dirty="0"/>
              <a:t> </a:t>
            </a:r>
            <a:r>
              <a:rPr lang="nb-NO" dirty="0" err="1"/>
              <a:t>elderly</a:t>
            </a:r>
            <a:r>
              <a:rPr lang="nb-NO" dirty="0"/>
              <a:t> and persons </a:t>
            </a:r>
            <a:r>
              <a:rPr lang="nb-NO" dirty="0" err="1"/>
              <a:t>with</a:t>
            </a:r>
            <a:r>
              <a:rPr lang="nb-NO" dirty="0"/>
              <a:t> </a:t>
            </a:r>
            <a:r>
              <a:rPr lang="nb-NO" dirty="0" err="1"/>
              <a:t>disabilities</a:t>
            </a:r>
            <a:r>
              <a:rPr lang="nb-NO" dirty="0"/>
              <a:t>. This </a:t>
            </a:r>
            <a:r>
              <a:rPr lang="nb-NO" dirty="0" err="1"/>
              <a:t>includes</a:t>
            </a:r>
            <a:r>
              <a:rPr lang="nb-NO" dirty="0"/>
              <a:t> </a:t>
            </a:r>
            <a:r>
              <a:rPr lang="nb-NO" dirty="0" err="1"/>
              <a:t>the</a:t>
            </a:r>
            <a:r>
              <a:rPr lang="nb-NO" dirty="0"/>
              <a:t> </a:t>
            </a:r>
            <a:r>
              <a:rPr lang="nb-NO" dirty="0" err="1"/>
              <a:t>production</a:t>
            </a:r>
            <a:r>
              <a:rPr lang="nb-NO" dirty="0"/>
              <a:t> </a:t>
            </a:r>
            <a:r>
              <a:rPr lang="nb-NO" dirty="0" err="1"/>
              <a:t>of</a:t>
            </a:r>
            <a:r>
              <a:rPr lang="nb-NO" dirty="0"/>
              <a:t> </a:t>
            </a:r>
            <a:r>
              <a:rPr lang="nb-NO" dirty="0" err="1"/>
              <a:t>assistive</a:t>
            </a:r>
            <a:r>
              <a:rPr lang="nb-NO" dirty="0"/>
              <a:t> </a:t>
            </a:r>
            <a:r>
              <a:rPr lang="nb-NO" dirty="0" err="1"/>
              <a:t>technology</a:t>
            </a:r>
            <a:r>
              <a:rPr lang="nb-NO" dirty="0"/>
              <a:t>, </a:t>
            </a:r>
            <a:r>
              <a:rPr lang="nb-NO" dirty="0" err="1"/>
              <a:t>home</a:t>
            </a:r>
            <a:r>
              <a:rPr lang="nb-NO" dirty="0"/>
              <a:t> </a:t>
            </a:r>
            <a:r>
              <a:rPr lang="nb-NO" dirty="0" err="1"/>
              <a:t>appliances</a:t>
            </a:r>
            <a:r>
              <a:rPr lang="nb-NO" dirty="0"/>
              <a:t>, </a:t>
            </a:r>
            <a:r>
              <a:rPr lang="nb-NO" dirty="0" err="1"/>
              <a:t>medical</a:t>
            </a:r>
            <a:r>
              <a:rPr lang="nb-NO" dirty="0"/>
              <a:t> </a:t>
            </a:r>
            <a:r>
              <a:rPr lang="nb-NO" dirty="0" err="1"/>
              <a:t>technology</a:t>
            </a:r>
            <a:r>
              <a:rPr lang="nb-NO" dirty="0"/>
              <a:t> and </a:t>
            </a:r>
            <a:r>
              <a:rPr lang="nb-NO" dirty="0" err="1"/>
              <a:t>provision</a:t>
            </a:r>
            <a:r>
              <a:rPr lang="nb-NO" dirty="0"/>
              <a:t> </a:t>
            </a:r>
            <a:r>
              <a:rPr lang="nb-NO" dirty="0" err="1"/>
              <a:t>oof</a:t>
            </a:r>
            <a:r>
              <a:rPr lang="nb-NO" dirty="0"/>
              <a:t> </a:t>
            </a:r>
            <a:r>
              <a:rPr lang="nb-NO" dirty="0" err="1"/>
              <a:t>care</a:t>
            </a:r>
            <a:r>
              <a:rPr lang="nb-NO" dirty="0"/>
              <a:t> services. </a:t>
            </a:r>
          </a:p>
          <a:p>
            <a:r>
              <a:rPr lang="nb-NO" dirty="0"/>
              <a:t>To </a:t>
            </a:r>
            <a:r>
              <a:rPr lang="nb-NO" dirty="0" err="1"/>
              <a:t>function</a:t>
            </a:r>
            <a:r>
              <a:rPr lang="nb-NO" dirty="0"/>
              <a:t> in </a:t>
            </a:r>
            <a:r>
              <a:rPr lang="nb-NO" dirty="0" err="1"/>
              <a:t>the</a:t>
            </a:r>
            <a:r>
              <a:rPr lang="nb-NO" dirty="0"/>
              <a:t> </a:t>
            </a:r>
            <a:r>
              <a:rPr lang="nb-NO" dirty="0" err="1"/>
              <a:t>market</a:t>
            </a:r>
            <a:r>
              <a:rPr lang="nb-NO" dirty="0"/>
              <a:t>, </a:t>
            </a:r>
            <a:r>
              <a:rPr lang="nb-NO" dirty="0" err="1"/>
              <a:t>clarity</a:t>
            </a:r>
            <a:r>
              <a:rPr lang="nb-NO" dirty="0"/>
              <a:t> in </a:t>
            </a:r>
            <a:r>
              <a:rPr lang="nb-NO" dirty="0" err="1"/>
              <a:t>the</a:t>
            </a:r>
            <a:r>
              <a:rPr lang="nb-NO" dirty="0"/>
              <a:t> </a:t>
            </a:r>
            <a:r>
              <a:rPr lang="nb-NO" dirty="0" err="1"/>
              <a:t>shape</a:t>
            </a:r>
            <a:r>
              <a:rPr lang="nb-NO" dirty="0"/>
              <a:t> </a:t>
            </a:r>
            <a:r>
              <a:rPr lang="nb-NO" dirty="0" err="1"/>
              <a:t>of</a:t>
            </a:r>
            <a:r>
              <a:rPr lang="nb-NO" dirty="0"/>
              <a:t> standards </a:t>
            </a:r>
            <a:r>
              <a:rPr lang="nb-NO" dirty="0" err="1"/>
              <a:t>are</a:t>
            </a:r>
            <a:r>
              <a:rPr lang="nb-NO" dirty="0"/>
              <a:t> </a:t>
            </a:r>
            <a:r>
              <a:rPr lang="nb-NO" dirty="0" err="1"/>
              <a:t>necessary</a:t>
            </a:r>
            <a:r>
              <a:rPr lang="nb-NO" dirty="0"/>
              <a:t>, </a:t>
            </a:r>
            <a:r>
              <a:rPr lang="nb-NO" dirty="0" err="1"/>
              <a:t>but</a:t>
            </a:r>
            <a:r>
              <a:rPr lang="nb-NO" dirty="0"/>
              <a:t> </a:t>
            </a:r>
            <a:r>
              <a:rPr lang="nb-NO" dirty="0" err="1"/>
              <a:t>often</a:t>
            </a:r>
            <a:r>
              <a:rPr lang="nb-NO" dirty="0"/>
              <a:t> a </a:t>
            </a:r>
            <a:r>
              <a:rPr lang="nb-NO" dirty="0" err="1"/>
              <a:t>lack</a:t>
            </a:r>
            <a:r>
              <a:rPr lang="nb-NO" dirty="0"/>
              <a:t> </a:t>
            </a:r>
            <a:r>
              <a:rPr lang="nb-NO" dirty="0" err="1"/>
              <a:t>of</a:t>
            </a:r>
            <a:r>
              <a:rPr lang="nb-NO" dirty="0"/>
              <a:t> </a:t>
            </a:r>
            <a:r>
              <a:rPr lang="nb-NO" dirty="0" err="1"/>
              <a:t>funding</a:t>
            </a:r>
            <a:r>
              <a:rPr lang="nb-NO" dirty="0"/>
              <a:t> </a:t>
            </a:r>
            <a:r>
              <a:rPr lang="nb-NO" dirty="0" err="1"/>
              <a:t>limites</a:t>
            </a:r>
            <a:r>
              <a:rPr lang="nb-NO" dirty="0"/>
              <a:t> </a:t>
            </a:r>
            <a:r>
              <a:rPr lang="nb-NO" dirty="0" err="1"/>
              <a:t>their</a:t>
            </a:r>
            <a:r>
              <a:rPr lang="nb-NO" dirty="0"/>
              <a:t> </a:t>
            </a:r>
            <a:r>
              <a:rPr lang="nb-NO" dirty="0" err="1"/>
              <a:t>participation</a:t>
            </a:r>
            <a:r>
              <a:rPr lang="nb-NO" dirty="0"/>
              <a:t> in </a:t>
            </a:r>
            <a:r>
              <a:rPr lang="nb-NO" dirty="0" err="1"/>
              <a:t>standardisation</a:t>
            </a:r>
            <a:r>
              <a:rPr lang="nb-NO" dirty="0"/>
              <a:t> </a:t>
            </a:r>
            <a:r>
              <a:rPr lang="nb-NO" dirty="0" err="1"/>
              <a:t>work</a:t>
            </a:r>
            <a:r>
              <a:rPr lang="nb-NO" dirty="0"/>
              <a:t>. </a:t>
            </a:r>
            <a:r>
              <a:rPr lang="nb-NO" dirty="0" err="1"/>
              <a:t>That</a:t>
            </a:r>
            <a:r>
              <a:rPr lang="nb-NO" dirty="0"/>
              <a:t> is </a:t>
            </a:r>
            <a:r>
              <a:rPr lang="nb-NO" dirty="0" err="1"/>
              <a:t>why</a:t>
            </a:r>
            <a:r>
              <a:rPr lang="nb-NO" dirty="0"/>
              <a:t> SBS support is </a:t>
            </a:r>
            <a:r>
              <a:rPr lang="nb-NO" dirty="0" err="1"/>
              <a:t>important</a:t>
            </a:r>
            <a:r>
              <a:rPr lang="nb-NO" dirty="0"/>
              <a:t>! </a:t>
            </a:r>
          </a:p>
        </p:txBody>
      </p:sp>
    </p:spTree>
    <p:extLst>
      <p:ext uri="{BB962C8B-B14F-4D97-AF65-F5344CB8AC3E}">
        <p14:creationId xmlns:p14="http://schemas.microsoft.com/office/powerpoint/2010/main" val="107055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27" name="Freeform: Shape 26">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dirty="0"/>
          </a:p>
        </p:txBody>
      </p:sp>
      <p:sp>
        <p:nvSpPr>
          <p:cNvPr id="29" name="Freeform: Shape 28">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tel 1">
            <a:extLst>
              <a:ext uri="{FF2B5EF4-FFF2-40B4-BE49-F238E27FC236}">
                <a16:creationId xmlns:a16="http://schemas.microsoft.com/office/drawing/2014/main" id="{06BC2143-6A73-4BC6-96B1-A6A8DC2D1222}"/>
              </a:ext>
            </a:extLst>
          </p:cNvPr>
          <p:cNvSpPr>
            <a:spLocks noGrp="1"/>
          </p:cNvSpPr>
          <p:nvPr>
            <p:ph type="title"/>
          </p:nvPr>
        </p:nvSpPr>
        <p:spPr>
          <a:xfrm>
            <a:off x="457201" y="723406"/>
            <a:ext cx="3234018" cy="3826728"/>
          </a:xfrm>
        </p:spPr>
        <p:txBody>
          <a:bodyPr vert="horz" lIns="91440" tIns="45720" rIns="91440" bIns="45720" rtlCol="0" anchor="b">
            <a:normAutofit/>
          </a:bodyPr>
          <a:lstStyle/>
          <a:p>
            <a:pPr algn="ctr"/>
            <a:r>
              <a:rPr lang="en-US" sz="3500" kern="1200">
                <a:solidFill>
                  <a:schemeClr val="tx1"/>
                </a:solidFill>
                <a:latin typeface="+mj-lt"/>
                <a:ea typeface="+mj-ea"/>
                <a:cs typeface="+mj-cs"/>
              </a:rPr>
              <a:t>Accessibility issues in standardisation </a:t>
            </a:r>
          </a:p>
        </p:txBody>
      </p:sp>
      <p:graphicFrame>
        <p:nvGraphicFramePr>
          <p:cNvPr id="5" name="Plassholder for innhold 2">
            <a:extLst>
              <a:ext uri="{FF2B5EF4-FFF2-40B4-BE49-F238E27FC236}">
                <a16:creationId xmlns:a16="http://schemas.microsoft.com/office/drawing/2014/main" id="{85A53B4A-8723-7F15-DFA4-AE26903E4973}"/>
              </a:ext>
            </a:extLst>
          </p:cNvPr>
          <p:cNvGraphicFramePr>
            <a:graphicFrameLocks noGrp="1"/>
          </p:cNvGraphicFramePr>
          <p:nvPr>
            <p:ph idx="1"/>
            <p:extLst>
              <p:ext uri="{D42A27DB-BD31-4B8C-83A1-F6EECF244321}">
                <p14:modId xmlns:p14="http://schemas.microsoft.com/office/powerpoint/2010/main" val="1748858090"/>
              </p:ext>
            </p:extLst>
          </p:nvPr>
        </p:nvGraphicFramePr>
        <p:xfrm>
          <a:off x="4656488" y="327050"/>
          <a:ext cx="6900512" cy="6389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946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153337BD-561F-4D5A-84F4-B097C0710CCE}"/>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kern="1200" dirty="0">
                <a:solidFill>
                  <a:schemeClr val="tx1"/>
                </a:solidFill>
                <a:latin typeface="+mj-lt"/>
                <a:ea typeface="+mj-ea"/>
                <a:cs typeface="+mj-cs"/>
              </a:rPr>
              <a:t>My projects</a:t>
            </a:r>
          </a:p>
        </p:txBody>
      </p:sp>
      <p:sp>
        <p:nvSpPr>
          <p:cNvPr id="3" name="Plassholder for tekst 2">
            <a:extLst>
              <a:ext uri="{FF2B5EF4-FFF2-40B4-BE49-F238E27FC236}">
                <a16:creationId xmlns:a16="http://schemas.microsoft.com/office/drawing/2014/main" id="{AC8C0ED8-C3D3-4E19-821F-60CE52A05C2A}"/>
              </a:ext>
            </a:extLst>
          </p:cNvPr>
          <p:cNvSpPr>
            <a:spLocks noGrp="1"/>
          </p:cNvSpPr>
          <p:nvPr>
            <p:ph type="body" idx="1"/>
          </p:nvPr>
        </p:nvSpPr>
        <p:spPr>
          <a:xfrm>
            <a:off x="838199" y="4983276"/>
            <a:ext cx="10512552" cy="1126680"/>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6096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ED6678CB-9938-4062-B00E-02DA061525D1}"/>
              </a:ext>
            </a:extLst>
          </p:cNvPr>
          <p:cNvSpPr>
            <a:spLocks noGrp="1"/>
          </p:cNvSpPr>
          <p:nvPr>
            <p:ph type="title"/>
          </p:nvPr>
        </p:nvSpPr>
        <p:spPr>
          <a:xfrm>
            <a:off x="1171074" y="1396686"/>
            <a:ext cx="3240506" cy="4064628"/>
          </a:xfrm>
        </p:spPr>
        <p:txBody>
          <a:bodyPr>
            <a:normAutofit/>
          </a:bodyPr>
          <a:lstStyle/>
          <a:p>
            <a:r>
              <a:rPr lang="nb-NO">
                <a:solidFill>
                  <a:srgbClr val="FFFFFF"/>
                </a:solidFill>
              </a:rPr>
              <a:t>My projects </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Plassholder for innhold 2">
            <a:extLst>
              <a:ext uri="{FF2B5EF4-FFF2-40B4-BE49-F238E27FC236}">
                <a16:creationId xmlns:a16="http://schemas.microsoft.com/office/drawing/2014/main" id="{F90D9329-2F2B-4E65-B0A6-9FA7DCB1F6F8}"/>
              </a:ext>
            </a:extLst>
          </p:cNvPr>
          <p:cNvSpPr>
            <a:spLocks noGrp="1"/>
          </p:cNvSpPr>
          <p:nvPr>
            <p:ph idx="1"/>
          </p:nvPr>
        </p:nvSpPr>
        <p:spPr>
          <a:xfrm>
            <a:off x="5370153" y="1526033"/>
            <a:ext cx="5536397" cy="3935281"/>
          </a:xfrm>
        </p:spPr>
        <p:txBody>
          <a:bodyPr>
            <a:normAutofit fontScale="92500" lnSpcReduction="10000"/>
          </a:bodyPr>
          <a:lstStyle/>
          <a:p>
            <a:r>
              <a:rPr lang="nb-NO" dirty="0"/>
              <a:t>I have been nominated by SBS as expert to represent SMEs and have received support for standardisation work from SBS since 2018, </a:t>
            </a:r>
            <a:r>
              <a:rPr lang="nb-NO"/>
              <a:t>and have </a:t>
            </a:r>
            <a:r>
              <a:rPr lang="nb-NO" dirty="0"/>
              <a:t>thus been able to take part in, and even lead, work in several committees. </a:t>
            </a:r>
          </a:p>
          <a:p>
            <a:r>
              <a:rPr lang="nb-NO" dirty="0"/>
              <a:t>The most </a:t>
            </a:r>
            <a:r>
              <a:rPr lang="nb-NO" dirty="0" err="1"/>
              <a:t>important</a:t>
            </a:r>
            <a:r>
              <a:rPr lang="nb-NO" dirty="0"/>
              <a:t> have </a:t>
            </a:r>
            <a:r>
              <a:rPr lang="nb-NO" dirty="0" err="1"/>
              <a:t>been</a:t>
            </a:r>
            <a:r>
              <a:rPr lang="nb-NO" dirty="0"/>
              <a:t> CEN/TC 293 </a:t>
            </a:r>
            <a:r>
              <a:rPr lang="nb-NO" dirty="0" err="1"/>
              <a:t>Assistive</a:t>
            </a:r>
            <a:r>
              <a:rPr lang="nb-NO" dirty="0"/>
              <a:t> </a:t>
            </a:r>
            <a:r>
              <a:rPr lang="nb-NO" dirty="0" err="1"/>
              <a:t>products</a:t>
            </a:r>
            <a:r>
              <a:rPr lang="nb-NO" dirty="0"/>
              <a:t> and </a:t>
            </a:r>
            <a:r>
              <a:rPr lang="nb-NO" dirty="0" err="1"/>
              <a:t>accessibility</a:t>
            </a:r>
            <a:r>
              <a:rPr lang="nb-NO" dirty="0"/>
              <a:t>, and ISO/TC 314 </a:t>
            </a:r>
            <a:r>
              <a:rPr lang="nb-NO" dirty="0" err="1"/>
              <a:t>Ageing</a:t>
            </a:r>
            <a:r>
              <a:rPr lang="nb-NO" dirty="0"/>
              <a:t> </a:t>
            </a:r>
            <a:r>
              <a:rPr lang="nb-NO" dirty="0" err="1"/>
              <a:t>societies</a:t>
            </a:r>
            <a:r>
              <a:rPr lang="nb-NO" dirty="0"/>
              <a:t>. </a:t>
            </a:r>
          </a:p>
        </p:txBody>
      </p:sp>
    </p:spTree>
    <p:extLst>
      <p:ext uri="{BB962C8B-B14F-4D97-AF65-F5344CB8AC3E}">
        <p14:creationId xmlns:p14="http://schemas.microsoft.com/office/powerpoint/2010/main" val="107162022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67125239842F41B13946152063C066" ma:contentTypeVersion="16" ma:contentTypeDescription="Create a new document." ma:contentTypeScope="" ma:versionID="f19d0c4833faa790dcac794c4c42dba2">
  <xsd:schema xmlns:xsd="http://www.w3.org/2001/XMLSchema" xmlns:xs="http://www.w3.org/2001/XMLSchema" xmlns:p="http://schemas.microsoft.com/office/2006/metadata/properties" xmlns:ns2="e2ae7315-3643-4a7e-b4d0-2cce5ef7dc14" xmlns:ns3="a4f4a26f-39bf-4dbe-8a90-70bf2997b194" targetNamespace="http://schemas.microsoft.com/office/2006/metadata/properties" ma:root="true" ma:fieldsID="e04e1f28bacbe131b11483011a1ddbb8" ns2:_="" ns3:_="">
    <xsd:import namespace="e2ae7315-3643-4a7e-b4d0-2cce5ef7dc14"/>
    <xsd:import namespace="a4f4a26f-39bf-4dbe-8a90-70bf2997b19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ae7315-3643-4a7e-b4d0-2cce5ef7dc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4daae07-5f5b-4dab-8db6-05c644f49c58"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f4a26f-39bf-4dbe-8a90-70bf2997b194"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9ec3696-6fec-4d47-9bc5-c40b5b331feb}" ma:internalName="TaxCatchAll" ma:showField="CatchAllData" ma:web="a4f4a26f-39bf-4dbe-8a90-70bf2997b194">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4f4a26f-39bf-4dbe-8a90-70bf2997b194" xsi:nil="true"/>
    <lcf76f155ced4ddcb4097134ff3c332f xmlns="e2ae7315-3643-4a7e-b4d0-2cce5ef7dc1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4781709-03EA-4C23-81C1-00BFDA0DCA3D}">
  <ds:schemaRefs>
    <ds:schemaRef ds:uri="http://schemas.microsoft.com/sharepoint/v3/contenttype/forms"/>
  </ds:schemaRefs>
</ds:datastoreItem>
</file>

<file path=customXml/itemProps2.xml><?xml version="1.0" encoding="utf-8"?>
<ds:datastoreItem xmlns:ds="http://schemas.openxmlformats.org/officeDocument/2006/customXml" ds:itemID="{415C4048-6608-4F67-979E-6554CD182C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ae7315-3643-4a7e-b4d0-2cce5ef7dc14"/>
    <ds:schemaRef ds:uri="a4f4a26f-39bf-4dbe-8a90-70bf2997b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D3E0BC-E5EF-49A5-8BF4-9746B72A7012}">
  <ds:schemaRefs>
    <ds:schemaRef ds:uri="http://schemas.microsoft.com/office/2006/metadata/properties"/>
    <ds:schemaRef ds:uri="http://schemas.microsoft.com/office/infopath/2007/PartnerControls"/>
    <ds:schemaRef ds:uri="a4f4a26f-39bf-4dbe-8a90-70bf2997b194"/>
    <ds:schemaRef ds:uri="e2ae7315-3643-4a7e-b4d0-2cce5ef7dc14"/>
  </ds:schemaRefs>
</ds:datastoreItem>
</file>

<file path=docProps/app.xml><?xml version="1.0" encoding="utf-8"?>
<Properties xmlns="http://schemas.openxmlformats.org/officeDocument/2006/extended-properties" xmlns:vt="http://schemas.openxmlformats.org/officeDocument/2006/docPropsVTypes">
  <TotalTime>723</TotalTime>
  <Words>801</Words>
  <Application>Microsoft Office PowerPoint</Application>
  <PresentationFormat>Widescreen</PresentationFormat>
  <Paragraphs>40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Office-tema</vt:lpstr>
      <vt:lpstr>Activities of SBS on accessibility - what is important for SMEs to know and how they might be affected</vt:lpstr>
      <vt:lpstr>ON ACCESSIBILTY, UNIVERSAL DESIGN AND STANDARDISATION</vt:lpstr>
      <vt:lpstr>Accessibility and Universal Design</vt:lpstr>
      <vt:lpstr>Why Accessibility and Universal Design of goods and services?</vt:lpstr>
      <vt:lpstr>SME’s and standardisation</vt:lpstr>
      <vt:lpstr>On the work of SMEs on standardisation regarding accessibility </vt:lpstr>
      <vt:lpstr>Accessibility issues in standardisation </vt:lpstr>
      <vt:lpstr>My projects</vt:lpstr>
      <vt:lpstr>My projects </vt:lpstr>
      <vt:lpstr>CEN/TC 293 WG 12 Accessibility</vt:lpstr>
      <vt:lpstr>ISO/TC 314 </vt:lpstr>
      <vt:lpstr>Conclusion</vt:lpstr>
      <vt:lpstr>To sum up</vt:lpstr>
      <vt:lpstr>THANK YOU! </vt:lpstr>
    </vt:vector>
  </TitlesOfParts>
  <Company>Norsk Helsenett 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of SBS on accessibility - what is important for SMEs to know and how they might be affected</dc:title>
  <dc:creator>Rudolph Brynn</dc:creator>
  <cp:lastModifiedBy>Tessa Delville</cp:lastModifiedBy>
  <cp:revision>3</cp:revision>
  <cp:lastPrinted>2022-11-20T13:36:15Z</cp:lastPrinted>
  <dcterms:created xsi:type="dcterms:W3CDTF">2022-11-15T19:23:47Z</dcterms:created>
  <dcterms:modified xsi:type="dcterms:W3CDTF">2022-12-06T15:39:52Z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0x010100EA67125239842F41B13946152063C066</vt:lpwstr>
  </property>
  <property fmtid="{D5CDD505-2E9C-101B-9397-08002B2CF9AE}" pid="3" name="MediaServiceImageTags">
    <vt:lpwstr/>
  </property>
</Properties>
</file>