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76" r:id="rId4"/>
    <p:sldId id="291" r:id="rId5"/>
    <p:sldId id="277" r:id="rId6"/>
    <p:sldId id="278" r:id="rId7"/>
    <p:sldId id="279" r:id="rId8"/>
    <p:sldId id="280" r:id="rId9"/>
    <p:sldId id="289" r:id="rId10"/>
    <p:sldId id="287" r:id="rId11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098"/>
    <a:srgbClr val="95A0A9"/>
    <a:srgbClr val="00449E"/>
    <a:srgbClr val="C8D1E3"/>
    <a:srgbClr val="8DA4C5"/>
    <a:srgbClr val="6C89B4"/>
    <a:srgbClr val="1E8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4399" autoAdjust="0"/>
  </p:normalViewPr>
  <p:slideViewPr>
    <p:cSldViewPr>
      <p:cViewPr varScale="1">
        <p:scale>
          <a:sx n="64" d="100"/>
          <a:sy n="64" d="100"/>
        </p:scale>
        <p:origin x="180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22E16-63C3-4602-9009-143E125CF74E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</dgm:pt>
    <dgm:pt modelId="{C5DB892B-9C6B-4A4C-BCE7-11AB8FE6C4DE}">
      <dgm:prSet phldrT="[Text]" custT="1"/>
      <dgm:spPr/>
      <dgm:t>
        <a:bodyPr/>
        <a:lstStyle/>
        <a:p>
          <a:r>
            <a:rPr lang="en-GB" sz="1400" b="1" dirty="0">
              <a:solidFill>
                <a:schemeClr val="tx2"/>
              </a:solidFill>
            </a:rPr>
            <a:t>European engagement in ISO &amp; IEC</a:t>
          </a:r>
        </a:p>
      </dgm:t>
    </dgm:pt>
    <dgm:pt modelId="{764D5327-5F59-4C63-8B8D-82C13F16B2A7}" type="parTrans" cxnId="{A9B53C9F-57AD-4288-A8D7-E6449AC66A48}">
      <dgm:prSet/>
      <dgm:spPr/>
      <dgm:t>
        <a:bodyPr/>
        <a:lstStyle/>
        <a:p>
          <a:endParaRPr lang="en-GB" sz="1600" b="1">
            <a:solidFill>
              <a:schemeClr val="tx2"/>
            </a:solidFill>
          </a:endParaRPr>
        </a:p>
      </dgm:t>
    </dgm:pt>
    <dgm:pt modelId="{FFF5183C-0C91-43CE-85AF-19554332B527}" type="sibTrans" cxnId="{A9B53C9F-57AD-4288-A8D7-E6449AC66A48}">
      <dgm:prSet/>
      <dgm:spPr/>
      <dgm:t>
        <a:bodyPr/>
        <a:lstStyle/>
        <a:p>
          <a:endParaRPr lang="en-GB" sz="1600" b="1">
            <a:solidFill>
              <a:schemeClr val="tx2"/>
            </a:solidFill>
          </a:endParaRPr>
        </a:p>
      </dgm:t>
    </dgm:pt>
    <dgm:pt modelId="{2B7FF38F-E46E-4695-8380-16BCFE48A5D9}">
      <dgm:prSet phldrT="[Text]" custT="1"/>
      <dgm:spPr/>
      <dgm:t>
        <a:bodyPr/>
        <a:lstStyle/>
        <a:p>
          <a:r>
            <a:rPr lang="en-GB" sz="1400" b="1" dirty="0">
              <a:solidFill>
                <a:schemeClr val="tx2"/>
              </a:solidFill>
            </a:rPr>
            <a:t>CEN and CENELEC alignment with ISO &amp; IEC, fostering the worldwide adoption of ISO &amp; IEC standards</a:t>
          </a:r>
        </a:p>
      </dgm:t>
    </dgm:pt>
    <dgm:pt modelId="{9D1F2F5D-D166-4A23-9BD8-42AE1F4F661F}" type="parTrans" cxnId="{27C8E925-E9B2-4B1F-B0FA-206E48512FE4}">
      <dgm:prSet/>
      <dgm:spPr/>
      <dgm:t>
        <a:bodyPr/>
        <a:lstStyle/>
        <a:p>
          <a:endParaRPr lang="en-GB" sz="1600" b="1">
            <a:solidFill>
              <a:schemeClr val="tx2"/>
            </a:solidFill>
          </a:endParaRPr>
        </a:p>
      </dgm:t>
    </dgm:pt>
    <dgm:pt modelId="{0661B4F8-B1C1-462D-BE9D-C09FC7FAE4AF}" type="sibTrans" cxnId="{27C8E925-E9B2-4B1F-B0FA-206E48512FE4}">
      <dgm:prSet/>
      <dgm:spPr/>
      <dgm:t>
        <a:bodyPr/>
        <a:lstStyle/>
        <a:p>
          <a:endParaRPr lang="en-GB" sz="1600" b="1">
            <a:solidFill>
              <a:schemeClr val="tx2"/>
            </a:solidFill>
          </a:endParaRPr>
        </a:p>
      </dgm:t>
    </dgm:pt>
    <dgm:pt modelId="{A2FC5E62-D859-4D8D-BD3F-5564095868B8}">
      <dgm:prSet phldrT="[Text]" custT="1"/>
      <dgm:spPr/>
      <dgm:t>
        <a:bodyPr/>
        <a:lstStyle/>
        <a:p>
          <a:r>
            <a:rPr lang="en-GB" sz="1400" b="1" dirty="0">
              <a:solidFill>
                <a:schemeClr val="tx2"/>
              </a:solidFill>
            </a:rPr>
            <a:t>Dissemination of ‘home-grown’ ENs</a:t>
          </a:r>
        </a:p>
        <a:p>
          <a:r>
            <a:rPr lang="en-GB" sz="1400" b="1" dirty="0">
              <a:solidFill>
                <a:schemeClr val="tx2"/>
              </a:solidFill>
            </a:rPr>
            <a:t>(complementary tool for technical alignment)</a:t>
          </a:r>
        </a:p>
      </dgm:t>
    </dgm:pt>
    <dgm:pt modelId="{886CDD96-8911-4300-A399-30C1912989E3}" type="parTrans" cxnId="{D49A4DFC-7C65-459B-A6BC-ECE106B69888}">
      <dgm:prSet/>
      <dgm:spPr/>
      <dgm:t>
        <a:bodyPr/>
        <a:lstStyle/>
        <a:p>
          <a:endParaRPr lang="en-GB" sz="1600" b="1">
            <a:solidFill>
              <a:schemeClr val="tx2"/>
            </a:solidFill>
          </a:endParaRPr>
        </a:p>
      </dgm:t>
    </dgm:pt>
    <dgm:pt modelId="{A3A94392-8F27-4980-AC57-3956B1942C39}" type="sibTrans" cxnId="{D49A4DFC-7C65-459B-A6BC-ECE106B69888}">
      <dgm:prSet/>
      <dgm:spPr/>
      <dgm:t>
        <a:bodyPr/>
        <a:lstStyle/>
        <a:p>
          <a:endParaRPr lang="en-GB" sz="1600" b="1">
            <a:solidFill>
              <a:schemeClr val="tx2"/>
            </a:solidFill>
          </a:endParaRPr>
        </a:p>
      </dgm:t>
    </dgm:pt>
    <dgm:pt modelId="{F63AEB5B-4177-4A68-8639-9DD4DB7B9856}">
      <dgm:prSet phldrT="[Text]" custT="1"/>
      <dgm:spPr/>
      <dgm:t>
        <a:bodyPr/>
        <a:lstStyle/>
        <a:p>
          <a:r>
            <a:rPr lang="en-GB" sz="1400" b="1" dirty="0">
              <a:solidFill>
                <a:schemeClr val="tx2"/>
              </a:solidFill>
            </a:rPr>
            <a:t>Partnerships &amp; projects supporting strategic cooperation and technical alignment (through ISO/IEC first)</a:t>
          </a:r>
        </a:p>
      </dgm:t>
    </dgm:pt>
    <dgm:pt modelId="{7DF41B7B-5CA8-4623-9DAF-AB518C3B38CB}" type="parTrans" cxnId="{253559B2-C37D-4ABC-B9AB-4E7C898B328A}">
      <dgm:prSet/>
      <dgm:spPr/>
      <dgm:t>
        <a:bodyPr/>
        <a:lstStyle/>
        <a:p>
          <a:endParaRPr lang="en-GB" sz="1600" b="1">
            <a:solidFill>
              <a:schemeClr val="tx2"/>
            </a:solidFill>
          </a:endParaRPr>
        </a:p>
      </dgm:t>
    </dgm:pt>
    <dgm:pt modelId="{59CFB578-4851-43EF-923B-EE3A4DD81058}" type="sibTrans" cxnId="{253559B2-C37D-4ABC-B9AB-4E7C898B328A}">
      <dgm:prSet/>
      <dgm:spPr/>
      <dgm:t>
        <a:bodyPr/>
        <a:lstStyle/>
        <a:p>
          <a:endParaRPr lang="en-GB" sz="1600" b="1">
            <a:solidFill>
              <a:schemeClr val="tx2"/>
            </a:solidFill>
          </a:endParaRPr>
        </a:p>
      </dgm:t>
    </dgm:pt>
    <dgm:pt modelId="{5531392A-06F7-4522-AD18-46FA496ECA46}">
      <dgm:prSet phldrT="[Text]" custT="1"/>
      <dgm:spPr/>
      <dgm:t>
        <a:bodyPr/>
        <a:lstStyle/>
        <a:p>
          <a:r>
            <a:rPr lang="en-GB" sz="1400" b="1" dirty="0">
              <a:solidFill>
                <a:schemeClr val="tx2"/>
              </a:solidFill>
            </a:rPr>
            <a:t>Involvement in EU regulatory dialogues &amp; trade negotiations (promoting of the model)</a:t>
          </a:r>
        </a:p>
      </dgm:t>
    </dgm:pt>
    <dgm:pt modelId="{48236AD1-0DAF-4785-BDEE-83D486866D98}" type="parTrans" cxnId="{8D821033-AC3A-4B75-B0ED-98B820862B37}">
      <dgm:prSet/>
      <dgm:spPr/>
      <dgm:t>
        <a:bodyPr/>
        <a:lstStyle/>
        <a:p>
          <a:endParaRPr lang="en-GB" sz="1600">
            <a:solidFill>
              <a:schemeClr val="tx2"/>
            </a:solidFill>
          </a:endParaRPr>
        </a:p>
      </dgm:t>
    </dgm:pt>
    <dgm:pt modelId="{1E46A245-7A27-44EF-9475-70E81DB6C195}" type="sibTrans" cxnId="{8D821033-AC3A-4B75-B0ED-98B820862B37}">
      <dgm:prSet/>
      <dgm:spPr/>
      <dgm:t>
        <a:bodyPr/>
        <a:lstStyle/>
        <a:p>
          <a:endParaRPr lang="en-GB" sz="1600">
            <a:solidFill>
              <a:schemeClr val="tx2"/>
            </a:solidFill>
          </a:endParaRPr>
        </a:p>
      </dgm:t>
    </dgm:pt>
    <dgm:pt modelId="{97B42845-3E2B-4FDA-B2B7-85BC15EDFDCE}" type="pres">
      <dgm:prSet presAssocID="{57522E16-63C3-4602-9009-143E125CF74E}" presName="compositeShape" presStyleCnt="0">
        <dgm:presLayoutVars>
          <dgm:dir/>
          <dgm:resizeHandles/>
        </dgm:presLayoutVars>
      </dgm:prSet>
      <dgm:spPr/>
    </dgm:pt>
    <dgm:pt modelId="{5EF0A52C-569F-451C-8F07-9673F3818C44}" type="pres">
      <dgm:prSet presAssocID="{57522E16-63C3-4602-9009-143E125CF74E}" presName="pyramid" presStyleLbl="node1" presStyleIdx="0" presStyleCnt="1" custScaleX="114973" custScaleY="89909"/>
      <dgm:spPr/>
    </dgm:pt>
    <dgm:pt modelId="{E13B919D-A29E-477E-9127-1CA27F4F1772}" type="pres">
      <dgm:prSet presAssocID="{57522E16-63C3-4602-9009-143E125CF74E}" presName="theList" presStyleCnt="0"/>
      <dgm:spPr/>
    </dgm:pt>
    <dgm:pt modelId="{94735C42-228B-4B27-91C0-581F77768D4D}" type="pres">
      <dgm:prSet presAssocID="{C5DB892B-9C6B-4A4C-BCE7-11AB8FE6C4DE}" presName="aNode" presStyleLbl="fgAcc1" presStyleIdx="0" presStyleCnt="5" custScaleX="170258">
        <dgm:presLayoutVars>
          <dgm:bulletEnabled val="1"/>
        </dgm:presLayoutVars>
      </dgm:prSet>
      <dgm:spPr/>
    </dgm:pt>
    <dgm:pt modelId="{067390AB-0105-482E-8829-5F0EBB911514}" type="pres">
      <dgm:prSet presAssocID="{C5DB892B-9C6B-4A4C-BCE7-11AB8FE6C4DE}" presName="aSpace" presStyleCnt="0"/>
      <dgm:spPr/>
    </dgm:pt>
    <dgm:pt modelId="{D16351B2-B791-49F1-8EF8-EF248CA85A5C}" type="pres">
      <dgm:prSet presAssocID="{2B7FF38F-E46E-4695-8380-16BCFE48A5D9}" presName="aNode" presStyleLbl="fgAcc1" presStyleIdx="1" presStyleCnt="5" custScaleX="170258">
        <dgm:presLayoutVars>
          <dgm:bulletEnabled val="1"/>
        </dgm:presLayoutVars>
      </dgm:prSet>
      <dgm:spPr/>
    </dgm:pt>
    <dgm:pt modelId="{1963B7F5-8D64-4DF2-B4A2-D5D79BF1858E}" type="pres">
      <dgm:prSet presAssocID="{2B7FF38F-E46E-4695-8380-16BCFE48A5D9}" presName="aSpace" presStyleCnt="0"/>
      <dgm:spPr/>
    </dgm:pt>
    <dgm:pt modelId="{2E7DA41D-1B28-4132-B53D-04CD7DBBB91C}" type="pres">
      <dgm:prSet presAssocID="{F63AEB5B-4177-4A68-8639-9DD4DB7B9856}" presName="aNode" presStyleLbl="fgAcc1" presStyleIdx="2" presStyleCnt="5" custScaleX="167757">
        <dgm:presLayoutVars>
          <dgm:bulletEnabled val="1"/>
        </dgm:presLayoutVars>
      </dgm:prSet>
      <dgm:spPr/>
    </dgm:pt>
    <dgm:pt modelId="{EBC89986-D429-492B-8234-94F5B410304D}" type="pres">
      <dgm:prSet presAssocID="{F63AEB5B-4177-4A68-8639-9DD4DB7B9856}" presName="aSpace" presStyleCnt="0"/>
      <dgm:spPr/>
    </dgm:pt>
    <dgm:pt modelId="{E07D50D2-AC9E-42FD-B164-00386A636E38}" type="pres">
      <dgm:prSet presAssocID="{A2FC5E62-D859-4D8D-BD3F-5564095868B8}" presName="aNode" presStyleLbl="fgAcc1" presStyleIdx="3" presStyleCnt="5" custScaleX="170258">
        <dgm:presLayoutVars>
          <dgm:bulletEnabled val="1"/>
        </dgm:presLayoutVars>
      </dgm:prSet>
      <dgm:spPr/>
    </dgm:pt>
    <dgm:pt modelId="{A3E5F6A5-D680-41E6-9E61-560D4E30E52F}" type="pres">
      <dgm:prSet presAssocID="{A2FC5E62-D859-4D8D-BD3F-5564095868B8}" presName="aSpace" presStyleCnt="0"/>
      <dgm:spPr/>
    </dgm:pt>
    <dgm:pt modelId="{8AEF0B75-7539-46B2-8162-6EC1F3439819}" type="pres">
      <dgm:prSet presAssocID="{5531392A-06F7-4522-AD18-46FA496ECA46}" presName="aNode" presStyleLbl="fgAcc1" presStyleIdx="4" presStyleCnt="5" custScaleX="169841">
        <dgm:presLayoutVars>
          <dgm:bulletEnabled val="1"/>
        </dgm:presLayoutVars>
      </dgm:prSet>
      <dgm:spPr/>
    </dgm:pt>
    <dgm:pt modelId="{401F1E6C-FC28-401D-AC70-295A70F6D31B}" type="pres">
      <dgm:prSet presAssocID="{5531392A-06F7-4522-AD18-46FA496ECA46}" presName="aSpace" presStyleCnt="0"/>
      <dgm:spPr/>
    </dgm:pt>
  </dgm:ptLst>
  <dgm:cxnLst>
    <dgm:cxn modelId="{D49A4DFC-7C65-459B-A6BC-ECE106B69888}" srcId="{57522E16-63C3-4602-9009-143E125CF74E}" destId="{A2FC5E62-D859-4D8D-BD3F-5564095868B8}" srcOrd="3" destOrd="0" parTransId="{886CDD96-8911-4300-A399-30C1912989E3}" sibTransId="{A3A94392-8F27-4980-AC57-3956B1942C39}"/>
    <dgm:cxn modelId="{967D89BE-797D-4727-B540-3D3763D69928}" type="presOf" srcId="{5531392A-06F7-4522-AD18-46FA496ECA46}" destId="{8AEF0B75-7539-46B2-8162-6EC1F3439819}" srcOrd="0" destOrd="0" presId="urn:microsoft.com/office/officeart/2005/8/layout/pyramid2"/>
    <dgm:cxn modelId="{06F59485-4160-40A8-9697-ACFD74EF9E16}" type="presOf" srcId="{57522E16-63C3-4602-9009-143E125CF74E}" destId="{97B42845-3E2B-4FDA-B2B7-85BC15EDFDCE}" srcOrd="0" destOrd="0" presId="urn:microsoft.com/office/officeart/2005/8/layout/pyramid2"/>
    <dgm:cxn modelId="{253559B2-C37D-4ABC-B9AB-4E7C898B328A}" srcId="{57522E16-63C3-4602-9009-143E125CF74E}" destId="{F63AEB5B-4177-4A68-8639-9DD4DB7B9856}" srcOrd="2" destOrd="0" parTransId="{7DF41B7B-5CA8-4623-9DAF-AB518C3B38CB}" sibTransId="{59CFB578-4851-43EF-923B-EE3A4DD81058}"/>
    <dgm:cxn modelId="{27C8E925-E9B2-4B1F-B0FA-206E48512FE4}" srcId="{57522E16-63C3-4602-9009-143E125CF74E}" destId="{2B7FF38F-E46E-4695-8380-16BCFE48A5D9}" srcOrd="1" destOrd="0" parTransId="{9D1F2F5D-D166-4A23-9BD8-42AE1F4F661F}" sibTransId="{0661B4F8-B1C1-462D-BE9D-C09FC7FAE4AF}"/>
    <dgm:cxn modelId="{EBFC864C-A659-4256-A7EE-F3F55C8C318B}" type="presOf" srcId="{C5DB892B-9C6B-4A4C-BCE7-11AB8FE6C4DE}" destId="{94735C42-228B-4B27-91C0-581F77768D4D}" srcOrd="0" destOrd="0" presId="urn:microsoft.com/office/officeart/2005/8/layout/pyramid2"/>
    <dgm:cxn modelId="{8D821033-AC3A-4B75-B0ED-98B820862B37}" srcId="{57522E16-63C3-4602-9009-143E125CF74E}" destId="{5531392A-06F7-4522-AD18-46FA496ECA46}" srcOrd="4" destOrd="0" parTransId="{48236AD1-0DAF-4785-BDEE-83D486866D98}" sibTransId="{1E46A245-7A27-44EF-9475-70E81DB6C195}"/>
    <dgm:cxn modelId="{21E976F1-48A1-43B3-A843-6D6CF7E62CBA}" type="presOf" srcId="{F63AEB5B-4177-4A68-8639-9DD4DB7B9856}" destId="{2E7DA41D-1B28-4132-B53D-04CD7DBBB91C}" srcOrd="0" destOrd="0" presId="urn:microsoft.com/office/officeart/2005/8/layout/pyramid2"/>
    <dgm:cxn modelId="{54BFE3C7-C9F1-45F5-A7D0-3B277A8C71BF}" type="presOf" srcId="{2B7FF38F-E46E-4695-8380-16BCFE48A5D9}" destId="{D16351B2-B791-49F1-8EF8-EF248CA85A5C}" srcOrd="0" destOrd="0" presId="urn:microsoft.com/office/officeart/2005/8/layout/pyramid2"/>
    <dgm:cxn modelId="{5F4BF971-721C-4856-9A88-1CADF0268D47}" type="presOf" srcId="{A2FC5E62-D859-4D8D-BD3F-5564095868B8}" destId="{E07D50D2-AC9E-42FD-B164-00386A636E38}" srcOrd="0" destOrd="0" presId="urn:microsoft.com/office/officeart/2005/8/layout/pyramid2"/>
    <dgm:cxn modelId="{A9B53C9F-57AD-4288-A8D7-E6449AC66A48}" srcId="{57522E16-63C3-4602-9009-143E125CF74E}" destId="{C5DB892B-9C6B-4A4C-BCE7-11AB8FE6C4DE}" srcOrd="0" destOrd="0" parTransId="{764D5327-5F59-4C63-8B8D-82C13F16B2A7}" sibTransId="{FFF5183C-0C91-43CE-85AF-19554332B527}"/>
    <dgm:cxn modelId="{70A7180F-DF1A-4D77-A2F4-F4B59AAAB177}" type="presParOf" srcId="{97B42845-3E2B-4FDA-B2B7-85BC15EDFDCE}" destId="{5EF0A52C-569F-451C-8F07-9673F3818C44}" srcOrd="0" destOrd="0" presId="urn:microsoft.com/office/officeart/2005/8/layout/pyramid2"/>
    <dgm:cxn modelId="{EB2148EE-7BE8-49A3-9A55-FE40DEE6D300}" type="presParOf" srcId="{97B42845-3E2B-4FDA-B2B7-85BC15EDFDCE}" destId="{E13B919D-A29E-477E-9127-1CA27F4F1772}" srcOrd="1" destOrd="0" presId="urn:microsoft.com/office/officeart/2005/8/layout/pyramid2"/>
    <dgm:cxn modelId="{200F9945-8034-40C4-8D68-875C0D687E54}" type="presParOf" srcId="{E13B919D-A29E-477E-9127-1CA27F4F1772}" destId="{94735C42-228B-4B27-91C0-581F77768D4D}" srcOrd="0" destOrd="0" presId="urn:microsoft.com/office/officeart/2005/8/layout/pyramid2"/>
    <dgm:cxn modelId="{0E36398E-3612-4A47-97CE-5908348DC954}" type="presParOf" srcId="{E13B919D-A29E-477E-9127-1CA27F4F1772}" destId="{067390AB-0105-482E-8829-5F0EBB911514}" srcOrd="1" destOrd="0" presId="urn:microsoft.com/office/officeart/2005/8/layout/pyramid2"/>
    <dgm:cxn modelId="{17B6E918-B539-4915-A3B8-CDBCBAE4A11A}" type="presParOf" srcId="{E13B919D-A29E-477E-9127-1CA27F4F1772}" destId="{D16351B2-B791-49F1-8EF8-EF248CA85A5C}" srcOrd="2" destOrd="0" presId="urn:microsoft.com/office/officeart/2005/8/layout/pyramid2"/>
    <dgm:cxn modelId="{248028B4-0600-471A-9EC1-BD96E29AD94B}" type="presParOf" srcId="{E13B919D-A29E-477E-9127-1CA27F4F1772}" destId="{1963B7F5-8D64-4DF2-B4A2-D5D79BF1858E}" srcOrd="3" destOrd="0" presId="urn:microsoft.com/office/officeart/2005/8/layout/pyramid2"/>
    <dgm:cxn modelId="{A8168098-A76E-4430-9EDC-58823179E331}" type="presParOf" srcId="{E13B919D-A29E-477E-9127-1CA27F4F1772}" destId="{2E7DA41D-1B28-4132-B53D-04CD7DBBB91C}" srcOrd="4" destOrd="0" presId="urn:microsoft.com/office/officeart/2005/8/layout/pyramid2"/>
    <dgm:cxn modelId="{AEB36694-C69E-4B53-BA9E-365AF06DC290}" type="presParOf" srcId="{E13B919D-A29E-477E-9127-1CA27F4F1772}" destId="{EBC89986-D429-492B-8234-94F5B410304D}" srcOrd="5" destOrd="0" presId="urn:microsoft.com/office/officeart/2005/8/layout/pyramid2"/>
    <dgm:cxn modelId="{BF81261C-F8B1-452F-B352-AEA92D6296F8}" type="presParOf" srcId="{E13B919D-A29E-477E-9127-1CA27F4F1772}" destId="{E07D50D2-AC9E-42FD-B164-00386A636E38}" srcOrd="6" destOrd="0" presId="urn:microsoft.com/office/officeart/2005/8/layout/pyramid2"/>
    <dgm:cxn modelId="{FBD794DA-B435-43C3-9BCA-A2D62F6C5537}" type="presParOf" srcId="{E13B919D-A29E-477E-9127-1CA27F4F1772}" destId="{A3E5F6A5-D680-41E6-9E61-560D4E30E52F}" srcOrd="7" destOrd="0" presId="urn:microsoft.com/office/officeart/2005/8/layout/pyramid2"/>
    <dgm:cxn modelId="{CD9F43DB-7D64-4A89-92E1-15214ADC7A8A}" type="presParOf" srcId="{E13B919D-A29E-477E-9127-1CA27F4F1772}" destId="{8AEF0B75-7539-46B2-8162-6EC1F3439819}" srcOrd="8" destOrd="0" presId="urn:microsoft.com/office/officeart/2005/8/layout/pyramid2"/>
    <dgm:cxn modelId="{371F7C5C-D65B-4845-85E9-09BA8F0C81F3}" type="presParOf" srcId="{E13B919D-A29E-477E-9127-1CA27F4F1772}" destId="{401F1E6C-FC28-401D-AC70-295A70F6D31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0A52C-569F-451C-8F07-9673F3818C44}">
      <dsp:nvSpPr>
        <dsp:cNvPr id="0" name=""/>
        <dsp:cNvSpPr/>
      </dsp:nvSpPr>
      <dsp:spPr>
        <a:xfrm>
          <a:off x="-244284" y="215703"/>
          <a:ext cx="4915294" cy="3843765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35C42-228B-4B27-91C0-581F77768D4D}">
      <dsp:nvSpPr>
        <dsp:cNvPr id="0" name=""/>
        <dsp:cNvSpPr/>
      </dsp:nvSpPr>
      <dsp:spPr>
        <a:xfrm>
          <a:off x="1237176" y="427934"/>
          <a:ext cx="4731235" cy="6078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</a:rPr>
            <a:t>European engagement in ISO &amp; IEC</a:t>
          </a:r>
        </a:p>
      </dsp:txBody>
      <dsp:txXfrm>
        <a:off x="1266850" y="457608"/>
        <a:ext cx="4671887" cy="548528"/>
      </dsp:txXfrm>
    </dsp:sp>
    <dsp:sp modelId="{D16351B2-B791-49F1-8EF8-EF248CA85A5C}">
      <dsp:nvSpPr>
        <dsp:cNvPr id="0" name=""/>
        <dsp:cNvSpPr/>
      </dsp:nvSpPr>
      <dsp:spPr>
        <a:xfrm>
          <a:off x="1237176" y="1111795"/>
          <a:ext cx="4731235" cy="6078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</a:rPr>
            <a:t>CEN and CENELEC alignment with ISO &amp; IEC, fostering the worldwide adoption of ISO &amp; IEC standards</a:t>
          </a:r>
        </a:p>
      </dsp:txBody>
      <dsp:txXfrm>
        <a:off x="1266850" y="1141469"/>
        <a:ext cx="4671887" cy="548528"/>
      </dsp:txXfrm>
    </dsp:sp>
    <dsp:sp modelId="{2E7DA41D-1B28-4132-B53D-04CD7DBBB91C}">
      <dsp:nvSpPr>
        <dsp:cNvPr id="0" name=""/>
        <dsp:cNvSpPr/>
      </dsp:nvSpPr>
      <dsp:spPr>
        <a:xfrm>
          <a:off x="1271926" y="1795656"/>
          <a:ext cx="4661736" cy="6078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</a:rPr>
            <a:t>Partnerships &amp; projects supporting strategic cooperation and technical alignment (through ISO/IEC first)</a:t>
          </a:r>
        </a:p>
      </dsp:txBody>
      <dsp:txXfrm>
        <a:off x="1301600" y="1825330"/>
        <a:ext cx="4602388" cy="548528"/>
      </dsp:txXfrm>
    </dsp:sp>
    <dsp:sp modelId="{E07D50D2-AC9E-42FD-B164-00386A636E38}">
      <dsp:nvSpPr>
        <dsp:cNvPr id="0" name=""/>
        <dsp:cNvSpPr/>
      </dsp:nvSpPr>
      <dsp:spPr>
        <a:xfrm>
          <a:off x="1237176" y="2479516"/>
          <a:ext cx="4731235" cy="6078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</a:rPr>
            <a:t>Dissemination of ‘home-grown’ ENs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</a:rPr>
            <a:t>(complementary tool for technical alignment)</a:t>
          </a:r>
        </a:p>
      </dsp:txBody>
      <dsp:txXfrm>
        <a:off x="1266850" y="2509190"/>
        <a:ext cx="4671887" cy="548528"/>
      </dsp:txXfrm>
    </dsp:sp>
    <dsp:sp modelId="{8AEF0B75-7539-46B2-8162-6EC1F3439819}">
      <dsp:nvSpPr>
        <dsp:cNvPr id="0" name=""/>
        <dsp:cNvSpPr/>
      </dsp:nvSpPr>
      <dsp:spPr>
        <a:xfrm>
          <a:off x="1242970" y="3163377"/>
          <a:ext cx="4719647" cy="6078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2"/>
              </a:solidFill>
            </a:rPr>
            <a:t>Involvement in EU regulatory dialogues &amp; trade negotiations (promoting of the model)</a:t>
          </a:r>
        </a:p>
      </dsp:txBody>
      <dsp:txXfrm>
        <a:off x="1272644" y="3193051"/>
        <a:ext cx="4660299" cy="548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D858D11-8714-4C88-BBFA-54FF5C107DD1}" type="datetimeFigureOut">
              <a:rPr lang="fr-FR"/>
              <a:pPr>
                <a:defRPr/>
              </a:pPr>
              <a:t>21/10/2016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E58E388-AC83-4216-8D92-15351CC60AF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4990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ED5FF7A-6DAC-4AEB-9A2F-4B99626FDD10}" type="datetimeFigureOut">
              <a:rPr lang="fr-FR"/>
              <a:pPr>
                <a:defRPr/>
              </a:pPr>
              <a:t>21/10/2016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09AB0DB-AE2A-4565-A392-5BD9D457082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7353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FDED5-E641-4547-937F-A49EA3466228}" type="slidenum">
              <a:rPr lang="fr-BE" altLang="en-US" smtClean="0"/>
              <a:pPr>
                <a:defRPr/>
              </a:pPr>
              <a:t>1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08173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altLang="en-US" sz="1400" b="1" dirty="0"/>
              <a:t>The way the global trade landscape evolves increases the role of standards</a:t>
            </a:r>
          </a:p>
          <a:p>
            <a:pPr>
              <a:defRPr/>
            </a:pPr>
            <a:endParaRPr lang="en-GB" altLang="en-US" sz="1400" dirty="0"/>
          </a:p>
          <a:p>
            <a:pPr>
              <a:defRPr/>
            </a:pPr>
            <a:r>
              <a:rPr lang="en-GB" altLang="en-US" sz="1400" b="1" dirty="0"/>
              <a:t>What is happening</a:t>
            </a:r>
            <a:r>
              <a:rPr lang="en-GB" altLang="en-US" sz="1400" dirty="0"/>
              <a:t>:</a:t>
            </a:r>
          </a:p>
          <a:p>
            <a:pPr marL="158389" indent="-158389">
              <a:buFontTx/>
              <a:buChar char="-"/>
              <a:defRPr/>
            </a:pPr>
            <a:r>
              <a:rPr lang="en-GB" altLang="en-US" sz="1400" dirty="0"/>
              <a:t>Elimination of traditional barriers to trade</a:t>
            </a:r>
          </a:p>
          <a:p>
            <a:pPr marL="599508" lvl="1" indent="-158389">
              <a:buFontTx/>
              <a:buChar char="-"/>
              <a:defRPr/>
            </a:pPr>
            <a:r>
              <a:rPr lang="en-GB" altLang="en-US" sz="1400" dirty="0"/>
              <a:t>Relative progress achieved in multilateral trade discussions, WTO</a:t>
            </a:r>
          </a:p>
          <a:p>
            <a:pPr marL="599508" lvl="1" indent="-158389">
              <a:buFontTx/>
              <a:buChar char="-"/>
              <a:defRPr/>
            </a:pPr>
            <a:r>
              <a:rPr lang="en-GB" altLang="en-US" sz="1400" dirty="0"/>
              <a:t>Multiplication of bilateral/multilateral free-trade agreements (WTO figures: </a:t>
            </a:r>
            <a:r>
              <a:rPr lang="en-GB" altLang="en-US" sz="1400" b="1" dirty="0"/>
              <a:t>124 Trade Agreements </a:t>
            </a:r>
            <a:r>
              <a:rPr lang="en-GB" altLang="en-US" sz="1400" dirty="0"/>
              <a:t>in the period </a:t>
            </a:r>
            <a:r>
              <a:rPr lang="en-GB" sz="1400" dirty="0"/>
              <a:t>1948-1994 – </a:t>
            </a:r>
            <a:r>
              <a:rPr lang="en-GB" sz="1400" b="1" dirty="0"/>
              <a:t>46 </a:t>
            </a:r>
            <a:r>
              <a:rPr lang="en-GB" sz="1400" b="1" dirty="0" err="1"/>
              <a:t>yrs</a:t>
            </a:r>
            <a:r>
              <a:rPr lang="en-GB" sz="1400" dirty="0"/>
              <a:t>, over 400 between 1995 &amp; 2012 – </a:t>
            </a:r>
            <a:r>
              <a:rPr lang="en-GB" sz="1400" b="1" dirty="0"/>
              <a:t>17 </a:t>
            </a:r>
            <a:r>
              <a:rPr lang="en-GB" sz="1400" b="1" dirty="0" err="1"/>
              <a:t>yrs</a:t>
            </a:r>
            <a:r>
              <a:rPr lang="en-GB" sz="1400" dirty="0"/>
              <a:t>)</a:t>
            </a:r>
            <a:endParaRPr lang="en-GB" altLang="en-US" sz="1400" dirty="0"/>
          </a:p>
          <a:p>
            <a:pPr marL="158389" indent="-158389">
              <a:buFontTx/>
              <a:buChar char="-"/>
              <a:defRPr/>
            </a:pPr>
            <a:r>
              <a:rPr lang="en-GB" altLang="en-US" sz="1400" dirty="0"/>
              <a:t>Higher interdependence between economies</a:t>
            </a:r>
          </a:p>
          <a:p>
            <a:pPr marL="599508" lvl="1" indent="-158389">
              <a:buFontTx/>
              <a:buChar char="-"/>
              <a:defRPr/>
            </a:pPr>
            <a:r>
              <a:rPr lang="en-GB" altLang="en-US" sz="1400" dirty="0"/>
              <a:t>Steady increase of the share of trade (export/import ) in relation to all countries’ GDP</a:t>
            </a:r>
          </a:p>
          <a:p>
            <a:pPr marL="599508" lvl="1" indent="-158389">
              <a:buFontTx/>
              <a:buChar char="-"/>
              <a:defRPr/>
            </a:pPr>
            <a:r>
              <a:rPr lang="en-GB" altLang="en-US" sz="1400" dirty="0"/>
              <a:t>Global Value Chain concept =&gt; increased need for a common language to help working together</a:t>
            </a:r>
          </a:p>
          <a:p>
            <a:pPr>
              <a:defRPr/>
            </a:pPr>
            <a:endParaRPr lang="en-GB" altLang="en-US" sz="1400" dirty="0"/>
          </a:p>
          <a:p>
            <a:pPr marL="165421" indent="-165421">
              <a:buFont typeface="Symbol"/>
              <a:buChar char="Þ"/>
              <a:defRPr/>
            </a:pPr>
            <a:r>
              <a:rPr lang="en-GB" altLang="en-US" sz="1400" b="1" dirty="0"/>
              <a:t>Increased role of standards</a:t>
            </a:r>
          </a:p>
          <a:p>
            <a:pPr marL="606539" lvl="1" indent="-165421">
              <a:buFont typeface="Symbol"/>
              <a:buChar char="Þ"/>
              <a:defRPr/>
            </a:pPr>
            <a:r>
              <a:rPr lang="en-GB" altLang="en-US" sz="1400" dirty="0"/>
              <a:t>Playing the role of trade enablers (interoperability, compatibility, trust, etc.)</a:t>
            </a:r>
          </a:p>
          <a:p>
            <a:pPr marL="606539" lvl="1" indent="-165421">
              <a:buFont typeface="Symbol"/>
              <a:buChar char="Þ"/>
              <a:defRPr/>
            </a:pPr>
            <a:r>
              <a:rPr lang="en-GB" altLang="en-US" sz="1400" dirty="0"/>
              <a:t>Supporting fair competition in global trade, thanks to agreed common specifications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2FBB0-00A1-4B5A-92A7-747F2A28108C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904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Industry and businesses do not like doing</a:t>
            </a:r>
            <a:r>
              <a:rPr lang="en-GB" b="1" baseline="0" dirty="0"/>
              <a:t> the same work twice…</a:t>
            </a:r>
            <a:endParaRPr lang="en-GB" b="1" dirty="0"/>
          </a:p>
          <a:p>
            <a:endParaRPr lang="en-GB" b="0" dirty="0"/>
          </a:p>
          <a:p>
            <a:pPr marL="165432" indent="-165432">
              <a:buFont typeface="Symbol" panose="05050102010706020507" pitchFamily="18" charset="2"/>
              <a:buChar char="Þ"/>
            </a:pPr>
            <a:r>
              <a:rPr lang="en-GB" b="0" dirty="0"/>
              <a:t>In Europe, national delegation</a:t>
            </a:r>
            <a:r>
              <a:rPr lang="en-GB" b="0" baseline="0" dirty="0"/>
              <a:t> &amp; commitment =&gt; 1 EN = 33 XX ENs + withdrawal of conflicting standards</a:t>
            </a:r>
          </a:p>
          <a:p>
            <a:pPr marL="165432" indent="-165432">
              <a:buFont typeface="Symbol" panose="05050102010706020507" pitchFamily="18" charset="2"/>
              <a:buChar char="Þ"/>
            </a:pPr>
            <a:endParaRPr lang="en-GB" b="0" baseline="0" dirty="0"/>
          </a:p>
          <a:p>
            <a:r>
              <a:rPr lang="en-GB" b="1" baseline="0" dirty="0"/>
              <a:t>Whenever possible, going for ISO/IEC solution (good for competitiveness of European manufacturers in global markets + openness of European market)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This slide shows the overall coherence fostered by CEN and CENELEC throughout their technical + international cooperation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759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32" indent="-165432">
              <a:buFont typeface="Arial" panose="020B0604020202020204" pitchFamily="34" charset="0"/>
              <a:buChar char="•"/>
            </a:pPr>
            <a:r>
              <a:rPr lang="en-GB" dirty="0"/>
              <a:t>European</a:t>
            </a:r>
            <a:r>
              <a:rPr lang="en-GB" baseline="0" dirty="0"/>
              <a:t> SMEs are represented at ISO level in these 4 </a:t>
            </a:r>
            <a:r>
              <a:rPr lang="en-GB" baseline="0" dirty="0" err="1"/>
              <a:t>TCs</a:t>
            </a:r>
            <a:r>
              <a:rPr lang="en-GB" baseline="0" dirty="0"/>
              <a:t> through </a:t>
            </a:r>
            <a:r>
              <a:rPr lang="en-GB" baseline="0" dirty="0" err="1"/>
              <a:t>laision</a:t>
            </a:r>
            <a:r>
              <a:rPr lang="en-GB" baseline="0" dirty="0"/>
              <a:t> agreements. SBS is observer in </a:t>
            </a:r>
            <a:r>
              <a:rPr lang="en-GB" baseline="0"/>
              <a:t>these meetings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080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Alignment with ISO &amp; IEC fundamental to support the global competitiveness of European industry!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252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en-GB" b="1" dirty="0"/>
              <a:t>Figures from end Q2 2016</a:t>
            </a:r>
          </a:p>
          <a:p>
            <a:pPr marL="165432" indent="-165432" defTabSz="882305">
              <a:buFont typeface="Arial" panose="020B0604020202020204" pitchFamily="34" charset="0"/>
              <a:buChar char="•"/>
              <a:defRPr/>
            </a:pPr>
            <a:r>
              <a:rPr lang="en-GB" b="1" dirty="0"/>
              <a:t>International standards support global market access =&gt; alignment with ISO &amp; IEC fundamental to support the global competitiveness of European industry and SMEs!</a:t>
            </a:r>
          </a:p>
          <a:p>
            <a:pPr marL="165432" indent="-165432">
              <a:buFont typeface="Arial" panose="020B0604020202020204" pitchFamily="34" charset="0"/>
              <a:buChar char="•"/>
            </a:pPr>
            <a:r>
              <a:rPr lang="en-GB" b="1" dirty="0"/>
              <a:t>The more global the market, the higher the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4185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Alignment with ISO &amp; IEC fundamental to support the global competitiveness of European industry!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0095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05">
              <a:defRPr/>
            </a:pPr>
            <a:r>
              <a:rPr lang="en-GB" b="1" dirty="0"/>
              <a:t>Figures from end Q2 2016</a:t>
            </a:r>
          </a:p>
          <a:p>
            <a:pPr marL="165432" indent="-165432" defTabSz="882305">
              <a:buFont typeface="Arial" panose="020B0604020202020204" pitchFamily="34" charset="0"/>
              <a:buChar char="•"/>
              <a:defRPr/>
            </a:pPr>
            <a:r>
              <a:rPr lang="en-GB" b="1" dirty="0"/>
              <a:t>International standards support global market access =&gt; alignment with ISO &amp; IEC fundamental to support the global competitiveness of European industry and SMEs!</a:t>
            </a:r>
          </a:p>
          <a:p>
            <a:pPr marL="165432" indent="-165432">
              <a:buFont typeface="Arial" panose="020B0604020202020204" pitchFamily="34" charset="0"/>
              <a:buChar char="•"/>
            </a:pPr>
            <a:r>
              <a:rPr lang="en-GB" b="1" dirty="0"/>
              <a:t>The more global the market, the higher the alignment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167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On the right appear the channels enabling the adoption of ENs (Affiliate &amp;</a:t>
            </a:r>
            <a:r>
              <a:rPr lang="en-GB" baseline="0" dirty="0"/>
              <a:t> </a:t>
            </a:r>
            <a:r>
              <a:rPr lang="en-GB" dirty="0"/>
              <a:t>PSB statuses, cooperation agreements + license agreements)</a:t>
            </a:r>
          </a:p>
          <a:p>
            <a:r>
              <a:rPr lang="en-GB" dirty="0"/>
              <a:t>On the left some facts and figures from Q2 2016</a:t>
            </a:r>
          </a:p>
          <a:p>
            <a:endParaRPr lang="en-GB" dirty="0"/>
          </a:p>
          <a:p>
            <a:r>
              <a:rPr lang="en-GB" dirty="0"/>
              <a:t>Numerous </a:t>
            </a:r>
            <a:r>
              <a:rPr lang="en-GB" baseline="0" dirty="0"/>
              <a:t> channels (</a:t>
            </a:r>
            <a:r>
              <a:rPr lang="en-GB" u="sng" baseline="0" dirty="0"/>
              <a:t>complementary to the strong connection with ISO/IEC</a:t>
            </a:r>
            <a:r>
              <a:rPr lang="en-GB" baseline="0" dirty="0"/>
              <a:t>) to spread European know-how and technological leadership, and to foster the European standardization model (NLF and New Approach, national delegation and commitment, high engagement in / alignment with ISO &amp; IEC):</a:t>
            </a:r>
          </a:p>
          <a:p>
            <a:pPr marL="165432" indent="-165432">
              <a:buFont typeface="Arial" panose="020B0604020202020204" pitchFamily="34" charset="0"/>
              <a:buChar char="•"/>
            </a:pPr>
            <a:r>
              <a:rPr lang="en-GB" b="1" baseline="0" dirty="0"/>
              <a:t>16 Affiliates </a:t>
            </a:r>
            <a:r>
              <a:rPr lang="en-GB" baseline="0" dirty="0"/>
              <a:t>of CEN and/or CENELEC (</a:t>
            </a:r>
            <a:r>
              <a:rPr lang="en-GB" i="1" baseline="0" dirty="0"/>
              <a:t>from Morocco to </a:t>
            </a:r>
            <a:r>
              <a:rPr lang="en-GB" i="1" baseline="0" dirty="0" err="1"/>
              <a:t>Azerbaidjan</a:t>
            </a:r>
            <a:r>
              <a:rPr lang="en-GB" baseline="0" dirty="0"/>
              <a:t>)</a:t>
            </a:r>
            <a:r>
              <a:rPr lang="en-US" baseline="0" dirty="0"/>
              <a:t> =&gt; </a:t>
            </a:r>
            <a:r>
              <a:rPr lang="en-US" u="sng" baseline="0" dirty="0"/>
              <a:t>expanding the benefits of the European standardization model</a:t>
            </a:r>
            <a:r>
              <a:rPr lang="en-US" baseline="0" dirty="0"/>
              <a:t> (access to ENs for adoption, access to TC work as observer, compulsory withdrawal of conflicting standards)</a:t>
            </a:r>
            <a:endParaRPr lang="en-GB" baseline="0" dirty="0"/>
          </a:p>
          <a:p>
            <a:pPr marL="165432" indent="-165432">
              <a:buFont typeface="Arial" panose="020B0604020202020204" pitchFamily="34" charset="0"/>
              <a:buChar char="•"/>
            </a:pPr>
            <a:r>
              <a:rPr lang="en-GB" b="1" baseline="0" dirty="0"/>
              <a:t>3 PSBs</a:t>
            </a:r>
            <a:r>
              <a:rPr lang="en-GB" baseline="0" dirty="0"/>
              <a:t> (Australia, Kazakhstan, Mongolia) =&gt; </a:t>
            </a:r>
            <a:r>
              <a:rPr lang="en-GB" u="sng" baseline="0" dirty="0"/>
              <a:t>expanding the benefits of the European standardization model</a:t>
            </a:r>
            <a:r>
              <a:rPr lang="en-GB" baseline="0" dirty="0"/>
              <a:t> (access to ENs for adoption, access to TC work as observer, compulsory withdrawal of conflicting standards)</a:t>
            </a:r>
          </a:p>
          <a:p>
            <a:pPr marL="165432" indent="-165432" defTabSz="882305">
              <a:buFont typeface="Arial" panose="020B0604020202020204" pitchFamily="34" charset="0"/>
              <a:buChar char="•"/>
              <a:defRPr/>
            </a:pPr>
            <a:r>
              <a:rPr lang="en-GB" b="1" baseline="0" dirty="0"/>
              <a:t>5 Cooperation Agreements with NSBs</a:t>
            </a:r>
            <a:r>
              <a:rPr lang="en-GB" baseline="0" dirty="0"/>
              <a:t> (Canada, China, Japan, Korea, Russia) </a:t>
            </a:r>
            <a:r>
              <a:rPr lang="en-GB" u="sng" baseline="0" dirty="0"/>
              <a:t>fostering the European standardization model</a:t>
            </a:r>
            <a:r>
              <a:rPr lang="en-GB" u="none" baseline="0" dirty="0"/>
              <a:t> </a:t>
            </a:r>
            <a:r>
              <a:rPr lang="en-GB" baseline="0" dirty="0"/>
              <a:t>(New Approach principles, primacy to ISO/IEC, single standard model) and supporting exchanges of views on technical issues / technical cooperation</a:t>
            </a:r>
          </a:p>
          <a:p>
            <a:pPr marL="165432" indent="-165432">
              <a:buFont typeface="Arial" panose="020B0604020202020204" pitchFamily="34" charset="0"/>
              <a:buChar char="•"/>
            </a:pPr>
            <a:r>
              <a:rPr lang="en-GB" b="1" baseline="0" dirty="0"/>
              <a:t>10 MoUs </a:t>
            </a:r>
            <a:r>
              <a:rPr lang="en-GB" baseline="0" dirty="0"/>
              <a:t>(</a:t>
            </a:r>
            <a:r>
              <a:rPr lang="en-GB" b="1" baseline="0" dirty="0"/>
              <a:t>6 active ones</a:t>
            </a:r>
            <a:r>
              <a:rPr lang="en-GB" baseline="0" dirty="0"/>
              <a:t>: AMN &amp; COPANT in the Americas, ARSO &amp; AFSEC in Africa, EASC covering the Eastern Partnership countries, GSO covering the Gulf region) =&gt; </a:t>
            </a:r>
            <a:r>
              <a:rPr lang="en-GB" u="sng" baseline="0" dirty="0"/>
              <a:t>fostering the European standardization model</a:t>
            </a:r>
            <a:r>
              <a:rPr lang="en-GB" u="none" baseline="0" dirty="0"/>
              <a:t> </a:t>
            </a:r>
            <a:r>
              <a:rPr lang="en-GB" baseline="0" dirty="0"/>
              <a:t>(New Approach principles, primacy to ISO/IEC, single standard)</a:t>
            </a:r>
          </a:p>
          <a:p>
            <a:pPr marL="165432" indent="-165432">
              <a:buFont typeface="Arial" panose="020B0604020202020204" pitchFamily="34" charset="0"/>
              <a:buChar char="•"/>
            </a:pPr>
            <a:r>
              <a:rPr lang="en-GB" b="1" baseline="0" dirty="0"/>
              <a:t>27 countries that already requested ENs for adoption/review outside </a:t>
            </a:r>
            <a:r>
              <a:rPr lang="en-GB" b="1" baseline="0" dirty="0" err="1"/>
              <a:t>Europe+neighbourhood</a:t>
            </a:r>
            <a:r>
              <a:rPr lang="en-GB" b="1" baseline="0" dirty="0"/>
              <a:t> (18 that already adopted </a:t>
            </a:r>
            <a:r>
              <a:rPr lang="en-GB" b="1" baseline="0" dirty="0" err="1"/>
              <a:t>Ens</a:t>
            </a:r>
            <a:r>
              <a:rPr lang="en-GB" b="1" baseline="0" dirty="0"/>
              <a:t>)</a:t>
            </a:r>
            <a:r>
              <a:rPr lang="en-GB" b="0" baseline="0" dirty="0"/>
              <a:t> =&gt; </a:t>
            </a:r>
            <a:r>
              <a:rPr lang="en-GB" b="0" u="sng" baseline="0" dirty="0"/>
              <a:t>acknowledging + supporting the European technological leadership</a:t>
            </a:r>
            <a:r>
              <a:rPr lang="en-GB" b="0" u="none" baseline="0" dirty="0"/>
              <a:t> </a:t>
            </a:r>
            <a:r>
              <a:rPr lang="en-GB" b="0" baseline="0" dirty="0"/>
              <a:t>in other countries</a:t>
            </a:r>
            <a:endParaRPr lang="en-GB" b="1" baseline="0" dirty="0"/>
          </a:p>
          <a:p>
            <a:pPr marL="165432" indent="-165432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44DD4-7262-48E0-B41D-68DF4E6C1145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841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7188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EN_CENELEC-PPT_themes_V10+elements_ExtRelations_p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651668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22898"/>
            <a:ext cx="8429684" cy="5715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42978"/>
            <a:ext cx="8454395" cy="9361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95A0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8313" y="5822950"/>
            <a:ext cx="8462962" cy="846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BE" dirty="0"/>
              <a:t>Name</a:t>
            </a:r>
          </a:p>
          <a:p>
            <a:pPr>
              <a:defRPr/>
            </a:pPr>
            <a:r>
              <a:rPr lang="fr-BE" sz="2000" dirty="0" err="1"/>
              <a:t>Designation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58948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4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2016  - </a:t>
            </a:r>
            <a:fld id="{1E4AD993-8552-4CEB-AA27-04C0D3224528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627190"/>
            <a:ext cx="8429684" cy="571504"/>
          </a:xfr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0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454395" cy="93610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95A0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6350"/>
            <a:ext cx="2895600" cy="365125"/>
          </a:xfr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Name of </a:t>
            </a:r>
            <a:r>
              <a:rPr lang="fr-BE" dirty="0" err="1"/>
              <a:t>Presenter</a:t>
            </a:r>
            <a:endParaRPr lang="fr-BE" dirty="0"/>
          </a:p>
          <a:p>
            <a:pPr>
              <a:defRPr/>
            </a:pPr>
            <a:r>
              <a:rPr lang="fr-BE" dirty="0" err="1"/>
              <a:t>Title</a:t>
            </a:r>
            <a:r>
              <a:rPr lang="fr-BE" dirty="0"/>
              <a:t>  of </a:t>
            </a:r>
            <a:r>
              <a:rPr lang="fr-BE" dirty="0" err="1"/>
              <a:t>event</a:t>
            </a:r>
            <a:r>
              <a:rPr lang="fr-BE" dirty="0"/>
              <a:t>, date (</a:t>
            </a:r>
            <a:r>
              <a:rPr lang="fr-BE" dirty="0" err="1"/>
              <a:t>yyyy</a:t>
            </a:r>
            <a:r>
              <a:rPr lang="fr-BE" dirty="0"/>
              <a:t>-mm-dd)</a:t>
            </a:r>
          </a:p>
        </p:txBody>
      </p:sp>
    </p:spTree>
    <p:extLst>
      <p:ext uri="{BB962C8B-B14F-4D97-AF65-F5344CB8AC3E}">
        <p14:creationId xmlns:p14="http://schemas.microsoft.com/office/powerpoint/2010/main" val="236540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N_CENELEC-PPT_themes_V11_header_HDef_forMS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2016  - </a:t>
            </a:r>
            <a:fld id="{943EFD48-1E07-415D-A82A-67C77F38F27F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965"/>
            <a:ext cx="8115328" cy="370527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rgbClr val="1E887F"/>
              </a:buClr>
              <a:defRPr sz="2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1E887F"/>
              </a:buClr>
              <a:defRPr sz="20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rgbClr val="1E887F"/>
              </a:buClr>
              <a:defRPr sz="1800">
                <a:solidFill>
                  <a:schemeClr val="tx2"/>
                </a:solidFill>
              </a:defRPr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BE"/>
              <a:t>Name of Presenter</a:t>
            </a:r>
          </a:p>
          <a:p>
            <a:pPr>
              <a:defRPr/>
            </a:pPr>
            <a:r>
              <a:rPr lang="fr-BE"/>
              <a:t>Title  of event and date (yyyy-mm-dd)</a:t>
            </a:r>
          </a:p>
        </p:txBody>
      </p:sp>
    </p:spTree>
    <p:extLst>
      <p:ext uri="{BB962C8B-B14F-4D97-AF65-F5344CB8AC3E}">
        <p14:creationId xmlns:p14="http://schemas.microsoft.com/office/powerpoint/2010/main" val="312801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N_CENELEC-PPT_themes_V11_header_HDef_forMS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2016  - </a:t>
            </a:r>
            <a:fld id="{EF79837F-DA04-44B5-8A41-9DC802A840C7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5365"/>
            <a:ext cx="4038600" cy="380588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buClr>
                <a:srgbClr val="1E887F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rgbClr val="1E887F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1E887F"/>
              </a:buClr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038600" cy="380588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buClr>
                <a:srgbClr val="1E887F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rgbClr val="1E887F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1E887F"/>
              </a:buClr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BE"/>
              <a:t>Name of Presenter</a:t>
            </a:r>
          </a:p>
          <a:p>
            <a:pPr>
              <a:defRPr/>
            </a:pPr>
            <a:r>
              <a:rPr lang="fr-BE"/>
              <a:t>Title  of event and date (yyyy-mm-dd)</a:t>
            </a:r>
          </a:p>
        </p:txBody>
      </p:sp>
    </p:spTree>
    <p:extLst>
      <p:ext uri="{BB962C8B-B14F-4D97-AF65-F5344CB8AC3E}">
        <p14:creationId xmlns:p14="http://schemas.microsoft.com/office/powerpoint/2010/main" val="320830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EN_CENELEC-PPT_themes_V11_header_HDef_forMS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2016  - </a:t>
            </a:r>
            <a:fld id="{F0FC5522-85A3-4EAB-A0C3-FD264B718227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2286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08719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buClr>
                <a:srgbClr val="1E887F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rgbClr val="1E887F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1E887F"/>
              </a:buClr>
              <a:defRPr sz="1800">
                <a:solidFill>
                  <a:schemeClr val="tx2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62286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08719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buClr>
                <a:srgbClr val="1E887F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rgbClr val="1E887F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1E887F"/>
              </a:buClr>
              <a:defRPr sz="1800">
                <a:solidFill>
                  <a:schemeClr val="tx2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BE"/>
              <a:t>Name of Presenter</a:t>
            </a:r>
          </a:p>
          <a:p>
            <a:pPr>
              <a:defRPr/>
            </a:pPr>
            <a:r>
              <a:rPr lang="fr-BE"/>
              <a:t>Title  of event and date (yyyy-mm-dd)</a:t>
            </a:r>
          </a:p>
        </p:txBody>
      </p:sp>
    </p:spTree>
    <p:extLst>
      <p:ext uri="{BB962C8B-B14F-4D97-AF65-F5344CB8AC3E}">
        <p14:creationId xmlns:p14="http://schemas.microsoft.com/office/powerpoint/2010/main" val="2847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N_CENELEC-PPT_themes_V11_header_HDef_forMS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2016  - </a:t>
            </a:r>
            <a:fld id="{EA6188FC-E659-4728-B968-2E9423B6CFB0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BE"/>
              <a:t>Name of Presenter</a:t>
            </a:r>
          </a:p>
          <a:p>
            <a:pPr>
              <a:defRPr/>
            </a:pPr>
            <a:r>
              <a:rPr lang="fr-BE"/>
              <a:t>Title  of event and date (yyyy-mm-dd)</a:t>
            </a:r>
          </a:p>
        </p:txBody>
      </p:sp>
    </p:spTree>
    <p:extLst>
      <p:ext uri="{BB962C8B-B14F-4D97-AF65-F5344CB8AC3E}">
        <p14:creationId xmlns:p14="http://schemas.microsoft.com/office/powerpoint/2010/main" val="158983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2016  - </a:t>
            </a:r>
            <a:fld id="{C9D8E337-CD47-41C3-AFD0-05AF80557A42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003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fr-BE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15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BE"/>
              <a:t>Name of Presenter</a:t>
            </a:r>
          </a:p>
          <a:p>
            <a:pPr>
              <a:defRPr/>
            </a:pPr>
            <a:r>
              <a:rPr lang="fr-BE"/>
              <a:t>Title  of event and date (yyyy-mm-dd)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E887F"/>
        </a:buClr>
        <a:defRPr sz="24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rgbClr val="1E887F"/>
        </a:buClr>
        <a:buFont typeface="Arial" pitchFamily="34" charset="0"/>
        <a:buChar char="•"/>
        <a:defRPr sz="24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1E887F"/>
        </a:buClr>
        <a:buFont typeface="Wingdings" panose="05000000000000000000" pitchFamily="2" charset="2"/>
        <a:buChar char="q"/>
        <a:defRPr sz="20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1E887F"/>
        </a:buClr>
        <a:buFont typeface="Wingdings" panose="05000000000000000000" pitchFamily="2" charset="2"/>
        <a:buChar char="Ø"/>
        <a:defRPr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49E"/>
        </a:buClr>
        <a:buFont typeface="Arial" pitchFamily="34" charset="0"/>
        <a:buChar char="•"/>
        <a:defRPr sz="1600" i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home/standards_development/list_of_iso_technical_committees/iso_technical_committee.htm?commid=539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so.org/iso/home/standards_development/list_of_iso_technical_committees/iso_technical_committee.htm?commid=375396" TargetMode="External"/><Relationship Id="rId5" Type="http://schemas.openxmlformats.org/officeDocument/2006/relationships/hyperlink" Target="http://www.iso.org/iso/home/standards_development/list_of_iso_technical_committees/iso_technical_committee.htm?commid=54974" TargetMode="External"/><Relationship Id="rId4" Type="http://schemas.openxmlformats.org/officeDocument/2006/relationships/hyperlink" Target="http://www.iso.org/iso/home/standards_development/list_of_iso_technical_committees/iso_technical_committee.htm?commid=549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</a:rPr>
              <a:t>The European Standardization System</a:t>
            </a:r>
            <a:br>
              <a:rPr lang="en-GB" b="1" dirty="0">
                <a:solidFill>
                  <a:srgbClr val="FFFF00"/>
                </a:solidFill>
              </a:rPr>
            </a:br>
            <a:r>
              <a:rPr lang="en-GB" b="1" dirty="0">
                <a:solidFill>
                  <a:srgbClr val="FFFF00"/>
                </a:solidFill>
              </a:rPr>
              <a:t>helping SMEs go international</a:t>
            </a:r>
            <a:endParaRPr lang="en-GB" altLang="en-US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4" y="5920730"/>
            <a:ext cx="8454395" cy="936104"/>
          </a:xfrm>
        </p:spPr>
        <p:txBody>
          <a:bodyPr>
            <a:normAutofit/>
          </a:bodyPr>
          <a:lstStyle/>
          <a:p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Hervé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GAUTHIER, CEN and CENELEC Unit Manager International Cooperation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SBS Annual Conference, 2016-10-19</a:t>
            </a:r>
          </a:p>
        </p:txBody>
      </p:sp>
    </p:spTree>
    <p:extLst>
      <p:ext uri="{BB962C8B-B14F-4D97-AF65-F5344CB8AC3E}">
        <p14:creationId xmlns:p14="http://schemas.microsoft.com/office/powerpoint/2010/main" val="31998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789" y="3352432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www.cen.eu  </a:t>
            </a:r>
          </a:p>
          <a:p>
            <a:r>
              <a:rPr lang="en-GB" sz="2800" dirty="0">
                <a:solidFill>
                  <a:schemeClr val="bg1"/>
                </a:solidFill>
              </a:rPr>
              <a:t>www.cenelec.eu</a:t>
            </a:r>
          </a:p>
          <a:p>
            <a:r>
              <a:rPr lang="en-GB" sz="2800" dirty="0">
                <a:solidFill>
                  <a:schemeClr val="bg1"/>
                </a:solidFill>
              </a:rPr>
              <a:t>www.cencenelec.eu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28" y="5260836"/>
            <a:ext cx="782020" cy="688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25" y="5260836"/>
            <a:ext cx="759219" cy="688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88" y="5259102"/>
            <a:ext cx="708348" cy="658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05" y="5260836"/>
            <a:ext cx="796435" cy="688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5477162"/>
            <a:ext cx="189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Follow us on: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229200"/>
            <a:ext cx="748441" cy="68447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398196" y="2583104"/>
            <a:ext cx="8429684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B300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3600" b="1" dirty="0">
                <a:solidFill>
                  <a:schemeClr val="bg1">
                    <a:lumMod val="85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185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mc20df.cenorm.be\exchange\Hervé\Shutterstock\Container_cargo_Copyright-KAMONRAT_shutterstock_158439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49887"/>
            <a:ext cx="9577064" cy="6383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solidFill>
                  <a:schemeClr val="tx2"/>
                </a:solidFill>
              </a:rPr>
              <a:t>An evolution of the global trade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16561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Progressive elimination of </a:t>
            </a:r>
            <a:r>
              <a:rPr lang="en-GB" alt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 barriers to trade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</a:t>
            </a:r>
            <a:r>
              <a:rPr lang="en-GB" alt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interdependence</a:t>
            </a:r>
            <a:r>
              <a:rPr lang="en-GB" altLang="en-US" sz="2000" dirty="0">
                <a:solidFill>
                  <a:srgbClr val="1E88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 national &amp; regional economies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504" y="4028494"/>
            <a:ext cx="9036496" cy="14887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9pPr>
          </a:lstStyle>
          <a:p>
            <a:pPr marL="457200" indent="-457200">
              <a:buFont typeface="Symbol"/>
              <a:buChar char="Þ"/>
            </a:pPr>
            <a:r>
              <a:rPr lang="en-GB" altLang="en-US" sz="2200" b="1" dirty="0">
                <a:solidFill>
                  <a:schemeClr val="tx2"/>
                </a:solidFill>
              </a:rPr>
              <a:t>An increasing role for standards as trade enablers, creating a level-playing field</a:t>
            </a:r>
          </a:p>
          <a:p>
            <a:endParaRPr lang="en-GB" altLang="en-US" sz="1000" b="1" dirty="0">
              <a:solidFill>
                <a:schemeClr val="tx2"/>
              </a:solidFill>
            </a:endParaRPr>
          </a:p>
          <a:p>
            <a:pPr marL="457200" indent="-457200">
              <a:buFont typeface="Symbol"/>
              <a:buChar char="Þ"/>
            </a:pPr>
            <a:r>
              <a:rPr lang="en-GB" altLang="en-US" sz="2200" b="1" dirty="0">
                <a:solidFill>
                  <a:schemeClr val="tx2"/>
                </a:solidFill>
              </a:rPr>
              <a:t>First beneficiaries: SMEs</a:t>
            </a:r>
          </a:p>
        </p:txBody>
      </p:sp>
    </p:spTree>
    <p:extLst>
      <p:ext uri="{BB962C8B-B14F-4D97-AF65-F5344CB8AC3E}">
        <p14:creationId xmlns:p14="http://schemas.microsoft.com/office/powerpoint/2010/main" val="19645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cmc20df.cenorm.be\exchange\PR\Pictures\Topics\Concepts\Business-Concept_Copyright_Denis Vrublevski_shutterstock_219786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33899"/>
            <a:ext cx="9361040" cy="6240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CEN &amp; CENELEC approach in support of European companies’ competitiveness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Fostering coherence at all levels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059832" y="2466184"/>
          <a:ext cx="5724128" cy="427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336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SBS liaisons with ISO Committees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72124"/>
              </p:ext>
            </p:extLst>
          </p:nvPr>
        </p:nvGraphicFramePr>
        <p:xfrm>
          <a:off x="611560" y="1988841"/>
          <a:ext cx="7848872" cy="2822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pPr>
                        <a:spcAft>
                          <a:spcPts val="1680"/>
                        </a:spcAft>
                      </a:pPr>
                      <a:r>
                        <a:rPr lang="en-GB" sz="2400" u="sng" dirty="0">
                          <a:effectLst/>
                          <a:hlinkClick r:id="rId3"/>
                        </a:rPr>
                        <a:t>ISO/TC 178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68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</a:rPr>
                        <a:t>Lifts, escalators and moving walks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>
                        <a:spcAft>
                          <a:spcPts val="1680"/>
                        </a:spcAft>
                      </a:pPr>
                      <a:r>
                        <a:rPr lang="en-GB" sz="2400" u="sng" dirty="0">
                          <a:effectLst/>
                          <a:hlinkClick r:id="rId4"/>
                        </a:rPr>
                        <a:t>ISO/TC 211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68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Geographic information/Geomatics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>
                        <a:spcAft>
                          <a:spcPts val="1680"/>
                        </a:spcAft>
                      </a:pPr>
                      <a:r>
                        <a:rPr lang="en-GB" sz="2400" u="sng">
                          <a:effectLst/>
                          <a:hlinkClick r:id="rId5"/>
                        </a:rPr>
                        <a:t>ISO/TC 217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68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Cosmetics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>
                        <a:spcAft>
                          <a:spcPts val="1680"/>
                        </a:spcAft>
                      </a:pPr>
                      <a:r>
                        <a:rPr lang="en-GB" sz="2400" u="sng">
                          <a:effectLst/>
                          <a:hlinkClick r:id="rId6"/>
                        </a:rPr>
                        <a:t>ISO/TC 228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68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Tourism and related services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38100" marB="381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7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CEN and CENELEC alignment with ISO/IEC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Walking the talk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6254"/>
            <a:ext cx="861747" cy="79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5" y="5157192"/>
            <a:ext cx="792088" cy="630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626254"/>
            <a:ext cx="5608474" cy="501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83197"/>
            <a:ext cx="5005191" cy="247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630724" y="6538912"/>
            <a:ext cx="3456384" cy="2160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CEN-CENELEC Statistics at end Q2 2016</a:t>
            </a:r>
          </a:p>
        </p:txBody>
      </p:sp>
    </p:spTree>
    <p:extLst>
      <p:ext uri="{BB962C8B-B14F-4D97-AF65-F5344CB8AC3E}">
        <p14:creationId xmlns:p14="http://schemas.microsoft.com/office/powerpoint/2010/main" val="20857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33" y="1628800"/>
            <a:ext cx="861747" cy="79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4" y="5656602"/>
            <a:ext cx="792088" cy="63011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Benefits for Businesses</a:t>
            </a:r>
            <a:endParaRPr lang="en-GB" sz="2400" dirty="0">
              <a:solidFill>
                <a:srgbClr val="1E88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3925"/>
            <a:ext cx="8115328" cy="370527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Global markets =&gt; international standards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8" y="1926606"/>
            <a:ext cx="6922077" cy="414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630724" y="6538912"/>
            <a:ext cx="3456384" cy="2160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CEN-CENELEC Statistics at end Q2 2016</a:t>
            </a:r>
          </a:p>
        </p:txBody>
      </p:sp>
    </p:spTree>
    <p:extLst>
      <p:ext uri="{BB962C8B-B14F-4D97-AF65-F5344CB8AC3E}">
        <p14:creationId xmlns:p14="http://schemas.microsoft.com/office/powerpoint/2010/main" val="7408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" y="5106799"/>
            <a:ext cx="1365609" cy="681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CEN and CENELEC alignment with ISO/IEC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Walking the talk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60482"/>
            <a:ext cx="799876" cy="799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65" y="1593532"/>
            <a:ext cx="5681731" cy="5075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29042"/>
            <a:ext cx="4796433" cy="250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3630724" y="6538912"/>
            <a:ext cx="3456384" cy="2160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CEN-CENELEC Statistics at end Q2 2016</a:t>
            </a:r>
          </a:p>
        </p:txBody>
      </p:sp>
    </p:spTree>
    <p:extLst>
      <p:ext uri="{BB962C8B-B14F-4D97-AF65-F5344CB8AC3E}">
        <p14:creationId xmlns:p14="http://schemas.microsoft.com/office/powerpoint/2010/main" val="36371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Benefits for Businesses</a:t>
            </a:r>
            <a:endParaRPr lang="en-GB" sz="2400" dirty="0">
              <a:solidFill>
                <a:srgbClr val="1E887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17637"/>
            <a:ext cx="1365609" cy="681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04" y="1621504"/>
            <a:ext cx="799876" cy="79987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523925"/>
            <a:ext cx="8115328" cy="37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E887F"/>
              </a:buClr>
              <a:defRPr sz="2400" kern="1200">
                <a:solidFill>
                  <a:srgbClr val="B300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B30098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B30098"/>
              </a:buClr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B30098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49E"/>
              </a:buClr>
              <a:buFont typeface="Arial" pitchFamily="34" charset="0"/>
              <a:buChar char="•"/>
              <a:defRPr sz="1000" i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</a:rPr>
              <a:t>Global markets =&gt; international standards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" y="2421380"/>
            <a:ext cx="8219441" cy="355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630724" y="6538912"/>
            <a:ext cx="3456384" cy="2160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CEN-CENELEC Statistics at end Q2 2016</a:t>
            </a:r>
          </a:p>
        </p:txBody>
      </p:sp>
    </p:spTree>
    <p:extLst>
      <p:ext uri="{BB962C8B-B14F-4D97-AF65-F5344CB8AC3E}">
        <p14:creationId xmlns:p14="http://schemas.microsoft.com/office/powerpoint/2010/main" val="22225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Fostering alignment via the identical adoption of ENs</a:t>
            </a:r>
            <a:br>
              <a:rPr lang="en-GB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A complementary tool supporting market access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0724" y="6538912"/>
            <a:ext cx="3456384" cy="2160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CEN-CENELEC Statistics at end Q2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02" y="1484784"/>
            <a:ext cx="4318691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6" y="1602440"/>
            <a:ext cx="4965185" cy="473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8" y="1428353"/>
            <a:ext cx="4032448" cy="460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4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005_CEN-CENELEC_ExtRel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 CENELEC">
      <a:majorFont>
        <a:latin typeface="Verdana"/>
        <a:ea typeface=""/>
        <a:cs typeface=""/>
      </a:majorFont>
      <a:minorFont>
        <a:latin typeface="Ve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PPT005_CEN-CENELEC_ExtRelations</Template>
  <TotalTime>134</TotalTime>
  <Words>866</Words>
  <Application>Microsoft Office PowerPoint</Application>
  <PresentationFormat>On-screen Show (4:3)</PresentationFormat>
  <Paragraphs>89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Vedana</vt:lpstr>
      <vt:lpstr>Verdana</vt:lpstr>
      <vt:lpstr>Wingdings</vt:lpstr>
      <vt:lpstr>PPT005_CEN-CENELEC_ExtRelations</vt:lpstr>
      <vt:lpstr>The European Standardization System helping SMEs go international</vt:lpstr>
      <vt:lpstr>An evolution of the global trade landscape</vt:lpstr>
      <vt:lpstr>CEN &amp; CENELEC approach in support of European companies’ competitiveness Fostering coherence at all levels</vt:lpstr>
      <vt:lpstr>SBS liaisons with ISO Committees</vt:lpstr>
      <vt:lpstr>CEN and CENELEC alignment with ISO/IEC Walking the talk </vt:lpstr>
      <vt:lpstr>Benefits for Businesses</vt:lpstr>
      <vt:lpstr>CEN and CENELEC alignment with ISO/IEC Walking the talk </vt:lpstr>
      <vt:lpstr>Benefits for Businesses</vt:lpstr>
      <vt:lpstr>Fostering alignment via the identical adoption of ENs A complementary tool supporting market access</vt:lpstr>
      <vt:lpstr>PowerPoint Presentation</vt:lpstr>
    </vt:vector>
  </TitlesOfParts>
  <Company>CENCENELEC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External Relations (Verdana 30)</dc:title>
  <dc:creator>Gauthier Herve</dc:creator>
  <cp:lastModifiedBy>Tessa</cp:lastModifiedBy>
  <cp:revision>24</cp:revision>
  <cp:lastPrinted>2016-10-19T07:39:13Z</cp:lastPrinted>
  <dcterms:created xsi:type="dcterms:W3CDTF">2016-03-02T15:59:56Z</dcterms:created>
  <dcterms:modified xsi:type="dcterms:W3CDTF">2016-10-21T09:11:29Z</dcterms:modified>
</cp:coreProperties>
</file>