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6" r:id="rId4"/>
    <p:sldId id="257" r:id="rId5"/>
    <p:sldId id="259" r:id="rId6"/>
    <p:sldId id="263" r:id="rId7"/>
    <p:sldId id="267" r:id="rId8"/>
    <p:sldId id="269" r:id="rId9"/>
    <p:sldId id="273" r:id="rId10"/>
    <p:sldId id="272" r:id="rId11"/>
    <p:sldId id="271" r:id="rId12"/>
    <p:sldId id="27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49" autoAdjust="0"/>
  </p:normalViewPr>
  <p:slideViewPr>
    <p:cSldViewPr snapToGrid="0" snapToObjects="1">
      <p:cViewPr varScale="1">
        <p:scale>
          <a:sx n="85" d="100"/>
          <a:sy n="85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1E5B1-6329-4177-A20A-8BE24F0E8E4D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B8CDD1-5982-4BED-A354-3F6F3932E1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SMEunited is the association of Crafts and SMEs in Europe</a:t>
          </a:r>
        </a:p>
      </dgm:t>
    </dgm:pt>
    <dgm:pt modelId="{D527E412-65FF-42AB-BB53-281E5D7CF483}" type="parTrans" cxnId="{D5D7782A-8BB5-40C2-A20F-216ADF678A04}">
      <dgm:prSet/>
      <dgm:spPr/>
      <dgm:t>
        <a:bodyPr/>
        <a:lstStyle/>
        <a:p>
          <a:endParaRPr lang="en-US"/>
        </a:p>
      </dgm:t>
    </dgm:pt>
    <dgm:pt modelId="{25DCE3A4-4D7F-43A6-9614-06BAB4F0EFF8}" type="sibTrans" cxnId="{D5D7782A-8BB5-40C2-A20F-216ADF678A04}">
      <dgm:prSet/>
      <dgm:spPr/>
      <dgm:t>
        <a:bodyPr/>
        <a:lstStyle/>
        <a:p>
          <a:endParaRPr lang="en-US"/>
        </a:p>
      </dgm:t>
    </dgm:pt>
    <dgm:pt modelId="{AE8FB9AB-E8E3-4A26-8BE5-297C54F0EB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Mission: shaping Europe for SMEs and shaping SMEs for Europe </a:t>
          </a:r>
        </a:p>
      </dgm:t>
    </dgm:pt>
    <dgm:pt modelId="{FED328B9-7F73-452E-BB91-336A3D77D3EE}" type="parTrans" cxnId="{128F8DC3-C4A3-456E-847B-15A97221762B}">
      <dgm:prSet/>
      <dgm:spPr/>
      <dgm:t>
        <a:bodyPr/>
        <a:lstStyle/>
        <a:p>
          <a:endParaRPr lang="en-US"/>
        </a:p>
      </dgm:t>
    </dgm:pt>
    <dgm:pt modelId="{12BCD440-CDC1-42EA-B239-6F34BEFB1510}" type="sibTrans" cxnId="{128F8DC3-C4A3-456E-847B-15A97221762B}">
      <dgm:prSet/>
      <dgm:spPr/>
      <dgm:t>
        <a:bodyPr/>
        <a:lstStyle/>
        <a:p>
          <a:endParaRPr lang="en-US"/>
        </a:p>
      </dgm:t>
    </dgm:pt>
    <dgm:pt modelId="{3FBEB538-9F15-4BBB-B6CF-D8D454D028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Recognised</a:t>
          </a:r>
          <a:r>
            <a:rPr lang="en-US" sz="2000" dirty="0"/>
            <a:t> employers’ </a:t>
          </a:r>
          <a:r>
            <a:rPr lang="en-US" sz="2000" dirty="0" err="1"/>
            <a:t>organisation</a:t>
          </a:r>
          <a:r>
            <a:rPr lang="en-US" sz="2000" dirty="0"/>
            <a:t> and  European Social Partner</a:t>
          </a:r>
        </a:p>
      </dgm:t>
    </dgm:pt>
    <dgm:pt modelId="{B3E1F131-4050-4DFD-AD16-C86BEA3AAB36}" type="parTrans" cxnId="{FFC285D0-3AD2-4304-94DA-7D4AD4B945EA}">
      <dgm:prSet/>
      <dgm:spPr/>
      <dgm:t>
        <a:bodyPr/>
        <a:lstStyle/>
        <a:p>
          <a:endParaRPr lang="en-US"/>
        </a:p>
      </dgm:t>
    </dgm:pt>
    <dgm:pt modelId="{223C7C3B-FCEA-4E95-8436-5C8A8995F3E0}" type="sibTrans" cxnId="{FFC285D0-3AD2-4304-94DA-7D4AD4B945EA}">
      <dgm:prSet/>
      <dgm:spPr/>
      <dgm:t>
        <a:bodyPr/>
        <a:lstStyle/>
        <a:p>
          <a:endParaRPr lang="en-US"/>
        </a:p>
      </dgm:t>
    </dgm:pt>
    <dgm:pt modelId="{D066FAF3-7008-44C6-AC11-F36D25BDFB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Represent the interest of SMEs towards European Institutions</a:t>
          </a:r>
        </a:p>
      </dgm:t>
    </dgm:pt>
    <dgm:pt modelId="{E219F45F-E94A-4B60-A06B-E4D120971C3C}" type="sibTrans" cxnId="{63BF8EB0-F162-4C0A-AA0E-0D05FCEE832F}">
      <dgm:prSet/>
      <dgm:spPr/>
      <dgm:t>
        <a:bodyPr/>
        <a:lstStyle/>
        <a:p>
          <a:endParaRPr lang="en-US"/>
        </a:p>
      </dgm:t>
    </dgm:pt>
    <dgm:pt modelId="{76604CD9-C555-4B04-A139-DAF3BB084D5F}" type="parTrans" cxnId="{63BF8EB0-F162-4C0A-AA0E-0D05FCEE832F}">
      <dgm:prSet/>
      <dgm:spPr/>
      <dgm:t>
        <a:bodyPr/>
        <a:lstStyle/>
        <a:p>
          <a:endParaRPr lang="en-US"/>
        </a:p>
      </dgm:t>
    </dgm:pt>
    <dgm:pt modelId="{001EA455-5D71-4F94-9C37-8EDDFEA914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Not-for-profit and non-partisan </a:t>
          </a:r>
        </a:p>
      </dgm:t>
    </dgm:pt>
    <dgm:pt modelId="{90DFD67B-3054-4506-8BFE-379458DD7393}" type="sibTrans" cxnId="{09F7867D-FF31-480E-88E3-DED114ED97F9}">
      <dgm:prSet/>
      <dgm:spPr/>
      <dgm:t>
        <a:bodyPr/>
        <a:lstStyle/>
        <a:p>
          <a:endParaRPr lang="en-US"/>
        </a:p>
      </dgm:t>
    </dgm:pt>
    <dgm:pt modelId="{72688E36-48F2-438D-B2BA-0F91755A7632}" type="parTrans" cxnId="{09F7867D-FF31-480E-88E3-DED114ED97F9}">
      <dgm:prSet/>
      <dgm:spPr/>
      <dgm:t>
        <a:bodyPr/>
        <a:lstStyle/>
        <a:p>
          <a:endParaRPr lang="en-US"/>
        </a:p>
      </dgm:t>
    </dgm:pt>
    <dgm:pt modelId="{E3BD05E5-7776-467A-AF26-66C00A4D7B32}" type="pres">
      <dgm:prSet presAssocID="{8F21E5B1-6329-4177-A20A-8BE24F0E8E4D}" presName="root" presStyleCnt="0">
        <dgm:presLayoutVars>
          <dgm:dir/>
          <dgm:resizeHandles val="exact"/>
        </dgm:presLayoutVars>
      </dgm:prSet>
      <dgm:spPr/>
    </dgm:pt>
    <dgm:pt modelId="{368A9009-55FF-4084-BC4D-8C9019EC7FBB}" type="pres">
      <dgm:prSet presAssocID="{FAB8CDD1-5982-4BED-A354-3F6F3932E1E1}" presName="compNode" presStyleCnt="0"/>
      <dgm:spPr/>
    </dgm:pt>
    <dgm:pt modelId="{D3FA5BE4-4804-461E-B2D7-944B0D8DA249}" type="pres">
      <dgm:prSet presAssocID="{FAB8CDD1-5982-4BED-A354-3F6F3932E1E1}" presName="bgRect" presStyleLbl="bgShp" presStyleIdx="0" presStyleCnt="5"/>
      <dgm:spPr/>
    </dgm:pt>
    <dgm:pt modelId="{E4D5616C-41F4-4D69-AFFA-231285E1D9C5}" type="pres">
      <dgm:prSet presAssocID="{FAB8CDD1-5982-4BED-A354-3F6F3932E1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66BAA31D-A507-4C4A-8698-70A18D25C226}" type="pres">
      <dgm:prSet presAssocID="{FAB8CDD1-5982-4BED-A354-3F6F3932E1E1}" presName="spaceRect" presStyleCnt="0"/>
      <dgm:spPr/>
    </dgm:pt>
    <dgm:pt modelId="{094727F0-D281-439D-9CAE-22E5EEC52E09}" type="pres">
      <dgm:prSet presAssocID="{FAB8CDD1-5982-4BED-A354-3F6F3932E1E1}" presName="parTx" presStyleLbl="revTx" presStyleIdx="0" presStyleCnt="5">
        <dgm:presLayoutVars>
          <dgm:chMax val="0"/>
          <dgm:chPref val="0"/>
        </dgm:presLayoutVars>
      </dgm:prSet>
      <dgm:spPr/>
    </dgm:pt>
    <dgm:pt modelId="{9A514F20-E18D-4A15-9D1C-4CB0B93C0939}" type="pres">
      <dgm:prSet presAssocID="{25DCE3A4-4D7F-43A6-9614-06BAB4F0EFF8}" presName="sibTrans" presStyleCnt="0"/>
      <dgm:spPr/>
    </dgm:pt>
    <dgm:pt modelId="{415A6034-DB45-4E23-87CE-B563F94D8F71}" type="pres">
      <dgm:prSet presAssocID="{AE8FB9AB-E8E3-4A26-8BE5-297C54F0EB49}" presName="compNode" presStyleCnt="0"/>
      <dgm:spPr/>
    </dgm:pt>
    <dgm:pt modelId="{54FF3314-B0C4-47B2-9A98-3FB179CA35BA}" type="pres">
      <dgm:prSet presAssocID="{AE8FB9AB-E8E3-4A26-8BE5-297C54F0EB49}" presName="bgRect" presStyleLbl="bgShp" presStyleIdx="1" presStyleCnt="5"/>
      <dgm:spPr/>
    </dgm:pt>
    <dgm:pt modelId="{3EE467E7-6A44-4D5E-94D3-86BE9B01BB4E}" type="pres">
      <dgm:prSet presAssocID="{AE8FB9AB-E8E3-4A26-8BE5-297C54F0EB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F3B80EB-F2CB-4793-B025-DF9D0699D2FF}" type="pres">
      <dgm:prSet presAssocID="{AE8FB9AB-E8E3-4A26-8BE5-297C54F0EB49}" presName="spaceRect" presStyleCnt="0"/>
      <dgm:spPr/>
    </dgm:pt>
    <dgm:pt modelId="{C13AC7D6-7E21-4EA6-9E35-5DAB43BCE1AC}" type="pres">
      <dgm:prSet presAssocID="{AE8FB9AB-E8E3-4A26-8BE5-297C54F0EB49}" presName="parTx" presStyleLbl="revTx" presStyleIdx="1" presStyleCnt="5">
        <dgm:presLayoutVars>
          <dgm:chMax val="0"/>
          <dgm:chPref val="0"/>
        </dgm:presLayoutVars>
      </dgm:prSet>
      <dgm:spPr/>
    </dgm:pt>
    <dgm:pt modelId="{A867971E-5738-44BF-807F-984A378B8EF2}" type="pres">
      <dgm:prSet presAssocID="{12BCD440-CDC1-42EA-B239-6F34BEFB1510}" presName="sibTrans" presStyleCnt="0"/>
      <dgm:spPr/>
    </dgm:pt>
    <dgm:pt modelId="{C22DE301-00E1-4DF0-AE41-ECFBED33C0B7}" type="pres">
      <dgm:prSet presAssocID="{D066FAF3-7008-44C6-AC11-F36D25BDFBD1}" presName="compNode" presStyleCnt="0"/>
      <dgm:spPr/>
    </dgm:pt>
    <dgm:pt modelId="{8EF72FDD-6931-4CB3-92FB-8554CEF0BCE8}" type="pres">
      <dgm:prSet presAssocID="{D066FAF3-7008-44C6-AC11-F36D25BDFBD1}" presName="bgRect" presStyleLbl="bgShp" presStyleIdx="2" presStyleCnt="5"/>
      <dgm:spPr/>
    </dgm:pt>
    <dgm:pt modelId="{C8DA3E3E-CE28-4529-A1A3-FECCED86E405}" type="pres">
      <dgm:prSet presAssocID="{D066FAF3-7008-44C6-AC11-F36D25BDFBD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6E58E1A-BA9B-4D01-95FD-142DCE934134}" type="pres">
      <dgm:prSet presAssocID="{D066FAF3-7008-44C6-AC11-F36D25BDFBD1}" presName="spaceRect" presStyleCnt="0"/>
      <dgm:spPr/>
    </dgm:pt>
    <dgm:pt modelId="{361B1274-3F89-45AE-9998-59512A801435}" type="pres">
      <dgm:prSet presAssocID="{D066FAF3-7008-44C6-AC11-F36D25BDFBD1}" presName="parTx" presStyleLbl="revTx" presStyleIdx="2" presStyleCnt="5">
        <dgm:presLayoutVars>
          <dgm:chMax val="0"/>
          <dgm:chPref val="0"/>
        </dgm:presLayoutVars>
      </dgm:prSet>
      <dgm:spPr/>
    </dgm:pt>
    <dgm:pt modelId="{389E5818-A380-4D80-BE33-8C05AD1EC805}" type="pres">
      <dgm:prSet presAssocID="{E219F45F-E94A-4B60-A06B-E4D120971C3C}" presName="sibTrans" presStyleCnt="0"/>
      <dgm:spPr/>
    </dgm:pt>
    <dgm:pt modelId="{FC0046F7-7986-411B-997A-4FAD098FA003}" type="pres">
      <dgm:prSet presAssocID="{3FBEB538-9F15-4BBB-B6CF-D8D454D028CE}" presName="compNode" presStyleCnt="0"/>
      <dgm:spPr/>
    </dgm:pt>
    <dgm:pt modelId="{66CE09E2-268A-4655-BDB6-7D5044E8D05D}" type="pres">
      <dgm:prSet presAssocID="{3FBEB538-9F15-4BBB-B6CF-D8D454D028CE}" presName="bgRect" presStyleLbl="bgShp" presStyleIdx="3" presStyleCnt="5"/>
      <dgm:spPr/>
    </dgm:pt>
    <dgm:pt modelId="{B85541D5-D95C-42DE-84D3-2C0077169674}" type="pres">
      <dgm:prSet presAssocID="{3FBEB538-9F15-4BBB-B6CF-D8D454D028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4C073F7A-8F65-4B12-B047-B291F4B5400F}" type="pres">
      <dgm:prSet presAssocID="{3FBEB538-9F15-4BBB-B6CF-D8D454D028CE}" presName="spaceRect" presStyleCnt="0"/>
      <dgm:spPr/>
    </dgm:pt>
    <dgm:pt modelId="{BDEEA060-2580-45EF-8ED0-F08BB5059671}" type="pres">
      <dgm:prSet presAssocID="{3FBEB538-9F15-4BBB-B6CF-D8D454D028CE}" presName="parTx" presStyleLbl="revTx" presStyleIdx="3" presStyleCnt="5">
        <dgm:presLayoutVars>
          <dgm:chMax val="0"/>
          <dgm:chPref val="0"/>
        </dgm:presLayoutVars>
      </dgm:prSet>
      <dgm:spPr/>
    </dgm:pt>
    <dgm:pt modelId="{EDE465B3-E1A0-4A43-B15A-429FB59C951E}" type="pres">
      <dgm:prSet presAssocID="{223C7C3B-FCEA-4E95-8436-5C8A8995F3E0}" presName="sibTrans" presStyleCnt="0"/>
      <dgm:spPr/>
    </dgm:pt>
    <dgm:pt modelId="{5BCFED58-F057-437B-BB03-622C84EFF8E2}" type="pres">
      <dgm:prSet presAssocID="{001EA455-5D71-4F94-9C37-8EDDFEA9141E}" presName="compNode" presStyleCnt="0"/>
      <dgm:spPr/>
    </dgm:pt>
    <dgm:pt modelId="{DB90807D-3D28-44A1-B60C-9EA57F23E203}" type="pres">
      <dgm:prSet presAssocID="{001EA455-5D71-4F94-9C37-8EDDFEA9141E}" presName="bgRect" presStyleLbl="bgShp" presStyleIdx="4" presStyleCnt="5"/>
      <dgm:spPr/>
    </dgm:pt>
    <dgm:pt modelId="{A2538667-FA84-49AD-9CB2-070FFC3734B2}" type="pres">
      <dgm:prSet presAssocID="{001EA455-5D71-4F94-9C37-8EDDFEA9141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456E0F79-D672-4A27-AE47-9778BB4F2398}" type="pres">
      <dgm:prSet presAssocID="{001EA455-5D71-4F94-9C37-8EDDFEA9141E}" presName="spaceRect" presStyleCnt="0"/>
      <dgm:spPr/>
    </dgm:pt>
    <dgm:pt modelId="{EAB57EA4-BA89-4DE7-913F-D3B024573FB9}" type="pres">
      <dgm:prSet presAssocID="{001EA455-5D71-4F94-9C37-8EDDFEA9141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FECDF02-4056-4C51-BB00-BA8364534979}" type="presOf" srcId="{D066FAF3-7008-44C6-AC11-F36D25BDFBD1}" destId="{361B1274-3F89-45AE-9998-59512A801435}" srcOrd="0" destOrd="0" presId="urn:microsoft.com/office/officeart/2018/2/layout/IconVerticalSolidList"/>
    <dgm:cxn modelId="{D5D7782A-8BB5-40C2-A20F-216ADF678A04}" srcId="{8F21E5B1-6329-4177-A20A-8BE24F0E8E4D}" destId="{FAB8CDD1-5982-4BED-A354-3F6F3932E1E1}" srcOrd="0" destOrd="0" parTransId="{D527E412-65FF-42AB-BB53-281E5D7CF483}" sibTransId="{25DCE3A4-4D7F-43A6-9614-06BAB4F0EFF8}"/>
    <dgm:cxn modelId="{24CFBA36-E455-4B1A-9667-C39DCF3E3249}" type="presOf" srcId="{3FBEB538-9F15-4BBB-B6CF-D8D454D028CE}" destId="{BDEEA060-2580-45EF-8ED0-F08BB5059671}" srcOrd="0" destOrd="0" presId="urn:microsoft.com/office/officeart/2018/2/layout/IconVerticalSolidList"/>
    <dgm:cxn modelId="{4CDA703F-F297-4D47-AA12-4A3EDF490154}" type="presOf" srcId="{8F21E5B1-6329-4177-A20A-8BE24F0E8E4D}" destId="{E3BD05E5-7776-467A-AF26-66C00A4D7B32}" srcOrd="0" destOrd="0" presId="urn:microsoft.com/office/officeart/2018/2/layout/IconVerticalSolidList"/>
    <dgm:cxn modelId="{F0580565-C95A-465C-9D5B-3383BF506817}" type="presOf" srcId="{001EA455-5D71-4F94-9C37-8EDDFEA9141E}" destId="{EAB57EA4-BA89-4DE7-913F-D3B024573FB9}" srcOrd="0" destOrd="0" presId="urn:microsoft.com/office/officeart/2018/2/layout/IconVerticalSolidList"/>
    <dgm:cxn modelId="{09F7867D-FF31-480E-88E3-DED114ED97F9}" srcId="{8F21E5B1-6329-4177-A20A-8BE24F0E8E4D}" destId="{001EA455-5D71-4F94-9C37-8EDDFEA9141E}" srcOrd="4" destOrd="0" parTransId="{72688E36-48F2-438D-B2BA-0F91755A7632}" sibTransId="{90DFD67B-3054-4506-8BFE-379458DD7393}"/>
    <dgm:cxn modelId="{63BF8EB0-F162-4C0A-AA0E-0D05FCEE832F}" srcId="{8F21E5B1-6329-4177-A20A-8BE24F0E8E4D}" destId="{D066FAF3-7008-44C6-AC11-F36D25BDFBD1}" srcOrd="2" destOrd="0" parTransId="{76604CD9-C555-4B04-A139-DAF3BB084D5F}" sibTransId="{E219F45F-E94A-4B60-A06B-E4D120971C3C}"/>
    <dgm:cxn modelId="{56124EB5-52A9-4742-8DC4-D6131001D4FB}" type="presOf" srcId="{AE8FB9AB-E8E3-4A26-8BE5-297C54F0EB49}" destId="{C13AC7D6-7E21-4EA6-9E35-5DAB43BCE1AC}" srcOrd="0" destOrd="0" presId="urn:microsoft.com/office/officeart/2018/2/layout/IconVerticalSolidList"/>
    <dgm:cxn modelId="{128F8DC3-C4A3-456E-847B-15A97221762B}" srcId="{8F21E5B1-6329-4177-A20A-8BE24F0E8E4D}" destId="{AE8FB9AB-E8E3-4A26-8BE5-297C54F0EB49}" srcOrd="1" destOrd="0" parTransId="{FED328B9-7F73-452E-BB91-336A3D77D3EE}" sibTransId="{12BCD440-CDC1-42EA-B239-6F34BEFB1510}"/>
    <dgm:cxn modelId="{FFC285D0-3AD2-4304-94DA-7D4AD4B945EA}" srcId="{8F21E5B1-6329-4177-A20A-8BE24F0E8E4D}" destId="{3FBEB538-9F15-4BBB-B6CF-D8D454D028CE}" srcOrd="3" destOrd="0" parTransId="{B3E1F131-4050-4DFD-AD16-C86BEA3AAB36}" sibTransId="{223C7C3B-FCEA-4E95-8436-5C8A8995F3E0}"/>
    <dgm:cxn modelId="{12EBBBE5-871A-48DD-B657-97FD0540D017}" type="presOf" srcId="{FAB8CDD1-5982-4BED-A354-3F6F3932E1E1}" destId="{094727F0-D281-439D-9CAE-22E5EEC52E09}" srcOrd="0" destOrd="0" presId="urn:microsoft.com/office/officeart/2018/2/layout/IconVerticalSolidList"/>
    <dgm:cxn modelId="{AA40FF64-E7D4-4427-A57A-19E43AFFBC83}" type="presParOf" srcId="{E3BD05E5-7776-467A-AF26-66C00A4D7B32}" destId="{368A9009-55FF-4084-BC4D-8C9019EC7FBB}" srcOrd="0" destOrd="0" presId="urn:microsoft.com/office/officeart/2018/2/layout/IconVerticalSolidList"/>
    <dgm:cxn modelId="{614B7EDF-23B2-4A4B-9555-07FCAE29E04E}" type="presParOf" srcId="{368A9009-55FF-4084-BC4D-8C9019EC7FBB}" destId="{D3FA5BE4-4804-461E-B2D7-944B0D8DA249}" srcOrd="0" destOrd="0" presId="urn:microsoft.com/office/officeart/2018/2/layout/IconVerticalSolidList"/>
    <dgm:cxn modelId="{78DF595B-7B8B-4555-8A36-833601E6E78F}" type="presParOf" srcId="{368A9009-55FF-4084-BC4D-8C9019EC7FBB}" destId="{E4D5616C-41F4-4D69-AFFA-231285E1D9C5}" srcOrd="1" destOrd="0" presId="urn:microsoft.com/office/officeart/2018/2/layout/IconVerticalSolidList"/>
    <dgm:cxn modelId="{EE32B6C1-F57A-45FD-8127-DE8BC7029B47}" type="presParOf" srcId="{368A9009-55FF-4084-BC4D-8C9019EC7FBB}" destId="{66BAA31D-A507-4C4A-8698-70A18D25C226}" srcOrd="2" destOrd="0" presId="urn:microsoft.com/office/officeart/2018/2/layout/IconVerticalSolidList"/>
    <dgm:cxn modelId="{B585FA16-83A8-4779-B1B4-72F8A0682F7D}" type="presParOf" srcId="{368A9009-55FF-4084-BC4D-8C9019EC7FBB}" destId="{094727F0-D281-439D-9CAE-22E5EEC52E09}" srcOrd="3" destOrd="0" presId="urn:microsoft.com/office/officeart/2018/2/layout/IconVerticalSolidList"/>
    <dgm:cxn modelId="{A73902C1-9F25-48C2-A831-0DF98441736E}" type="presParOf" srcId="{E3BD05E5-7776-467A-AF26-66C00A4D7B32}" destId="{9A514F20-E18D-4A15-9D1C-4CB0B93C0939}" srcOrd="1" destOrd="0" presId="urn:microsoft.com/office/officeart/2018/2/layout/IconVerticalSolidList"/>
    <dgm:cxn modelId="{9861D85E-D55E-4D43-9A83-971FD8A20D2A}" type="presParOf" srcId="{E3BD05E5-7776-467A-AF26-66C00A4D7B32}" destId="{415A6034-DB45-4E23-87CE-B563F94D8F71}" srcOrd="2" destOrd="0" presId="urn:microsoft.com/office/officeart/2018/2/layout/IconVerticalSolidList"/>
    <dgm:cxn modelId="{90343D9F-7B81-4F36-86F2-84543570BBF5}" type="presParOf" srcId="{415A6034-DB45-4E23-87CE-B563F94D8F71}" destId="{54FF3314-B0C4-47B2-9A98-3FB179CA35BA}" srcOrd="0" destOrd="0" presId="urn:microsoft.com/office/officeart/2018/2/layout/IconVerticalSolidList"/>
    <dgm:cxn modelId="{FFB86948-38BE-428B-A221-32EF9B167746}" type="presParOf" srcId="{415A6034-DB45-4E23-87CE-B563F94D8F71}" destId="{3EE467E7-6A44-4D5E-94D3-86BE9B01BB4E}" srcOrd="1" destOrd="0" presId="urn:microsoft.com/office/officeart/2018/2/layout/IconVerticalSolidList"/>
    <dgm:cxn modelId="{207D67FD-06A2-42F2-9D65-261FD8EA5348}" type="presParOf" srcId="{415A6034-DB45-4E23-87CE-B563F94D8F71}" destId="{1F3B80EB-F2CB-4793-B025-DF9D0699D2FF}" srcOrd="2" destOrd="0" presId="urn:microsoft.com/office/officeart/2018/2/layout/IconVerticalSolidList"/>
    <dgm:cxn modelId="{7EC38BEE-5E33-4B58-AB05-BDB98C72BE9B}" type="presParOf" srcId="{415A6034-DB45-4E23-87CE-B563F94D8F71}" destId="{C13AC7D6-7E21-4EA6-9E35-5DAB43BCE1AC}" srcOrd="3" destOrd="0" presId="urn:microsoft.com/office/officeart/2018/2/layout/IconVerticalSolidList"/>
    <dgm:cxn modelId="{4C9A4E36-37CA-4B02-8127-77FD9A69700D}" type="presParOf" srcId="{E3BD05E5-7776-467A-AF26-66C00A4D7B32}" destId="{A867971E-5738-44BF-807F-984A378B8EF2}" srcOrd="3" destOrd="0" presId="urn:microsoft.com/office/officeart/2018/2/layout/IconVerticalSolidList"/>
    <dgm:cxn modelId="{EAE2862E-77B0-4363-9794-515DC544523F}" type="presParOf" srcId="{E3BD05E5-7776-467A-AF26-66C00A4D7B32}" destId="{C22DE301-00E1-4DF0-AE41-ECFBED33C0B7}" srcOrd="4" destOrd="0" presId="urn:microsoft.com/office/officeart/2018/2/layout/IconVerticalSolidList"/>
    <dgm:cxn modelId="{A9C435BD-A38D-4619-9A4E-C0A404786EE2}" type="presParOf" srcId="{C22DE301-00E1-4DF0-AE41-ECFBED33C0B7}" destId="{8EF72FDD-6931-4CB3-92FB-8554CEF0BCE8}" srcOrd="0" destOrd="0" presId="urn:microsoft.com/office/officeart/2018/2/layout/IconVerticalSolidList"/>
    <dgm:cxn modelId="{BECFEA1F-B7AF-4ED6-8731-5D45984B0792}" type="presParOf" srcId="{C22DE301-00E1-4DF0-AE41-ECFBED33C0B7}" destId="{C8DA3E3E-CE28-4529-A1A3-FECCED86E405}" srcOrd="1" destOrd="0" presId="urn:microsoft.com/office/officeart/2018/2/layout/IconVerticalSolidList"/>
    <dgm:cxn modelId="{B346C3CB-BF3E-42EE-83B3-6AAB5202776B}" type="presParOf" srcId="{C22DE301-00E1-4DF0-AE41-ECFBED33C0B7}" destId="{96E58E1A-BA9B-4D01-95FD-142DCE934134}" srcOrd="2" destOrd="0" presId="urn:microsoft.com/office/officeart/2018/2/layout/IconVerticalSolidList"/>
    <dgm:cxn modelId="{7CC5074F-0996-4C9E-B936-F12CBD1DB563}" type="presParOf" srcId="{C22DE301-00E1-4DF0-AE41-ECFBED33C0B7}" destId="{361B1274-3F89-45AE-9998-59512A801435}" srcOrd="3" destOrd="0" presId="urn:microsoft.com/office/officeart/2018/2/layout/IconVerticalSolidList"/>
    <dgm:cxn modelId="{89DF649A-06D8-4DEC-90BC-9C387205989A}" type="presParOf" srcId="{E3BD05E5-7776-467A-AF26-66C00A4D7B32}" destId="{389E5818-A380-4D80-BE33-8C05AD1EC805}" srcOrd="5" destOrd="0" presId="urn:microsoft.com/office/officeart/2018/2/layout/IconVerticalSolidList"/>
    <dgm:cxn modelId="{C93F6900-7321-4E8A-8F60-189CEAF879B6}" type="presParOf" srcId="{E3BD05E5-7776-467A-AF26-66C00A4D7B32}" destId="{FC0046F7-7986-411B-997A-4FAD098FA003}" srcOrd="6" destOrd="0" presId="urn:microsoft.com/office/officeart/2018/2/layout/IconVerticalSolidList"/>
    <dgm:cxn modelId="{8B315527-C1AF-489A-AE20-81CD4F6C5246}" type="presParOf" srcId="{FC0046F7-7986-411B-997A-4FAD098FA003}" destId="{66CE09E2-268A-4655-BDB6-7D5044E8D05D}" srcOrd="0" destOrd="0" presId="urn:microsoft.com/office/officeart/2018/2/layout/IconVerticalSolidList"/>
    <dgm:cxn modelId="{B790902D-046D-4312-91D9-0D81B55F0EF8}" type="presParOf" srcId="{FC0046F7-7986-411B-997A-4FAD098FA003}" destId="{B85541D5-D95C-42DE-84D3-2C0077169674}" srcOrd="1" destOrd="0" presId="urn:microsoft.com/office/officeart/2018/2/layout/IconVerticalSolidList"/>
    <dgm:cxn modelId="{68EFE7CD-FDA6-4535-A781-B66B08B12D28}" type="presParOf" srcId="{FC0046F7-7986-411B-997A-4FAD098FA003}" destId="{4C073F7A-8F65-4B12-B047-B291F4B5400F}" srcOrd="2" destOrd="0" presId="urn:microsoft.com/office/officeart/2018/2/layout/IconVerticalSolidList"/>
    <dgm:cxn modelId="{0217F1E5-C6C5-48F6-B3E7-DAC820896BC2}" type="presParOf" srcId="{FC0046F7-7986-411B-997A-4FAD098FA003}" destId="{BDEEA060-2580-45EF-8ED0-F08BB5059671}" srcOrd="3" destOrd="0" presId="urn:microsoft.com/office/officeart/2018/2/layout/IconVerticalSolidList"/>
    <dgm:cxn modelId="{62491228-D863-42B0-B485-0A70CCD708EB}" type="presParOf" srcId="{E3BD05E5-7776-467A-AF26-66C00A4D7B32}" destId="{EDE465B3-E1A0-4A43-B15A-429FB59C951E}" srcOrd="7" destOrd="0" presId="urn:microsoft.com/office/officeart/2018/2/layout/IconVerticalSolidList"/>
    <dgm:cxn modelId="{7A63E252-7890-40F0-A6D7-AC780D3CBDC4}" type="presParOf" srcId="{E3BD05E5-7776-467A-AF26-66C00A4D7B32}" destId="{5BCFED58-F057-437B-BB03-622C84EFF8E2}" srcOrd="8" destOrd="0" presId="urn:microsoft.com/office/officeart/2018/2/layout/IconVerticalSolidList"/>
    <dgm:cxn modelId="{28B54C99-633D-4F8D-BDF2-7DB304D6A3D0}" type="presParOf" srcId="{5BCFED58-F057-437B-BB03-622C84EFF8E2}" destId="{DB90807D-3D28-44A1-B60C-9EA57F23E203}" srcOrd="0" destOrd="0" presId="urn:microsoft.com/office/officeart/2018/2/layout/IconVerticalSolidList"/>
    <dgm:cxn modelId="{2EBF6BE8-DD38-4643-9DD2-3DC41E142F46}" type="presParOf" srcId="{5BCFED58-F057-437B-BB03-622C84EFF8E2}" destId="{A2538667-FA84-49AD-9CB2-070FFC3734B2}" srcOrd="1" destOrd="0" presId="urn:microsoft.com/office/officeart/2018/2/layout/IconVerticalSolidList"/>
    <dgm:cxn modelId="{BD731B0F-0A35-4EED-A130-C175B87976BE}" type="presParOf" srcId="{5BCFED58-F057-437B-BB03-622C84EFF8E2}" destId="{456E0F79-D672-4A27-AE47-9778BB4F2398}" srcOrd="2" destOrd="0" presId="urn:microsoft.com/office/officeart/2018/2/layout/IconVerticalSolidList"/>
    <dgm:cxn modelId="{8F9F8AA5-B8F9-472D-A1CB-6549995E9E89}" type="presParOf" srcId="{5BCFED58-F057-437B-BB03-622C84EFF8E2}" destId="{EAB57EA4-BA89-4DE7-913F-D3B024573F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9EE05-1BBA-4A02-8810-3E8A8CB211E2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0DE0A3-2462-4131-A046-45B5D132D9F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normalizeH="0" baseline="0" dirty="0">
              <a:latin typeface="Century Gothic" panose="020B0502020202020204" pitchFamily="34" charset="0"/>
            </a:rPr>
            <a:t>Regulatory monitoring</a:t>
          </a:r>
        </a:p>
      </dgm:t>
    </dgm:pt>
    <dgm:pt modelId="{3A1FB770-380E-4DFC-9AE7-21D5351F7165}" type="parTrans" cxnId="{1D5A5A32-D96F-42A8-A434-E17A91543A17}">
      <dgm:prSet/>
      <dgm:spPr/>
      <dgm:t>
        <a:bodyPr/>
        <a:lstStyle/>
        <a:p>
          <a:endParaRPr lang="en-US"/>
        </a:p>
      </dgm:t>
    </dgm:pt>
    <dgm:pt modelId="{649233E8-1859-4C77-9B61-3407242C6A50}" type="sibTrans" cxnId="{1D5A5A32-D96F-42A8-A434-E17A91543A17}">
      <dgm:prSet/>
      <dgm:spPr/>
      <dgm:t>
        <a:bodyPr/>
        <a:lstStyle/>
        <a:p>
          <a:endParaRPr lang="en-US"/>
        </a:p>
      </dgm:t>
    </dgm:pt>
    <dgm:pt modelId="{34AEC19D-9304-4E3F-8366-4447998808E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Advocacy </a:t>
          </a:r>
        </a:p>
        <a:p>
          <a:pPr>
            <a:lnSpc>
              <a:spcPct val="100000"/>
            </a:lnSpc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&amp; lobbying</a:t>
          </a:r>
        </a:p>
      </dgm:t>
    </dgm:pt>
    <dgm:pt modelId="{59C51E74-5879-4423-A273-E32B75570DB2}" type="parTrans" cxnId="{50C360F8-17D0-4B44-83DC-B6D2CCE6E5B1}">
      <dgm:prSet/>
      <dgm:spPr/>
      <dgm:t>
        <a:bodyPr/>
        <a:lstStyle/>
        <a:p>
          <a:endParaRPr lang="en-US"/>
        </a:p>
      </dgm:t>
    </dgm:pt>
    <dgm:pt modelId="{549C8209-2AD9-4573-94CC-C84C48C9E87F}" type="sibTrans" cxnId="{50C360F8-17D0-4B44-83DC-B6D2CCE6E5B1}">
      <dgm:prSet/>
      <dgm:spPr/>
      <dgm:t>
        <a:bodyPr/>
        <a:lstStyle/>
        <a:p>
          <a:endParaRPr lang="en-US"/>
        </a:p>
      </dgm:t>
    </dgm:pt>
    <dgm:pt modelId="{556CC1DB-EACC-4187-8279-DDC9BD780D7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Capacity building</a:t>
          </a:r>
        </a:p>
      </dgm:t>
    </dgm:pt>
    <dgm:pt modelId="{55452DAD-10D8-49BA-8AFD-05B727D097E1}" type="parTrans" cxnId="{BFB5D668-18A4-40E4-B704-CB7F91A25E87}">
      <dgm:prSet/>
      <dgm:spPr/>
      <dgm:t>
        <a:bodyPr/>
        <a:lstStyle/>
        <a:p>
          <a:endParaRPr lang="en-US"/>
        </a:p>
      </dgm:t>
    </dgm:pt>
    <dgm:pt modelId="{252ED3FF-A6A6-4948-ADE7-48B15D8B1540}" type="sibTrans" cxnId="{BFB5D668-18A4-40E4-B704-CB7F91A25E87}">
      <dgm:prSet/>
      <dgm:spPr/>
      <dgm:t>
        <a:bodyPr/>
        <a:lstStyle/>
        <a:p>
          <a:endParaRPr lang="en-US"/>
        </a:p>
      </dgm:t>
    </dgm:pt>
    <dgm:pt modelId="{4DD2DC93-180C-4006-A475-3E82C371D0F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Projects </a:t>
          </a:r>
        </a:p>
      </dgm:t>
    </dgm:pt>
    <dgm:pt modelId="{43F86485-C9E6-44ED-B89B-1D0891A0C424}" type="parTrans" cxnId="{BA0EBDD7-660D-4AFC-A5CD-AC62C63D9FB8}">
      <dgm:prSet/>
      <dgm:spPr/>
      <dgm:t>
        <a:bodyPr/>
        <a:lstStyle/>
        <a:p>
          <a:endParaRPr lang="en-US"/>
        </a:p>
      </dgm:t>
    </dgm:pt>
    <dgm:pt modelId="{F3159AA7-1013-4281-9906-47E5D89A7112}" type="sibTrans" cxnId="{BA0EBDD7-660D-4AFC-A5CD-AC62C63D9FB8}">
      <dgm:prSet/>
      <dgm:spPr/>
      <dgm:t>
        <a:bodyPr/>
        <a:lstStyle/>
        <a:p>
          <a:endParaRPr lang="en-US"/>
        </a:p>
      </dgm:t>
    </dgm:pt>
    <dgm:pt modelId="{628F6B64-93B3-44F2-A21B-1E330AA16492}" type="pres">
      <dgm:prSet presAssocID="{6999EE05-1BBA-4A02-8810-3E8A8CB211E2}" presName="root" presStyleCnt="0">
        <dgm:presLayoutVars>
          <dgm:dir/>
          <dgm:resizeHandles val="exact"/>
        </dgm:presLayoutVars>
      </dgm:prSet>
      <dgm:spPr/>
    </dgm:pt>
    <dgm:pt modelId="{56986C57-FBBD-4BD5-9010-7428438D3E55}" type="pres">
      <dgm:prSet presAssocID="{AB0DE0A3-2462-4131-A046-45B5D132D9F7}" presName="compNode" presStyleCnt="0"/>
      <dgm:spPr/>
    </dgm:pt>
    <dgm:pt modelId="{A857CC68-34E5-4CFF-B03D-53D1437EE497}" type="pres">
      <dgm:prSet presAssocID="{AB0DE0A3-2462-4131-A046-45B5D132D9F7}" presName="iconBgRect" presStyleLbl="bgShp" presStyleIdx="0" presStyleCnt="4"/>
      <dgm:spPr/>
    </dgm:pt>
    <dgm:pt modelId="{E1456C8A-4092-4A55-A788-A0FBFB0172AB}" type="pres">
      <dgm:prSet presAssocID="{AB0DE0A3-2462-4131-A046-45B5D132D9F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391B37F2-B696-4183-B822-6E9981770330}" type="pres">
      <dgm:prSet presAssocID="{AB0DE0A3-2462-4131-A046-45B5D132D9F7}" presName="spaceRect" presStyleCnt="0"/>
      <dgm:spPr/>
    </dgm:pt>
    <dgm:pt modelId="{1CE3A3C6-77BD-455A-BBA1-BB7243F354C3}" type="pres">
      <dgm:prSet presAssocID="{AB0DE0A3-2462-4131-A046-45B5D132D9F7}" presName="textRect" presStyleLbl="revTx" presStyleIdx="0" presStyleCnt="4">
        <dgm:presLayoutVars>
          <dgm:chMax val="1"/>
          <dgm:chPref val="1"/>
        </dgm:presLayoutVars>
      </dgm:prSet>
      <dgm:spPr/>
    </dgm:pt>
    <dgm:pt modelId="{F36EF026-00F3-40C1-9DDA-B332CBC449F5}" type="pres">
      <dgm:prSet presAssocID="{649233E8-1859-4C77-9B61-3407242C6A50}" presName="sibTrans" presStyleCnt="0"/>
      <dgm:spPr/>
    </dgm:pt>
    <dgm:pt modelId="{BE87C108-577F-499B-A4DC-09DCE74E1CA7}" type="pres">
      <dgm:prSet presAssocID="{34AEC19D-9304-4E3F-8366-4447998808E2}" presName="compNode" presStyleCnt="0"/>
      <dgm:spPr/>
    </dgm:pt>
    <dgm:pt modelId="{97E500B1-9411-494C-9C04-A8BE41652CD2}" type="pres">
      <dgm:prSet presAssocID="{34AEC19D-9304-4E3F-8366-4447998808E2}" presName="iconBgRect" presStyleLbl="bgShp" presStyleIdx="1" presStyleCnt="4"/>
      <dgm:spPr/>
    </dgm:pt>
    <dgm:pt modelId="{E096E949-C1D3-40B9-A91A-5DC1BD943433}" type="pres">
      <dgm:prSet presAssocID="{34AEC19D-9304-4E3F-8366-4447998808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65470E9-7AA8-4510-B634-6CE2D6A33EFF}" type="pres">
      <dgm:prSet presAssocID="{34AEC19D-9304-4E3F-8366-4447998808E2}" presName="spaceRect" presStyleCnt="0"/>
      <dgm:spPr/>
    </dgm:pt>
    <dgm:pt modelId="{069749F4-D0D4-4ACD-9F38-7C7D8845CC59}" type="pres">
      <dgm:prSet presAssocID="{34AEC19D-9304-4E3F-8366-4447998808E2}" presName="textRect" presStyleLbl="revTx" presStyleIdx="1" presStyleCnt="4">
        <dgm:presLayoutVars>
          <dgm:chMax val="1"/>
          <dgm:chPref val="1"/>
        </dgm:presLayoutVars>
      </dgm:prSet>
      <dgm:spPr/>
    </dgm:pt>
    <dgm:pt modelId="{D73FA4C9-55B3-4BD1-A9DE-197FD9C87F4C}" type="pres">
      <dgm:prSet presAssocID="{549C8209-2AD9-4573-94CC-C84C48C9E87F}" presName="sibTrans" presStyleCnt="0"/>
      <dgm:spPr/>
    </dgm:pt>
    <dgm:pt modelId="{1CF86504-5776-4AE1-B063-216185607C12}" type="pres">
      <dgm:prSet presAssocID="{556CC1DB-EACC-4187-8279-DDC9BD780D77}" presName="compNode" presStyleCnt="0"/>
      <dgm:spPr/>
    </dgm:pt>
    <dgm:pt modelId="{A6E60448-14D6-4FDB-AC57-730ED6A6D906}" type="pres">
      <dgm:prSet presAssocID="{556CC1DB-EACC-4187-8279-DDC9BD780D77}" presName="iconBgRect" presStyleLbl="bgShp" presStyleIdx="2" presStyleCnt="4"/>
      <dgm:spPr/>
    </dgm:pt>
    <dgm:pt modelId="{861D3E85-3328-4FAF-9F68-8AB0E4005B56}" type="pres">
      <dgm:prSet presAssocID="{556CC1DB-EACC-4187-8279-DDC9BD780D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7F1ED85-E0B1-4262-889A-D5C67CB05ACB}" type="pres">
      <dgm:prSet presAssocID="{556CC1DB-EACC-4187-8279-DDC9BD780D77}" presName="spaceRect" presStyleCnt="0"/>
      <dgm:spPr/>
    </dgm:pt>
    <dgm:pt modelId="{7B41459F-912C-4789-B294-43A50FDD92C0}" type="pres">
      <dgm:prSet presAssocID="{556CC1DB-EACC-4187-8279-DDC9BD780D77}" presName="textRect" presStyleLbl="revTx" presStyleIdx="2" presStyleCnt="4">
        <dgm:presLayoutVars>
          <dgm:chMax val="1"/>
          <dgm:chPref val="1"/>
        </dgm:presLayoutVars>
      </dgm:prSet>
      <dgm:spPr/>
    </dgm:pt>
    <dgm:pt modelId="{A64967F4-8042-4126-8276-4B9ABF1542EC}" type="pres">
      <dgm:prSet presAssocID="{252ED3FF-A6A6-4948-ADE7-48B15D8B1540}" presName="sibTrans" presStyleCnt="0"/>
      <dgm:spPr/>
    </dgm:pt>
    <dgm:pt modelId="{7D6E316F-C4FC-47E4-A639-050E35DFD71E}" type="pres">
      <dgm:prSet presAssocID="{4DD2DC93-180C-4006-A475-3E82C371D0F7}" presName="compNode" presStyleCnt="0"/>
      <dgm:spPr/>
    </dgm:pt>
    <dgm:pt modelId="{01834D9E-2C77-45FB-86CC-98E09FE623F5}" type="pres">
      <dgm:prSet presAssocID="{4DD2DC93-180C-4006-A475-3E82C371D0F7}" presName="iconBgRect" presStyleLbl="bgShp" presStyleIdx="3" presStyleCnt="4"/>
      <dgm:spPr/>
    </dgm:pt>
    <dgm:pt modelId="{AB3938CA-251B-469D-B3B2-AF86A31C2CE5}" type="pres">
      <dgm:prSet presAssocID="{4DD2DC93-180C-4006-A475-3E82C371D0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14F3D86-2196-405E-BE78-A4A0C852C2A9}" type="pres">
      <dgm:prSet presAssocID="{4DD2DC93-180C-4006-A475-3E82C371D0F7}" presName="spaceRect" presStyleCnt="0"/>
      <dgm:spPr/>
    </dgm:pt>
    <dgm:pt modelId="{F6F79224-7667-4129-9CD6-071C6A8E5C24}" type="pres">
      <dgm:prSet presAssocID="{4DD2DC93-180C-4006-A475-3E82C371D0F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1063A31-2B4A-4BFB-BF84-A631E87962CD}" type="presOf" srcId="{6999EE05-1BBA-4A02-8810-3E8A8CB211E2}" destId="{628F6B64-93B3-44F2-A21B-1E330AA16492}" srcOrd="0" destOrd="0" presId="urn:microsoft.com/office/officeart/2018/5/layout/IconCircleLabelList"/>
    <dgm:cxn modelId="{1D5A5A32-D96F-42A8-A434-E17A91543A17}" srcId="{6999EE05-1BBA-4A02-8810-3E8A8CB211E2}" destId="{AB0DE0A3-2462-4131-A046-45B5D132D9F7}" srcOrd="0" destOrd="0" parTransId="{3A1FB770-380E-4DFC-9AE7-21D5351F7165}" sibTransId="{649233E8-1859-4C77-9B61-3407242C6A50}"/>
    <dgm:cxn modelId="{ECC68A5F-FFC3-4F48-A172-E9C99C03B8EB}" type="presOf" srcId="{556CC1DB-EACC-4187-8279-DDC9BD780D77}" destId="{7B41459F-912C-4789-B294-43A50FDD92C0}" srcOrd="0" destOrd="0" presId="urn:microsoft.com/office/officeart/2018/5/layout/IconCircleLabelList"/>
    <dgm:cxn modelId="{9CE5D143-1547-4370-BDE4-112E6D9B4F17}" type="presOf" srcId="{AB0DE0A3-2462-4131-A046-45B5D132D9F7}" destId="{1CE3A3C6-77BD-455A-BBA1-BB7243F354C3}" srcOrd="0" destOrd="0" presId="urn:microsoft.com/office/officeart/2018/5/layout/IconCircleLabelList"/>
    <dgm:cxn modelId="{8D500248-29CD-4F2A-AAD1-1CD910D5FCDB}" type="presOf" srcId="{34AEC19D-9304-4E3F-8366-4447998808E2}" destId="{069749F4-D0D4-4ACD-9F38-7C7D8845CC59}" srcOrd="0" destOrd="0" presId="urn:microsoft.com/office/officeart/2018/5/layout/IconCircleLabelList"/>
    <dgm:cxn modelId="{BFB5D668-18A4-40E4-B704-CB7F91A25E87}" srcId="{6999EE05-1BBA-4A02-8810-3E8A8CB211E2}" destId="{556CC1DB-EACC-4187-8279-DDC9BD780D77}" srcOrd="2" destOrd="0" parTransId="{55452DAD-10D8-49BA-8AFD-05B727D097E1}" sibTransId="{252ED3FF-A6A6-4948-ADE7-48B15D8B1540}"/>
    <dgm:cxn modelId="{BA0EBDD7-660D-4AFC-A5CD-AC62C63D9FB8}" srcId="{6999EE05-1BBA-4A02-8810-3E8A8CB211E2}" destId="{4DD2DC93-180C-4006-A475-3E82C371D0F7}" srcOrd="3" destOrd="0" parTransId="{43F86485-C9E6-44ED-B89B-1D0891A0C424}" sibTransId="{F3159AA7-1013-4281-9906-47E5D89A7112}"/>
    <dgm:cxn modelId="{FA458EDF-D1B9-44FF-8EA3-16FFB1ADD38F}" type="presOf" srcId="{4DD2DC93-180C-4006-A475-3E82C371D0F7}" destId="{F6F79224-7667-4129-9CD6-071C6A8E5C24}" srcOrd="0" destOrd="0" presId="urn:microsoft.com/office/officeart/2018/5/layout/IconCircleLabelList"/>
    <dgm:cxn modelId="{50C360F8-17D0-4B44-83DC-B6D2CCE6E5B1}" srcId="{6999EE05-1BBA-4A02-8810-3E8A8CB211E2}" destId="{34AEC19D-9304-4E3F-8366-4447998808E2}" srcOrd="1" destOrd="0" parTransId="{59C51E74-5879-4423-A273-E32B75570DB2}" sibTransId="{549C8209-2AD9-4573-94CC-C84C48C9E87F}"/>
    <dgm:cxn modelId="{F96ADF4B-7AD3-47CE-BD8A-91266B5E2182}" type="presParOf" srcId="{628F6B64-93B3-44F2-A21B-1E330AA16492}" destId="{56986C57-FBBD-4BD5-9010-7428438D3E55}" srcOrd="0" destOrd="0" presId="urn:microsoft.com/office/officeart/2018/5/layout/IconCircleLabelList"/>
    <dgm:cxn modelId="{42AE197F-C11C-4F40-AB28-748706A33D14}" type="presParOf" srcId="{56986C57-FBBD-4BD5-9010-7428438D3E55}" destId="{A857CC68-34E5-4CFF-B03D-53D1437EE497}" srcOrd="0" destOrd="0" presId="urn:microsoft.com/office/officeart/2018/5/layout/IconCircleLabelList"/>
    <dgm:cxn modelId="{6074CC89-76FC-4995-9039-6F0B49DB5F40}" type="presParOf" srcId="{56986C57-FBBD-4BD5-9010-7428438D3E55}" destId="{E1456C8A-4092-4A55-A788-A0FBFB0172AB}" srcOrd="1" destOrd="0" presId="urn:microsoft.com/office/officeart/2018/5/layout/IconCircleLabelList"/>
    <dgm:cxn modelId="{6BB465D2-6AE6-41B1-945A-9BBF60EB3441}" type="presParOf" srcId="{56986C57-FBBD-4BD5-9010-7428438D3E55}" destId="{391B37F2-B696-4183-B822-6E9981770330}" srcOrd="2" destOrd="0" presId="urn:microsoft.com/office/officeart/2018/5/layout/IconCircleLabelList"/>
    <dgm:cxn modelId="{608D826B-7F28-4F34-A7CD-EF3A8583E16D}" type="presParOf" srcId="{56986C57-FBBD-4BD5-9010-7428438D3E55}" destId="{1CE3A3C6-77BD-455A-BBA1-BB7243F354C3}" srcOrd="3" destOrd="0" presId="urn:microsoft.com/office/officeart/2018/5/layout/IconCircleLabelList"/>
    <dgm:cxn modelId="{B04753E5-DA0E-4387-A626-1D15E8D4B5E4}" type="presParOf" srcId="{628F6B64-93B3-44F2-A21B-1E330AA16492}" destId="{F36EF026-00F3-40C1-9DDA-B332CBC449F5}" srcOrd="1" destOrd="0" presId="urn:microsoft.com/office/officeart/2018/5/layout/IconCircleLabelList"/>
    <dgm:cxn modelId="{40E8AA50-DD25-4E67-BBDF-56C4A47CE48B}" type="presParOf" srcId="{628F6B64-93B3-44F2-A21B-1E330AA16492}" destId="{BE87C108-577F-499B-A4DC-09DCE74E1CA7}" srcOrd="2" destOrd="0" presId="urn:microsoft.com/office/officeart/2018/5/layout/IconCircleLabelList"/>
    <dgm:cxn modelId="{4D1A7F5D-45EF-4B23-9CCC-495205A99CA4}" type="presParOf" srcId="{BE87C108-577F-499B-A4DC-09DCE74E1CA7}" destId="{97E500B1-9411-494C-9C04-A8BE41652CD2}" srcOrd="0" destOrd="0" presId="urn:microsoft.com/office/officeart/2018/5/layout/IconCircleLabelList"/>
    <dgm:cxn modelId="{01A42ADF-B9FC-481F-A34E-2A8CF57987BC}" type="presParOf" srcId="{BE87C108-577F-499B-A4DC-09DCE74E1CA7}" destId="{E096E949-C1D3-40B9-A91A-5DC1BD943433}" srcOrd="1" destOrd="0" presId="urn:microsoft.com/office/officeart/2018/5/layout/IconCircleLabelList"/>
    <dgm:cxn modelId="{41D8340B-329D-4916-B6BE-C5F2F22E5600}" type="presParOf" srcId="{BE87C108-577F-499B-A4DC-09DCE74E1CA7}" destId="{F65470E9-7AA8-4510-B634-6CE2D6A33EFF}" srcOrd="2" destOrd="0" presId="urn:microsoft.com/office/officeart/2018/5/layout/IconCircleLabelList"/>
    <dgm:cxn modelId="{239ACE2A-74F9-4CFD-AB68-73664B1E4B73}" type="presParOf" srcId="{BE87C108-577F-499B-A4DC-09DCE74E1CA7}" destId="{069749F4-D0D4-4ACD-9F38-7C7D8845CC59}" srcOrd="3" destOrd="0" presId="urn:microsoft.com/office/officeart/2018/5/layout/IconCircleLabelList"/>
    <dgm:cxn modelId="{5C4B4958-3D83-4F1C-BFE3-5133A25C7266}" type="presParOf" srcId="{628F6B64-93B3-44F2-A21B-1E330AA16492}" destId="{D73FA4C9-55B3-4BD1-A9DE-197FD9C87F4C}" srcOrd="3" destOrd="0" presId="urn:microsoft.com/office/officeart/2018/5/layout/IconCircleLabelList"/>
    <dgm:cxn modelId="{9F08A9A1-1ED9-4F60-81F9-644BD6D8A24E}" type="presParOf" srcId="{628F6B64-93B3-44F2-A21B-1E330AA16492}" destId="{1CF86504-5776-4AE1-B063-216185607C12}" srcOrd="4" destOrd="0" presId="urn:microsoft.com/office/officeart/2018/5/layout/IconCircleLabelList"/>
    <dgm:cxn modelId="{A82EE989-8809-42FB-909D-EE8ECA53B449}" type="presParOf" srcId="{1CF86504-5776-4AE1-B063-216185607C12}" destId="{A6E60448-14D6-4FDB-AC57-730ED6A6D906}" srcOrd="0" destOrd="0" presId="urn:microsoft.com/office/officeart/2018/5/layout/IconCircleLabelList"/>
    <dgm:cxn modelId="{F7E56D0B-85D7-43B0-81A9-27D52518088C}" type="presParOf" srcId="{1CF86504-5776-4AE1-B063-216185607C12}" destId="{861D3E85-3328-4FAF-9F68-8AB0E4005B56}" srcOrd="1" destOrd="0" presId="urn:microsoft.com/office/officeart/2018/5/layout/IconCircleLabelList"/>
    <dgm:cxn modelId="{70A5431F-2B72-4E3A-886C-9F78C09D8B85}" type="presParOf" srcId="{1CF86504-5776-4AE1-B063-216185607C12}" destId="{F7F1ED85-E0B1-4262-889A-D5C67CB05ACB}" srcOrd="2" destOrd="0" presId="urn:microsoft.com/office/officeart/2018/5/layout/IconCircleLabelList"/>
    <dgm:cxn modelId="{5C33679F-23E2-41B7-9032-68217EC8BFB1}" type="presParOf" srcId="{1CF86504-5776-4AE1-B063-216185607C12}" destId="{7B41459F-912C-4789-B294-43A50FDD92C0}" srcOrd="3" destOrd="0" presId="urn:microsoft.com/office/officeart/2018/5/layout/IconCircleLabelList"/>
    <dgm:cxn modelId="{49BBFFF5-0D28-4694-BE43-183FFCCD4C25}" type="presParOf" srcId="{628F6B64-93B3-44F2-A21B-1E330AA16492}" destId="{A64967F4-8042-4126-8276-4B9ABF1542EC}" srcOrd="5" destOrd="0" presId="urn:microsoft.com/office/officeart/2018/5/layout/IconCircleLabelList"/>
    <dgm:cxn modelId="{532BF874-6F2E-42C0-88BF-436B36FF42A3}" type="presParOf" srcId="{628F6B64-93B3-44F2-A21B-1E330AA16492}" destId="{7D6E316F-C4FC-47E4-A639-050E35DFD71E}" srcOrd="6" destOrd="0" presId="urn:microsoft.com/office/officeart/2018/5/layout/IconCircleLabelList"/>
    <dgm:cxn modelId="{08FA3B9B-297D-4111-9D06-9364615F64A6}" type="presParOf" srcId="{7D6E316F-C4FC-47E4-A639-050E35DFD71E}" destId="{01834D9E-2C77-45FB-86CC-98E09FE623F5}" srcOrd="0" destOrd="0" presId="urn:microsoft.com/office/officeart/2018/5/layout/IconCircleLabelList"/>
    <dgm:cxn modelId="{1176668F-05B6-47E2-9FB9-CC2E46917744}" type="presParOf" srcId="{7D6E316F-C4FC-47E4-A639-050E35DFD71E}" destId="{AB3938CA-251B-469D-B3B2-AF86A31C2CE5}" srcOrd="1" destOrd="0" presId="urn:microsoft.com/office/officeart/2018/5/layout/IconCircleLabelList"/>
    <dgm:cxn modelId="{86640356-017F-4E0A-90E3-245F350EAB32}" type="presParOf" srcId="{7D6E316F-C4FC-47E4-A639-050E35DFD71E}" destId="{414F3D86-2196-405E-BE78-A4A0C852C2A9}" srcOrd="2" destOrd="0" presId="urn:microsoft.com/office/officeart/2018/5/layout/IconCircleLabelList"/>
    <dgm:cxn modelId="{CC4D5729-1ABC-4583-B0BA-F62430057971}" type="presParOf" srcId="{7D6E316F-C4FC-47E4-A639-050E35DFD71E}" destId="{F6F79224-7667-4129-9CD6-071C6A8E5C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5BE4-4804-461E-B2D7-944B0D8DA249}">
      <dsp:nvSpPr>
        <dsp:cNvPr id="0" name=""/>
        <dsp:cNvSpPr/>
      </dsp:nvSpPr>
      <dsp:spPr>
        <a:xfrm>
          <a:off x="0" y="3399"/>
          <a:ext cx="7886700" cy="72408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D5616C-41F4-4D69-AFFA-231285E1D9C5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727F0-D281-439D-9CAE-22E5EEC52E09}">
      <dsp:nvSpPr>
        <dsp:cNvPr id="0" name=""/>
        <dsp:cNvSpPr/>
      </dsp:nvSpPr>
      <dsp:spPr>
        <a:xfrm>
          <a:off x="836323" y="3399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SMEunited is the association of Crafts and SMEs in Europe</a:t>
          </a:r>
        </a:p>
      </dsp:txBody>
      <dsp:txXfrm>
        <a:off x="836323" y="3399"/>
        <a:ext cx="7050376" cy="724089"/>
      </dsp:txXfrm>
    </dsp:sp>
    <dsp:sp modelId="{54FF3314-B0C4-47B2-9A98-3FB179CA35BA}">
      <dsp:nvSpPr>
        <dsp:cNvPr id="0" name=""/>
        <dsp:cNvSpPr/>
      </dsp:nvSpPr>
      <dsp:spPr>
        <a:xfrm>
          <a:off x="0" y="908511"/>
          <a:ext cx="7886700" cy="72408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E467E7-6A44-4D5E-94D3-86BE9B01BB4E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AC7D6-7E21-4EA6-9E35-5DAB43BCE1AC}">
      <dsp:nvSpPr>
        <dsp:cNvPr id="0" name=""/>
        <dsp:cNvSpPr/>
      </dsp:nvSpPr>
      <dsp:spPr>
        <a:xfrm>
          <a:off x="836323" y="908511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Mission: shaping Europe for SMEs and shaping SMEs for Europe </a:t>
          </a:r>
        </a:p>
      </dsp:txBody>
      <dsp:txXfrm>
        <a:off x="836323" y="908511"/>
        <a:ext cx="7050376" cy="724089"/>
      </dsp:txXfrm>
    </dsp:sp>
    <dsp:sp modelId="{8EF72FDD-6931-4CB3-92FB-8554CEF0BCE8}">
      <dsp:nvSpPr>
        <dsp:cNvPr id="0" name=""/>
        <dsp:cNvSpPr/>
      </dsp:nvSpPr>
      <dsp:spPr>
        <a:xfrm>
          <a:off x="0" y="1813624"/>
          <a:ext cx="7886700" cy="72408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A3E3E-CE28-4529-A1A3-FECCED86E405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1B1274-3F89-45AE-9998-59512A801435}">
      <dsp:nvSpPr>
        <dsp:cNvPr id="0" name=""/>
        <dsp:cNvSpPr/>
      </dsp:nvSpPr>
      <dsp:spPr>
        <a:xfrm>
          <a:off x="836323" y="1813624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Represent the interest of SMEs towards European Institutions</a:t>
          </a:r>
        </a:p>
      </dsp:txBody>
      <dsp:txXfrm>
        <a:off x="836323" y="1813624"/>
        <a:ext cx="7050376" cy="724089"/>
      </dsp:txXfrm>
    </dsp:sp>
    <dsp:sp modelId="{66CE09E2-268A-4655-BDB6-7D5044E8D05D}">
      <dsp:nvSpPr>
        <dsp:cNvPr id="0" name=""/>
        <dsp:cNvSpPr/>
      </dsp:nvSpPr>
      <dsp:spPr>
        <a:xfrm>
          <a:off x="0" y="2718736"/>
          <a:ext cx="7886700" cy="72408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541D5-D95C-42DE-84D3-2C0077169674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EA060-2580-45EF-8ED0-F08BB5059671}">
      <dsp:nvSpPr>
        <dsp:cNvPr id="0" name=""/>
        <dsp:cNvSpPr/>
      </dsp:nvSpPr>
      <dsp:spPr>
        <a:xfrm>
          <a:off x="836323" y="2718736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Recognised</a:t>
          </a:r>
          <a:r>
            <a:rPr lang="en-US" sz="2000" kern="1200" dirty="0"/>
            <a:t> employers’ </a:t>
          </a:r>
          <a:r>
            <a:rPr lang="en-US" sz="2000" kern="1200" dirty="0" err="1"/>
            <a:t>organisation</a:t>
          </a:r>
          <a:r>
            <a:rPr lang="en-US" sz="2000" kern="1200" dirty="0"/>
            <a:t> and  European Social Partner</a:t>
          </a:r>
        </a:p>
      </dsp:txBody>
      <dsp:txXfrm>
        <a:off x="836323" y="2718736"/>
        <a:ext cx="7050376" cy="724089"/>
      </dsp:txXfrm>
    </dsp:sp>
    <dsp:sp modelId="{DB90807D-3D28-44A1-B60C-9EA57F23E203}">
      <dsp:nvSpPr>
        <dsp:cNvPr id="0" name=""/>
        <dsp:cNvSpPr/>
      </dsp:nvSpPr>
      <dsp:spPr>
        <a:xfrm>
          <a:off x="0" y="3623848"/>
          <a:ext cx="7886700" cy="72408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538667-FA84-49AD-9CB2-070FFC3734B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57EA4-BA89-4DE7-913F-D3B024573FB9}">
      <dsp:nvSpPr>
        <dsp:cNvPr id="0" name=""/>
        <dsp:cNvSpPr/>
      </dsp:nvSpPr>
      <dsp:spPr>
        <a:xfrm>
          <a:off x="836323" y="3623848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Not-for-profit and non-partisan </a:t>
          </a:r>
        </a:p>
      </dsp:txBody>
      <dsp:txXfrm>
        <a:off x="836323" y="3623848"/>
        <a:ext cx="70503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7CC68-34E5-4CFF-B03D-53D1437EE497}">
      <dsp:nvSpPr>
        <dsp:cNvPr id="0" name=""/>
        <dsp:cNvSpPr/>
      </dsp:nvSpPr>
      <dsp:spPr>
        <a:xfrm>
          <a:off x="341781" y="1119586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56C8A-4092-4A55-A788-A0FBFB0172AB}">
      <dsp:nvSpPr>
        <dsp:cNvPr id="0" name=""/>
        <dsp:cNvSpPr/>
      </dsp:nvSpPr>
      <dsp:spPr>
        <a:xfrm>
          <a:off x="568240" y="1346045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3A3C6-77BD-455A-BBA1-BB7243F354C3}">
      <dsp:nvSpPr>
        <dsp:cNvPr id="0" name=""/>
        <dsp:cNvSpPr/>
      </dsp:nvSpPr>
      <dsp:spPr>
        <a:xfrm>
          <a:off x="2092" y="2513179"/>
          <a:ext cx="1741992" cy="71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</a:rPr>
            <a:t>Regulatory monitoring</a:t>
          </a:r>
        </a:p>
      </dsp:txBody>
      <dsp:txXfrm>
        <a:off x="2092" y="2513179"/>
        <a:ext cx="1741992" cy="718571"/>
      </dsp:txXfrm>
    </dsp:sp>
    <dsp:sp modelId="{97E500B1-9411-494C-9C04-A8BE41652CD2}">
      <dsp:nvSpPr>
        <dsp:cNvPr id="0" name=""/>
        <dsp:cNvSpPr/>
      </dsp:nvSpPr>
      <dsp:spPr>
        <a:xfrm>
          <a:off x="2388621" y="1119586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96E949-C1D3-40B9-A91A-5DC1BD943433}">
      <dsp:nvSpPr>
        <dsp:cNvPr id="0" name=""/>
        <dsp:cNvSpPr/>
      </dsp:nvSpPr>
      <dsp:spPr>
        <a:xfrm>
          <a:off x="2615080" y="1346045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749F4-D0D4-4ACD-9F38-7C7D8845CC59}">
      <dsp:nvSpPr>
        <dsp:cNvPr id="0" name=""/>
        <dsp:cNvSpPr/>
      </dsp:nvSpPr>
      <dsp:spPr>
        <a:xfrm>
          <a:off x="2048933" y="2513179"/>
          <a:ext cx="1741992" cy="71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Advocacy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&amp; lobbying</a:t>
          </a:r>
        </a:p>
      </dsp:txBody>
      <dsp:txXfrm>
        <a:off x="2048933" y="2513179"/>
        <a:ext cx="1741992" cy="718571"/>
      </dsp:txXfrm>
    </dsp:sp>
    <dsp:sp modelId="{A6E60448-14D6-4FDB-AC57-730ED6A6D906}">
      <dsp:nvSpPr>
        <dsp:cNvPr id="0" name=""/>
        <dsp:cNvSpPr/>
      </dsp:nvSpPr>
      <dsp:spPr>
        <a:xfrm>
          <a:off x="4435462" y="1119586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1D3E85-3328-4FAF-9F68-8AB0E4005B56}">
      <dsp:nvSpPr>
        <dsp:cNvPr id="0" name=""/>
        <dsp:cNvSpPr/>
      </dsp:nvSpPr>
      <dsp:spPr>
        <a:xfrm>
          <a:off x="4661921" y="1346045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1459F-912C-4789-B294-43A50FDD92C0}">
      <dsp:nvSpPr>
        <dsp:cNvPr id="0" name=""/>
        <dsp:cNvSpPr/>
      </dsp:nvSpPr>
      <dsp:spPr>
        <a:xfrm>
          <a:off x="4095774" y="2513179"/>
          <a:ext cx="1741992" cy="71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Capacity building</a:t>
          </a:r>
        </a:p>
      </dsp:txBody>
      <dsp:txXfrm>
        <a:off x="4095774" y="2513179"/>
        <a:ext cx="1741992" cy="718571"/>
      </dsp:txXfrm>
    </dsp:sp>
    <dsp:sp modelId="{01834D9E-2C77-45FB-86CC-98E09FE623F5}">
      <dsp:nvSpPr>
        <dsp:cNvPr id="0" name=""/>
        <dsp:cNvSpPr/>
      </dsp:nvSpPr>
      <dsp:spPr>
        <a:xfrm>
          <a:off x="6482303" y="1119586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3938CA-251B-469D-B3B2-AF86A31C2CE5}">
      <dsp:nvSpPr>
        <dsp:cNvPr id="0" name=""/>
        <dsp:cNvSpPr/>
      </dsp:nvSpPr>
      <dsp:spPr>
        <a:xfrm>
          <a:off x="6708762" y="1346045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79224-7667-4129-9CD6-071C6A8E5C24}">
      <dsp:nvSpPr>
        <dsp:cNvPr id="0" name=""/>
        <dsp:cNvSpPr/>
      </dsp:nvSpPr>
      <dsp:spPr>
        <a:xfrm>
          <a:off x="6142615" y="2513179"/>
          <a:ext cx="1741992" cy="71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normalizeH="0" baseline="0" dirty="0">
              <a:latin typeface="Century Gothic" panose="020B0502020202020204" pitchFamily="34" charset="0"/>
              <a:ea typeface="+mn-ea"/>
              <a:cs typeface="+mn-cs"/>
            </a:rPr>
            <a:t>Projects </a:t>
          </a:r>
        </a:p>
      </dsp:txBody>
      <dsp:txXfrm>
        <a:off x="6142615" y="2513179"/>
        <a:ext cx="1741992" cy="718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7A02-AC5C-F94B-BA31-9FFDEFF2A171}" type="datetimeFigureOut">
              <a:t>21/01/2019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061F-8778-6F4F-A7B5-61EC7F8852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EDBC-4372-A341-8991-48E16770EEDE}" type="datetimeFigureOut">
              <a:t>21/01/2019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48AAC-4892-C349-81E3-68A5206F40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03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181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74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293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71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553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48AAC-4892-C349-81E3-68A5206F407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58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13693" y="5074231"/>
            <a:ext cx="2530307" cy="178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501" y="491252"/>
            <a:ext cx="7772400" cy="2494006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01" y="3125366"/>
            <a:ext cx="6400800" cy="1752600"/>
          </a:xfrm>
        </p:spPr>
        <p:txBody>
          <a:bodyPr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8" y="4720770"/>
            <a:ext cx="2706566" cy="205353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96731" y="6005826"/>
            <a:ext cx="454016" cy="852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18/12/2018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85183" y="6012000"/>
            <a:ext cx="2895600" cy="852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</p:spTree>
    <p:extLst>
      <p:ext uri="{BB962C8B-B14F-4D97-AF65-F5344CB8AC3E}">
        <p14:creationId xmlns:p14="http://schemas.microsoft.com/office/powerpoint/2010/main" val="18962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000" y="3122682"/>
            <a:ext cx="6018708" cy="639762"/>
          </a:xfrm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Muli bold"/>
                <a:cs typeface="Muli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000" y="3971919"/>
            <a:ext cx="6018708" cy="191107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CA66-72CD-AD48-921A-284FAFBF21C2}" type="datetime1">
              <a:t>21/01/2019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957" y="1807383"/>
            <a:ext cx="5290017" cy="406362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AFB758-287F-3044-9DBF-CBFC0BA327BB}" type="datetime1">
              <a:rPr lang="nl-BE"/>
              <a:pPr/>
              <a:t>21/01/2019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D548-02AE-104C-BF16-5D0C501B7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9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C61B-690B-434B-B195-491401EABE2D}" type="datetime1">
              <a:t>21/01/2019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4054-1DAE-E246-99C1-D019E49D36E1}" type="datetime1">
              <a:t>21/01/2019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2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13693" y="5074231"/>
            <a:ext cx="2530307" cy="178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8" y="4720770"/>
            <a:ext cx="2706566" cy="20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2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18/12/2018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000" y="3122682"/>
            <a:ext cx="6018708" cy="639762"/>
          </a:xfrm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Muli bold"/>
                <a:cs typeface="Muli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000" y="3971919"/>
            <a:ext cx="6018708" cy="191107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18/12/2018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957" y="1807383"/>
            <a:ext cx="5290017" cy="406362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 dirty="0"/>
              <a:t>18/12/2018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D548-02AE-104C-BF16-5D0C501B7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18/12/2018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18/12/2018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13693" y="5074231"/>
            <a:ext cx="2530307" cy="178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8" y="4720770"/>
            <a:ext cx="2706566" cy="20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7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13693" y="5074231"/>
            <a:ext cx="2530307" cy="178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501" y="491252"/>
            <a:ext cx="7772400" cy="2494006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01" y="3125366"/>
            <a:ext cx="6400800" cy="1752600"/>
          </a:xfrm>
        </p:spPr>
        <p:txBody>
          <a:bodyPr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7" name="Picture 6" descr="SMEUnited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38" y="4720770"/>
            <a:ext cx="2706566" cy="205353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96731" y="6005826"/>
            <a:ext cx="454016" cy="852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39EC98-FC59-1E40-B8A5-AC47C97AA467}" type="datetime1">
              <a:t>21/01/2019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85183" y="6012000"/>
            <a:ext cx="2895600" cy="852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</p:spTree>
    <p:extLst>
      <p:ext uri="{BB962C8B-B14F-4D97-AF65-F5344CB8AC3E}">
        <p14:creationId xmlns:p14="http://schemas.microsoft.com/office/powerpoint/2010/main" val="145898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CA9B-BD7A-1D47-A651-102A6C6CC635}" type="datetime1">
              <a:t>21/01/2019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000" y="1584000"/>
            <a:ext cx="6018708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000" y="3132000"/>
            <a:ext cx="6018708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4000" y="6005826"/>
            <a:ext cx="454016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nl-BE" dirty="0"/>
              <a:t>18/12/2018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2452" y="6012000"/>
            <a:ext cx="2895600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6005826"/>
            <a:ext cx="359997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BED0D548-02AE-104C-BF16-5D0C501B715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driehoekj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0398" cy="1800000"/>
          </a:xfrm>
          <a:prstGeom prst="rect">
            <a:avLst/>
          </a:prstGeom>
        </p:spPr>
      </p:pic>
      <p:pic>
        <p:nvPicPr>
          <p:cNvPr id="8" name="Picture 7" descr="SMEUnited_RG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63" y="5784850"/>
            <a:ext cx="1312642" cy="9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0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4" r:id="rId5"/>
    <p:sldLayoutId id="2147483655" r:id="rId6"/>
    <p:sldLayoutId id="2147483657" r:id="rId7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Century Gothic"/>
          <a:ea typeface="Osaka"/>
          <a:cs typeface="Century Gothic"/>
        </a:defRPr>
      </a:lvl1pPr>
    </p:titleStyle>
    <p:bodyStyle>
      <a:lvl1pPr marL="18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36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54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72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90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000" y="1584000"/>
            <a:ext cx="6018708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000" y="3132000"/>
            <a:ext cx="6018708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4000" y="6005826"/>
            <a:ext cx="454016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CAAFB758-287F-3044-9DBF-CBFC0BA327BB}" type="datetime1">
              <a:rPr lang="nl-BE"/>
              <a:pPr/>
              <a:t>21/01/2019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2452" y="6012000"/>
            <a:ext cx="2895600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Voice of 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6005826"/>
            <a:ext cx="359997" cy="8521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BED0D548-02AE-104C-BF16-5D0C501B715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driehoekj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0398" cy="1800000"/>
          </a:xfrm>
          <a:prstGeom prst="rect">
            <a:avLst/>
          </a:prstGeom>
        </p:spPr>
      </p:pic>
      <p:pic>
        <p:nvPicPr>
          <p:cNvPr id="8" name="Picture 7" descr="SMEUnited_RG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63" y="5784850"/>
            <a:ext cx="1312642" cy="9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Century Gothic"/>
          <a:ea typeface="Osaka"/>
          <a:cs typeface="Century Gothic"/>
        </a:defRPr>
      </a:lvl1pPr>
    </p:titleStyle>
    <p:bodyStyle>
      <a:lvl1pPr marL="18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36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54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72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900000" indent="-180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id.eu/en/register-a-eu-domain/domain-name-disput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u.adr.eu/adr/fees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amc/en/domains/fe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ADR: a potential tool for SMEs for standards related disputes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22/01/20198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Crafts and SMEs in Europe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6731" y="4001666"/>
            <a:ext cx="6400800" cy="1752600"/>
          </a:xfrm>
        </p:spPr>
        <p:txBody>
          <a:bodyPr/>
          <a:lstStyle/>
          <a:p>
            <a:r>
              <a:rPr lang="en-GB" sz="2400" b="1" dirty="0"/>
              <a:t>SBS – WIPO Seminar</a:t>
            </a:r>
          </a:p>
          <a:p>
            <a:r>
              <a:rPr lang="en-GB" dirty="0"/>
              <a:t>Brussels, 22</a:t>
            </a:r>
            <a:r>
              <a:rPr lang="en-GB" baseline="30000" dirty="0"/>
              <a:t>nd</a:t>
            </a:r>
            <a:r>
              <a:rPr lang="en-GB" dirty="0"/>
              <a:t> January 2019</a:t>
            </a:r>
          </a:p>
          <a:p>
            <a:endParaRPr lang="en-GB" dirty="0"/>
          </a:p>
          <a:p>
            <a:r>
              <a:rPr lang="en-US" sz="2400" b="1" dirty="0"/>
              <a:t>Luc Hendrickx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74" y="6012000"/>
            <a:ext cx="454016" cy="852174"/>
          </a:xfrm>
        </p:spPr>
        <p:txBody>
          <a:bodyPr/>
          <a:lstStyle/>
          <a:p>
            <a:r>
              <a:rPr lang="nl-BE" dirty="0"/>
              <a:t>22/01/2019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10</a:t>
            </a:fld>
            <a:endParaRPr lang="en-US" dirty="0"/>
          </a:p>
        </p:txBody>
      </p:sp>
      <p:pic>
        <p:nvPicPr>
          <p:cNvPr id="7" name="Picture 6" descr="https://eurid.eu/media/filer_public_thumbnails/filer_public/df/e6/dfe6a986-3c5b-44ee-807b-18b5eefeafac/adr_in_numbers_2018.jpg__1100x1520_q95_subsampling-2.jpg">
            <a:hlinkClick r:id="rId3"/>
            <a:extLst>
              <a:ext uri="{FF2B5EF4-FFF2-40B4-BE49-F238E27FC236}">
                <a16:creationId xmlns:a16="http://schemas.microsoft.com/office/drawing/2014/main" id="{6B2F0538-F1DE-477B-BB7C-CD22D85B06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8112"/>
            <a:ext cx="4762500" cy="658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35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ADR needs to remain strictly voluntary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Knowledge of businesses and consumers on available ADR schemes must be raised – use increased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Better information on how it works, obligations and costs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Should be no language limitations    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74" y="6012000"/>
            <a:ext cx="596070" cy="852174"/>
          </a:xfrm>
        </p:spPr>
        <p:txBody>
          <a:bodyPr/>
          <a:lstStyle/>
          <a:p>
            <a:r>
              <a:rPr lang="nl-BE" dirty="0"/>
              <a:t>22/01/2019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43C3B-9D1C-46D0-A153-0B1F5E90BC99}"/>
              </a:ext>
            </a:extLst>
          </p:cNvPr>
          <p:cNvSpPr/>
          <p:nvPr/>
        </p:nvSpPr>
        <p:spPr>
          <a:xfrm>
            <a:off x="882774" y="900288"/>
            <a:ext cx="7378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entury Gothic"/>
              </a:rPr>
              <a:t>Conclusions</a:t>
            </a:r>
            <a:endParaRPr lang="en-GB" sz="3800" b="1" dirty="0">
              <a:solidFill>
                <a:schemeClr val="tx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239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9488E1-E840-430C-AC77-0F21E8B2F9D4}"/>
              </a:ext>
            </a:extLst>
          </p:cNvPr>
          <p:cNvSpPr txBox="1">
            <a:spLocks/>
          </p:cNvSpPr>
          <p:nvPr/>
        </p:nvSpPr>
        <p:spPr>
          <a:xfrm>
            <a:off x="796501" y="2181997"/>
            <a:ext cx="7772400" cy="24940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Century Gothic"/>
                <a:ea typeface="Osaka"/>
                <a:cs typeface="Century Gothic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 for your attention!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l.hendrickx@smeunited.eu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06" y="0"/>
            <a:ext cx="7669044" cy="1325563"/>
          </a:xfrm>
        </p:spPr>
        <p:txBody>
          <a:bodyPr>
            <a:normAutofit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BE" dirty="0"/>
              <a:t>22/01/2019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394848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394848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</a:rPr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5639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D0D548-02AE-104C-BF16-5D0C501B7158}" type="slidenum">
              <a:rPr kumimoji="0" sz="600" b="0" i="0" u="none" strike="noStrike" kern="1200" cap="none" spc="0" normalizeH="0" baseline="0" noProof="0">
                <a:ln>
                  <a:noFill/>
                </a:ln>
                <a:solidFill>
                  <a:srgbClr val="394848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394848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380EE5B-A90B-46BC-BFFC-B52197048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52844"/>
              </p:ext>
            </p:extLst>
          </p:nvPr>
        </p:nvGraphicFramePr>
        <p:xfrm>
          <a:off x="628650" y="159984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33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79" y="501649"/>
            <a:ext cx="4671172" cy="860223"/>
          </a:xfrm>
        </p:spPr>
        <p:txBody>
          <a:bodyPr>
            <a:normAutofit/>
          </a:bodyPr>
          <a:lstStyle/>
          <a:p>
            <a:r>
              <a:rPr lang="en-US" dirty="0"/>
              <a:t>Who we represent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6579" y="2140084"/>
            <a:ext cx="4671172" cy="379533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70 member </a:t>
            </a:r>
            <a:r>
              <a:rPr lang="en-US" sz="2000" dirty="0" err="1"/>
              <a:t>organisations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Over 30 countries</a:t>
            </a:r>
          </a:p>
          <a:p>
            <a:pPr marL="1800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Around 12 million enterprises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Around 55 million employees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Co-founder </a:t>
            </a:r>
            <a:r>
              <a:rPr lang="en-US" sz="2000" b="1" dirty="0"/>
              <a:t>SBS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F303C-D312-4C1B-9C1D-283A10AB1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9" r="21880"/>
          <a:stretch/>
        </p:blipFill>
        <p:spPr>
          <a:xfrm>
            <a:off x="5507751" y="922585"/>
            <a:ext cx="3681358" cy="5012829"/>
          </a:xfrm>
          <a:prstGeom prst="rect">
            <a:avLst/>
          </a:prstGeom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BE" dirty="0"/>
              <a:t>22/01/2019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394848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394848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</a:rPr>
              <a:t>Crafts and SMEs in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5639" y="6345767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D0D548-02AE-104C-BF16-5D0C501B7158}" type="slidenum">
              <a:rPr kumimoji="0" sz="600" b="0" i="0" u="none" strike="noStrike" kern="1200" cap="none" spc="0" normalizeH="0" baseline="0" noProof="0">
                <a:ln>
                  <a:noFill/>
                </a:ln>
                <a:solidFill>
                  <a:srgbClr val="394848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394848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796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78" y="365125"/>
            <a:ext cx="76787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dirty="0"/>
              <a:t>What we do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24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nl-BE" dirty="0"/>
              <a:t>22/01/2019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3948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3948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Crafts and SMEs in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8217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ED0D548-02AE-104C-BF16-5D0C501B7158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3948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3948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7AFF7DCA-F209-4AE2-9244-D41389C298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6386852"/>
              </p:ext>
            </p:extLst>
          </p:nvPr>
        </p:nvGraphicFramePr>
        <p:xfrm>
          <a:off x="628650" y="172138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08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  <a:cs typeface="Muli bold"/>
              </a:rPr>
              <a:t>Survey Sept 2017 (UNIZO - Belgium)</a:t>
            </a:r>
            <a:r>
              <a:rPr lang="en-GB" sz="2000" dirty="0">
                <a:solidFill>
                  <a:schemeClr val="tx2"/>
                </a:solidFill>
                <a:latin typeface="Century Gothic" panose="020B0502020202020204" pitchFamily="34" charset="0"/>
                <a:cs typeface="Muli bold"/>
              </a:rPr>
              <a:t>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4 out of 10 (42%) entrepreneurs went to court the last 5 years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22% once – 13% 2-3 times - 4% 4-5 times - 3% 6 times or more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46% satisfied with procedure before court (depends on court!)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Would you go to court again: 28% yes - 18% no - 54% depends on the case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Main barriers: uncertain procedure (44%), cost lawyer (10%), too long (31%) and expensive (10%) procedures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3FA2"/>
                </a:solidFill>
                <a:latin typeface="Century Gothic" panose="020B0502020202020204" pitchFamily="34" charset="0"/>
              </a:rPr>
              <a:t> 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74" y="6012000"/>
            <a:ext cx="454016" cy="852174"/>
          </a:xfrm>
        </p:spPr>
        <p:txBody>
          <a:bodyPr/>
          <a:lstStyle/>
          <a:p>
            <a:r>
              <a:rPr lang="nl-BE" dirty="0"/>
              <a:t>22/01/2019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43C3B-9D1C-46D0-A153-0B1F5E90BC99}"/>
              </a:ext>
            </a:extLst>
          </p:cNvPr>
          <p:cNvSpPr/>
          <p:nvPr/>
        </p:nvSpPr>
        <p:spPr>
          <a:xfrm>
            <a:off x="882774" y="900288"/>
            <a:ext cx="7378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entury Gothic"/>
              </a:rPr>
              <a:t>SMEs and access to justice</a:t>
            </a:r>
            <a:endParaRPr lang="en-GB" sz="3800" b="1" dirty="0">
              <a:solidFill>
                <a:schemeClr val="tx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51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  <a:cs typeface="Muli bold"/>
              </a:rPr>
              <a:t>Survey Sept 2017 (UNIZO - Belgium)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Only 2 out of 10 </a:t>
            </a:r>
            <a:r>
              <a:rPr lang="en-GB" sz="2000" dirty="0">
                <a:latin typeface="Century Gothic" panose="020B0502020202020204" pitchFamily="34" charset="0"/>
              </a:rPr>
              <a:t>(21%) used already arbitration (5%)/mediation (12%)  - (4% both)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44% satisfied with the </a:t>
            </a:r>
            <a:r>
              <a:rPr lang="en-GB" sz="2000" b="1" dirty="0">
                <a:latin typeface="Century Gothic" panose="020B0502020202020204" pitchFamily="34" charset="0"/>
              </a:rPr>
              <a:t>procedure </a:t>
            </a:r>
            <a:r>
              <a:rPr lang="en-GB" sz="2000" dirty="0">
                <a:latin typeface="Century Gothic" panose="020B0502020202020204" pitchFamily="34" charset="0"/>
              </a:rPr>
              <a:t>of arbitration/mediation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Lack of legal security (26%), too expensive(12%), too complex (8%)…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Would you use it again: yes (25%) – court (9%) – 5% none of these options – 60% : depends on the case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Non –users: 48% entrepreneurs would prefer arbitration/mediation above court for future disputes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70% does not know ADR enough; court offers more legal security (13%); court is faster (5%) or less expensive (3%)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74" y="6012000"/>
            <a:ext cx="454016" cy="852174"/>
          </a:xfrm>
        </p:spPr>
        <p:txBody>
          <a:bodyPr/>
          <a:lstStyle/>
          <a:p>
            <a:r>
              <a:rPr lang="nl-BE" dirty="0"/>
              <a:t>822/01/2019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43C3B-9D1C-46D0-A153-0B1F5E90BC99}"/>
              </a:ext>
            </a:extLst>
          </p:cNvPr>
          <p:cNvSpPr/>
          <p:nvPr/>
        </p:nvSpPr>
        <p:spPr>
          <a:xfrm>
            <a:off x="882774" y="900288"/>
            <a:ext cx="7378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entury Gothic"/>
              </a:rPr>
              <a:t>SMEs and ADR</a:t>
            </a:r>
            <a:endParaRPr lang="en-GB" sz="3800" b="1" dirty="0">
              <a:solidFill>
                <a:schemeClr val="tx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639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Fast – parties decide themselves on the timeframe - no appeal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Flexible: procedure (e.g. written), place, time, language, rules of procedure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Confidentiality and secrecy (behind closed doors, no publicity)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Better for long-time relationship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Legally binding             mediation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             Cost can be high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74" y="6012000"/>
            <a:ext cx="454016" cy="852174"/>
          </a:xfrm>
        </p:spPr>
        <p:txBody>
          <a:bodyPr/>
          <a:lstStyle/>
          <a:p>
            <a:r>
              <a:rPr lang="nl-BE" dirty="0"/>
              <a:t>122/01/2019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43C3B-9D1C-46D0-A153-0B1F5E90BC99}"/>
              </a:ext>
            </a:extLst>
          </p:cNvPr>
          <p:cNvSpPr/>
          <p:nvPr/>
        </p:nvSpPr>
        <p:spPr>
          <a:xfrm>
            <a:off x="882774" y="900288"/>
            <a:ext cx="7378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entury Gothic"/>
              </a:rPr>
              <a:t>Advantages of arbitration</a:t>
            </a:r>
            <a:endParaRPr lang="en-GB" sz="3800" b="1" dirty="0">
              <a:solidFill>
                <a:schemeClr val="tx2"/>
              </a:solidFill>
              <a:latin typeface="Century Gothic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E669E2-1041-4EDD-AEFD-C08771BBAAB3}"/>
              </a:ext>
            </a:extLst>
          </p:cNvPr>
          <p:cNvGrpSpPr/>
          <p:nvPr/>
        </p:nvGrpSpPr>
        <p:grpSpPr>
          <a:xfrm>
            <a:off x="3183468" y="4425244"/>
            <a:ext cx="801510" cy="349956"/>
            <a:chOff x="4691608" y="3127285"/>
            <a:chExt cx="894670" cy="29728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7B3BAAC-DD8C-4B9E-93AE-4C5FAD1BCCD0}"/>
                </a:ext>
              </a:extLst>
            </p:cNvPr>
            <p:cNvSpPr/>
            <p:nvPr/>
          </p:nvSpPr>
          <p:spPr>
            <a:xfrm>
              <a:off x="5189619" y="3127285"/>
              <a:ext cx="396659" cy="29728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0855711-A286-4332-A881-F066A39ACD88}"/>
                </a:ext>
              </a:extLst>
            </p:cNvPr>
            <p:cNvSpPr/>
            <p:nvPr/>
          </p:nvSpPr>
          <p:spPr>
            <a:xfrm rot="10800000">
              <a:off x="4691608" y="3127285"/>
              <a:ext cx="396659" cy="29728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Graphic 13" descr="Warning">
            <a:extLst>
              <a:ext uri="{FF2B5EF4-FFF2-40B4-BE49-F238E27FC236}">
                <a16:creationId xmlns:a16="http://schemas.microsoft.com/office/drawing/2014/main" id="{C4F9D3CA-610A-429C-A0AA-9BB336EE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7144">
            <a:off x="1211601" y="4759698"/>
            <a:ext cx="834489" cy="6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BE" sz="2000" dirty="0" err="1">
                <a:latin typeface="Century Gothic" panose="020B0502020202020204" pitchFamily="34" charset="0"/>
              </a:rPr>
              <a:t>Possibility</a:t>
            </a:r>
            <a:r>
              <a:rPr lang="nl-BE" sz="2000" dirty="0">
                <a:latin typeface="Century Gothic" panose="020B0502020202020204" pitchFamily="34" charset="0"/>
              </a:rPr>
              <a:t> to </a:t>
            </a:r>
            <a:r>
              <a:rPr lang="nl-BE" sz="2000" dirty="0" err="1">
                <a:latin typeface="Century Gothic" panose="020B0502020202020204" pitchFamily="34" charset="0"/>
              </a:rPr>
              <a:t>challenge</a:t>
            </a:r>
            <a:r>
              <a:rPr lang="nl-BE" sz="2000" dirty="0">
                <a:latin typeface="Century Gothic" panose="020B0502020202020204" pitchFamily="34" charset="0"/>
              </a:rPr>
              <a:t> a .eu </a:t>
            </a:r>
            <a:r>
              <a:rPr lang="nl-BE" sz="2000" dirty="0" err="1">
                <a:latin typeface="Century Gothic" panose="020B0502020202020204" pitchFamily="34" charset="0"/>
              </a:rPr>
              <a:t>registration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if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you</a:t>
            </a:r>
            <a:r>
              <a:rPr lang="nl-BE" sz="2000" dirty="0">
                <a:latin typeface="Century Gothic" panose="020B0502020202020204" pitchFamily="34" charset="0"/>
              </a:rPr>
              <a:t> have a prior right to the domain name </a:t>
            </a:r>
            <a:r>
              <a:rPr lang="nl-BE" sz="2000" dirty="0" err="1">
                <a:latin typeface="Century Gothic" panose="020B0502020202020204" pitchFamily="34" charset="0"/>
              </a:rPr>
              <a:t>and</a:t>
            </a:r>
            <a:r>
              <a:rPr lang="nl-BE" sz="2000" dirty="0">
                <a:latin typeface="Century Gothic" panose="020B0502020202020204" pitchFamily="34" charset="0"/>
              </a:rPr>
              <a:t> the </a:t>
            </a:r>
            <a:r>
              <a:rPr lang="nl-BE" sz="2000" dirty="0" err="1">
                <a:latin typeface="Century Gothic" panose="020B0502020202020204" pitchFamily="34" charset="0"/>
              </a:rPr>
              <a:t>current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holder</a:t>
            </a:r>
            <a:r>
              <a:rPr lang="nl-BE" sz="2000" dirty="0">
                <a:latin typeface="Century Gothic" panose="020B0502020202020204" pitchFamily="34" charset="0"/>
              </a:rPr>
              <a:t> has </a:t>
            </a:r>
            <a:r>
              <a:rPr lang="nl-BE" sz="2000" dirty="0" err="1">
                <a:latin typeface="Century Gothic" panose="020B0502020202020204" pitchFamily="34" charset="0"/>
              </a:rPr>
              <a:t>registered</a:t>
            </a:r>
            <a:r>
              <a:rPr lang="nl-BE" sz="2000" dirty="0">
                <a:latin typeface="Century Gothic" panose="020B0502020202020204" pitchFamily="34" charset="0"/>
              </a:rPr>
              <a:t> the domain name </a:t>
            </a:r>
            <a:r>
              <a:rPr lang="nl-BE" sz="2000" dirty="0" err="1">
                <a:latin typeface="Century Gothic" panose="020B0502020202020204" pitchFamily="34" charset="0"/>
              </a:rPr>
              <a:t>for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speculative</a:t>
            </a:r>
            <a:r>
              <a:rPr lang="nl-BE" sz="2000" dirty="0">
                <a:latin typeface="Century Gothic" panose="020B0502020202020204" pitchFamily="34" charset="0"/>
              </a:rPr>
              <a:t> or </a:t>
            </a:r>
            <a:r>
              <a:rPr lang="nl-BE" sz="2000" dirty="0" err="1">
                <a:latin typeface="Century Gothic" panose="020B0502020202020204" pitchFamily="34" charset="0"/>
              </a:rPr>
              <a:t>abusive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purposes</a:t>
            </a:r>
            <a:endParaRPr lang="nl-BE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BE" sz="2000" dirty="0" err="1">
                <a:latin typeface="Century Gothic" panose="020B0502020202020204" pitchFamily="34" charset="0"/>
              </a:rPr>
              <a:t>Can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be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initiated</a:t>
            </a:r>
            <a:r>
              <a:rPr lang="nl-BE" sz="2000" dirty="0">
                <a:latin typeface="Century Gothic" panose="020B0502020202020204" pitchFamily="34" charset="0"/>
              </a:rPr>
              <a:t> without the assistance of a </a:t>
            </a:r>
            <a:r>
              <a:rPr lang="nl-BE" sz="2000" dirty="0" err="1">
                <a:latin typeface="Century Gothic" panose="020B0502020202020204" pitchFamily="34" charset="0"/>
              </a:rPr>
              <a:t>legal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representative</a:t>
            </a: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No travel required – conducted online and by e-mail in the 24 official EU languages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latin typeface="Century Gothic" panose="020B0502020202020204" pitchFamily="34" charset="0"/>
              </a:rPr>
              <a:t>In the </a:t>
            </a:r>
            <a:r>
              <a:rPr lang="nl-BE" sz="2000" dirty="0" err="1">
                <a:latin typeface="Century Gothic" panose="020B0502020202020204" pitchFamily="34" charset="0"/>
              </a:rPr>
              <a:t>language</a:t>
            </a:r>
            <a:r>
              <a:rPr lang="nl-BE" sz="2000" dirty="0">
                <a:latin typeface="Century Gothic" panose="020B0502020202020204" pitchFamily="34" charset="0"/>
              </a:rPr>
              <a:t> of the domain name </a:t>
            </a:r>
            <a:r>
              <a:rPr lang="nl-BE" sz="2000" dirty="0" err="1">
                <a:latin typeface="Century Gothic" panose="020B0502020202020204" pitchFamily="34" charset="0"/>
              </a:rPr>
              <a:t>holder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unless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agreed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otherwise</a:t>
            </a:r>
            <a:r>
              <a:rPr lang="nl-BE" sz="2000" dirty="0">
                <a:latin typeface="Century Gothic" panose="020B0502020202020204" pitchFamily="34" charset="0"/>
              </a:rPr>
              <a:t>. As a </a:t>
            </a:r>
            <a:r>
              <a:rPr lang="nl-BE" sz="2000" dirty="0" err="1">
                <a:latin typeface="Century Gothic" panose="020B0502020202020204" pitchFamily="34" charset="0"/>
              </a:rPr>
              <a:t>complainant</a:t>
            </a:r>
            <a:r>
              <a:rPr lang="nl-BE" sz="2000" dirty="0">
                <a:latin typeface="Century Gothic" panose="020B0502020202020204" pitchFamily="34" charset="0"/>
              </a:rPr>
              <a:t>, </a:t>
            </a:r>
            <a:r>
              <a:rPr lang="nl-BE" sz="2000" dirty="0" err="1">
                <a:latin typeface="Century Gothic" panose="020B0502020202020204" pitchFamily="34" charset="0"/>
              </a:rPr>
              <a:t>you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can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request</a:t>
            </a:r>
            <a:r>
              <a:rPr lang="nl-BE" sz="2000" dirty="0">
                <a:latin typeface="Century Gothic" panose="020B0502020202020204" pitchFamily="34" charset="0"/>
              </a:rPr>
              <a:t> a change to </a:t>
            </a:r>
            <a:r>
              <a:rPr lang="nl-BE" sz="2000" dirty="0" err="1">
                <a:latin typeface="Century Gothic" panose="020B0502020202020204" pitchFamily="34" charset="0"/>
              </a:rPr>
              <a:t>another</a:t>
            </a:r>
            <a:r>
              <a:rPr lang="nl-BE" sz="2000" dirty="0">
                <a:latin typeface="Century Gothic" panose="020B0502020202020204" pitchFamily="34" charset="0"/>
              </a:rPr>
              <a:t> official EU </a:t>
            </a:r>
            <a:r>
              <a:rPr lang="nl-BE" sz="2000" dirty="0" err="1">
                <a:latin typeface="Century Gothic" panose="020B0502020202020204" pitchFamily="34" charset="0"/>
              </a:rPr>
              <a:t>language</a:t>
            </a:r>
            <a:r>
              <a:rPr lang="nl-BE" sz="2000" dirty="0">
                <a:latin typeface="Century Gothic" panose="020B0502020202020204" pitchFamily="34" charset="0"/>
              </a:rPr>
              <a:t>. </a:t>
            </a: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74" y="6012000"/>
            <a:ext cx="454016" cy="852174"/>
          </a:xfrm>
        </p:spPr>
        <p:txBody>
          <a:bodyPr/>
          <a:lstStyle/>
          <a:p>
            <a:r>
              <a:rPr lang="nl-BE" dirty="0"/>
              <a:t>22/01/2019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43C3B-9D1C-46D0-A153-0B1F5E90BC99}"/>
              </a:ext>
            </a:extLst>
          </p:cNvPr>
          <p:cNvSpPr/>
          <p:nvPr/>
        </p:nvSpPr>
        <p:spPr>
          <a:xfrm>
            <a:off x="882774" y="900288"/>
            <a:ext cx="7378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entury Gothic"/>
              </a:rPr>
              <a:t>Good practice: </a:t>
            </a:r>
            <a:r>
              <a:rPr lang="en-US" sz="3800" b="1" dirty="0" err="1">
                <a:solidFill>
                  <a:schemeClr val="tx2"/>
                </a:solidFill>
                <a:latin typeface="Century Gothic"/>
              </a:rPr>
              <a:t>EUR</a:t>
            </a:r>
            <a:r>
              <a:rPr lang="en-US" sz="3800" b="1" i="1" dirty="0" err="1">
                <a:solidFill>
                  <a:schemeClr val="tx2"/>
                </a:solidFill>
                <a:latin typeface="Century Gothic"/>
              </a:rPr>
              <a:t>id</a:t>
            </a:r>
            <a:endParaRPr lang="en-GB" sz="3800" b="1" i="1" dirty="0">
              <a:solidFill>
                <a:schemeClr val="tx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67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74" y="1822853"/>
            <a:ext cx="7378450" cy="4134860"/>
          </a:xfrm>
        </p:spPr>
        <p:txBody>
          <a:bodyPr/>
          <a:lstStyle/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BE" sz="2000" dirty="0">
                <a:latin typeface="Century Gothic" panose="020B0502020202020204" pitchFamily="34" charset="0"/>
              </a:rPr>
              <a:t>Are </a:t>
            </a:r>
            <a:r>
              <a:rPr lang="nl-BE" sz="2000" dirty="0" err="1">
                <a:latin typeface="Century Gothic" panose="020B0502020202020204" pitchFamily="34" charset="0"/>
              </a:rPr>
              <a:t>resolved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by</a:t>
            </a:r>
            <a:r>
              <a:rPr lang="nl-BE" sz="2000" dirty="0">
                <a:latin typeface="Century Gothic" panose="020B0502020202020204" pitchFamily="34" charset="0"/>
              </a:rPr>
              <a:t> independent </a:t>
            </a:r>
            <a:r>
              <a:rPr lang="nl-BE" sz="2000" dirty="0" err="1">
                <a:latin typeface="Century Gothic" panose="020B0502020202020204" pitchFamily="34" charset="0"/>
              </a:rPr>
              <a:t>panellists</a:t>
            </a:r>
            <a:r>
              <a:rPr lang="nl-BE" sz="2000" dirty="0">
                <a:latin typeface="Century Gothic" panose="020B0502020202020204" pitchFamily="34" charset="0"/>
              </a:rPr>
              <a:t>, </a:t>
            </a:r>
            <a:r>
              <a:rPr lang="nl-BE" sz="2000" dirty="0" err="1">
                <a:latin typeface="Century Gothic" panose="020B0502020202020204" pitchFamily="34" charset="0"/>
              </a:rPr>
              <a:t>not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judges</a:t>
            </a:r>
            <a:r>
              <a:rPr lang="nl-BE" sz="2000" dirty="0">
                <a:latin typeface="Century Gothic" panose="020B0502020202020204" pitchFamily="34" charset="0"/>
              </a:rPr>
              <a:t>. The </a:t>
            </a:r>
            <a:r>
              <a:rPr lang="nl-BE" sz="2000" dirty="0" err="1">
                <a:latin typeface="Century Gothic" panose="020B0502020202020204" pitchFamily="34" charset="0"/>
              </a:rPr>
              <a:t>panellists</a:t>
            </a:r>
            <a:r>
              <a:rPr lang="nl-BE" sz="2000" dirty="0">
                <a:latin typeface="Century Gothic" panose="020B0502020202020204" pitchFamily="34" charset="0"/>
              </a:rPr>
              <a:t> are </a:t>
            </a:r>
            <a:r>
              <a:rPr lang="nl-BE" sz="2000" dirty="0" err="1">
                <a:latin typeface="Century Gothic" panose="020B0502020202020204" pitchFamily="34" charset="0"/>
              </a:rPr>
              <a:t>often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 err="1">
                <a:latin typeface="Century Gothic" panose="020B0502020202020204" pitchFamily="34" charset="0"/>
              </a:rPr>
              <a:t>intellectual</a:t>
            </a:r>
            <a:r>
              <a:rPr lang="nl-BE" sz="2000" dirty="0">
                <a:latin typeface="Century Gothic" panose="020B0502020202020204" pitchFamily="34" charset="0"/>
              </a:rPr>
              <a:t> property experts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200 accredited international experts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l-BE" sz="2000" dirty="0">
              <a:latin typeface="Century Gothic" panose="020B0502020202020204" pitchFamily="34" charset="0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An average of 4 months to resolve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CAC (Czech Arbitration Court) appointed in 2005 –WIPO in 2016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Discounted fees: </a:t>
            </a:r>
          </a:p>
          <a:p>
            <a:pPr lvl="4"/>
            <a:r>
              <a:rPr lang="nl-BE" dirty="0"/>
              <a:t>For CAC: </a:t>
            </a:r>
            <a:r>
              <a:rPr lang="nl-BE" dirty="0">
                <a:hlinkClick r:id="rId3"/>
              </a:rPr>
              <a:t>http://eu.adr.eu/adr/fees/index.php</a:t>
            </a:r>
            <a:endParaRPr lang="nl-BE" sz="1200" dirty="0"/>
          </a:p>
          <a:p>
            <a:pPr lvl="4"/>
            <a:r>
              <a:rPr lang="nl-BE" dirty="0"/>
              <a:t>For WIPO Center: </a:t>
            </a:r>
            <a:r>
              <a:rPr lang="nl-BE" dirty="0">
                <a:hlinkClick r:id="rId4"/>
              </a:rPr>
              <a:t>http://www.wipo.int/amc/en/domains/fees/</a:t>
            </a:r>
            <a:endParaRPr lang="nl-BE" sz="1200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608" y="6012000"/>
            <a:ext cx="454016" cy="852174"/>
          </a:xfrm>
        </p:spPr>
        <p:txBody>
          <a:bodyPr/>
          <a:lstStyle/>
          <a:p>
            <a:r>
              <a:rPr lang="nl-BE" dirty="0"/>
              <a:t>122/01/2019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2452" y="5954158"/>
            <a:ext cx="2895600" cy="903842"/>
          </a:xfrm>
        </p:spPr>
        <p:txBody>
          <a:bodyPr/>
          <a:lstStyle/>
          <a:p>
            <a:pPr algn="ctr"/>
            <a:r>
              <a:rPr lang="en-US" dirty="0"/>
              <a:t>Crafts and SMEs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D548-02AE-104C-BF16-5D0C501B7158}" type="slidenum"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43C3B-9D1C-46D0-A153-0B1F5E90BC99}"/>
              </a:ext>
            </a:extLst>
          </p:cNvPr>
          <p:cNvSpPr/>
          <p:nvPr/>
        </p:nvSpPr>
        <p:spPr>
          <a:xfrm>
            <a:off x="882774" y="900288"/>
            <a:ext cx="73784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entury Gothic"/>
              </a:rPr>
              <a:t>Good practice: </a:t>
            </a:r>
            <a:r>
              <a:rPr lang="en-US" sz="3800" b="1" dirty="0" err="1">
                <a:solidFill>
                  <a:schemeClr val="tx2"/>
                </a:solidFill>
                <a:latin typeface="Century Gothic"/>
              </a:rPr>
              <a:t>EUR</a:t>
            </a:r>
            <a:r>
              <a:rPr lang="en-US" sz="3800" b="1" i="1" dirty="0" err="1">
                <a:solidFill>
                  <a:schemeClr val="tx2"/>
                </a:solidFill>
                <a:latin typeface="Century Gothic"/>
              </a:rPr>
              <a:t>id</a:t>
            </a:r>
            <a:endParaRPr lang="en-GB" sz="3800" b="1" i="1" dirty="0">
              <a:solidFill>
                <a:schemeClr val="tx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968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APME 1">
      <a:dk1>
        <a:srgbClr val="394848"/>
      </a:dk1>
      <a:lt1>
        <a:sysClr val="window" lastClr="FFFFFF"/>
      </a:lt1>
      <a:dk2>
        <a:srgbClr val="003FA2"/>
      </a:dk2>
      <a:lt2>
        <a:srgbClr val="EBEBEB"/>
      </a:lt2>
      <a:accent1>
        <a:srgbClr val="6BC0DC"/>
      </a:accent1>
      <a:accent2>
        <a:srgbClr val="F0B500"/>
      </a:accent2>
      <a:accent3>
        <a:srgbClr val="5A8FFC"/>
      </a:accent3>
      <a:accent4>
        <a:srgbClr val="A2D6F5"/>
      </a:accent4>
      <a:accent5>
        <a:srgbClr val="D58C00"/>
      </a:accent5>
      <a:accent6>
        <a:srgbClr val="BEBEB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EAPME 1">
      <a:dk1>
        <a:srgbClr val="394848"/>
      </a:dk1>
      <a:lt1>
        <a:sysClr val="window" lastClr="FFFFFF"/>
      </a:lt1>
      <a:dk2>
        <a:srgbClr val="003FA2"/>
      </a:dk2>
      <a:lt2>
        <a:srgbClr val="EBEBEB"/>
      </a:lt2>
      <a:accent1>
        <a:srgbClr val="6BC0DC"/>
      </a:accent1>
      <a:accent2>
        <a:srgbClr val="F0B500"/>
      </a:accent2>
      <a:accent3>
        <a:srgbClr val="5A8FFC"/>
      </a:accent3>
      <a:accent4>
        <a:srgbClr val="A2D6F5"/>
      </a:accent4>
      <a:accent5>
        <a:srgbClr val="D58C00"/>
      </a:accent5>
      <a:accent6>
        <a:srgbClr val="BEBEB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699</Words>
  <Application>Microsoft Office PowerPoint</Application>
  <PresentationFormat>On-screen Show (4:3)</PresentationFormat>
  <Paragraphs>117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Muli bold</vt:lpstr>
      <vt:lpstr>Osaka</vt:lpstr>
      <vt:lpstr>Office Theme</vt:lpstr>
      <vt:lpstr>1_Office Theme</vt:lpstr>
      <vt:lpstr>ADR: a potential tool for SMEs for standards related disputes</vt:lpstr>
      <vt:lpstr>Who we are</vt:lpstr>
      <vt:lpstr>Who we represent</vt:lpstr>
      <vt:lpstr>What we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Absoluut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 Schildermans</dc:creator>
  <cp:lastModifiedBy>Luc Hendrickx</cp:lastModifiedBy>
  <cp:revision>79</cp:revision>
  <cp:lastPrinted>2018-11-05T14:55:53Z</cp:lastPrinted>
  <dcterms:created xsi:type="dcterms:W3CDTF">2018-11-05T13:34:17Z</dcterms:created>
  <dcterms:modified xsi:type="dcterms:W3CDTF">2019-01-21T14:55:49Z</dcterms:modified>
</cp:coreProperties>
</file>