
<file path=[Content_Types].xml><?xml version="1.0" encoding="utf-8"?>
<Types xmlns="http://schemas.openxmlformats.org/package/2006/content-types"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9" r:id="rId1"/>
  </p:sldMasterIdLst>
  <p:notesMasterIdLst>
    <p:notesMasterId r:id="rId12"/>
  </p:notesMasterIdLst>
  <p:handoutMasterIdLst>
    <p:handoutMasterId r:id="rId13"/>
  </p:handoutMasterIdLst>
  <p:sldIdLst>
    <p:sldId id="256" r:id="rId2"/>
    <p:sldId id="257" r:id="rId3"/>
    <p:sldId id="272" r:id="rId4"/>
    <p:sldId id="273" r:id="rId5"/>
    <p:sldId id="274" r:id="rId6"/>
    <p:sldId id="275" r:id="rId7"/>
    <p:sldId id="276" r:id="rId8"/>
    <p:sldId id="277" r:id="rId9"/>
    <p:sldId id="278" r:id="rId10"/>
    <p:sldId id="270" r:id="rId11"/>
  </p:sldIdLst>
  <p:sldSz cx="9144000" cy="6858000" type="screen4x3"/>
  <p:notesSz cx="7099300" cy="10234613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20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sz="20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sz="20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sz="20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Efesme2" initials="E" lastIdx="2" clrIdx="0">
    <p:extLst>
      <p:ext uri="{19B8F6BF-5375-455C-9EA6-DF929625EA0E}">
        <p15:presenceInfo xmlns:p15="http://schemas.microsoft.com/office/powerpoint/2012/main" userId="Efesme2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BF5A3"/>
    <a:srgbClr val="0033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3" autoAdjust="0"/>
    <p:restoredTop sz="94617" autoAdjust="0"/>
  </p:normalViewPr>
  <p:slideViewPr>
    <p:cSldViewPr>
      <p:cViewPr>
        <p:scale>
          <a:sx n="75" d="100"/>
          <a:sy n="75" d="100"/>
        </p:scale>
        <p:origin x="288" y="-13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575" cy="51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4760" tIns="47380" rIns="94760" bIns="47380" numCol="1" anchor="t" anchorCtr="0" compatLnSpc="1">
            <a:prstTxWarp prst="textNoShape">
              <a:avLst/>
            </a:prstTxWarp>
          </a:bodyPr>
          <a:lstStyle>
            <a:lvl1pPr defTabSz="947738" eaLnBrk="0" hangingPunct="0">
              <a:defRPr sz="1200">
                <a:latin typeface="Arial" charset="0"/>
              </a:defRPr>
            </a:lvl1pPr>
          </a:lstStyle>
          <a:p>
            <a:pPr>
              <a:defRPr/>
            </a:pPr>
            <a:r>
              <a:rPr lang="en-US"/>
              <a:t>Massimo Bezzi - Vice President</a:t>
            </a:r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21138" y="0"/>
            <a:ext cx="3076575" cy="51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4760" tIns="47380" rIns="94760" bIns="47380" numCol="1" anchor="t" anchorCtr="0" compatLnSpc="1">
            <a:prstTxWarp prst="textNoShape">
              <a:avLst/>
            </a:prstTxWarp>
          </a:bodyPr>
          <a:lstStyle>
            <a:lvl1pPr algn="r" defTabSz="947738" eaLnBrk="0" hangingPunct="0">
              <a:defRPr sz="1200">
                <a:latin typeface="Arial" charset="0"/>
              </a:defRPr>
            </a:lvl1pPr>
          </a:lstStyle>
          <a:p>
            <a:pPr>
              <a:defRPr/>
            </a:pPr>
            <a:fld id="{ABAAF88E-5664-4A1D-ADC2-2C6478615BDB}" type="datetime1">
              <a:rPr lang="it-IT"/>
              <a:pPr>
                <a:defRPr/>
              </a:pPr>
              <a:t>16/09/2016</a:t>
            </a:fld>
            <a:endParaRPr lang="en-US"/>
          </a:p>
        </p:txBody>
      </p:sp>
      <p:sp>
        <p:nvSpPr>
          <p:cNvPr id="4198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720263"/>
            <a:ext cx="3076575" cy="512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4760" tIns="47380" rIns="94760" bIns="47380" numCol="1" anchor="b" anchorCtr="0" compatLnSpc="1">
            <a:prstTxWarp prst="textNoShape">
              <a:avLst/>
            </a:prstTxWarp>
          </a:bodyPr>
          <a:lstStyle>
            <a:lvl1pPr defTabSz="947738" eaLnBrk="0" hangingPunct="0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98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21138" y="9720263"/>
            <a:ext cx="3076575" cy="512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4760" tIns="47380" rIns="94760" bIns="47380" numCol="1" anchor="b" anchorCtr="0" compatLnSpc="1">
            <a:prstTxWarp prst="textNoShape">
              <a:avLst/>
            </a:prstTxWarp>
          </a:bodyPr>
          <a:lstStyle>
            <a:lvl1pPr algn="r" defTabSz="947738" eaLnBrk="0" hangingPunct="0">
              <a:defRPr sz="1200"/>
            </a:lvl1pPr>
          </a:lstStyle>
          <a:p>
            <a:fld id="{2B19E03C-36D3-4230-B722-CEC5EA13E013}" type="slidenum">
              <a:rPr lang="en-US" altLang="it-IT"/>
              <a:pPr/>
              <a:t>‹N›</a:t>
            </a:fld>
            <a:endParaRPr lang="en-US" altLang="it-IT"/>
          </a:p>
        </p:txBody>
      </p:sp>
    </p:spTree>
    <p:extLst>
      <p:ext uri="{BB962C8B-B14F-4D97-AF65-F5344CB8AC3E}">
        <p14:creationId xmlns:p14="http://schemas.microsoft.com/office/powerpoint/2010/main" val="151595072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575" cy="51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4760" tIns="47380" rIns="94760" bIns="47380" numCol="1" anchor="t" anchorCtr="0" compatLnSpc="1">
            <a:prstTxWarp prst="textNoShape">
              <a:avLst/>
            </a:prstTxWarp>
          </a:bodyPr>
          <a:lstStyle>
            <a:lvl1pPr defTabSz="947738">
              <a:defRPr sz="1200">
                <a:latin typeface="Arial" charset="0"/>
              </a:defRPr>
            </a:lvl1pPr>
          </a:lstStyle>
          <a:p>
            <a:pPr>
              <a:defRPr/>
            </a:pPr>
            <a:r>
              <a:rPr lang="en-US"/>
              <a:t>Massimo Bezzi - Vice President</a:t>
            </a:r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1138" y="0"/>
            <a:ext cx="3076575" cy="51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4760" tIns="47380" rIns="94760" bIns="47380" numCol="1" anchor="t" anchorCtr="0" compatLnSpc="1">
            <a:prstTxWarp prst="textNoShape">
              <a:avLst/>
            </a:prstTxWarp>
          </a:bodyPr>
          <a:lstStyle>
            <a:lvl1pPr algn="r" defTabSz="947738">
              <a:defRPr sz="1200">
                <a:latin typeface="Arial" charset="0"/>
              </a:defRPr>
            </a:lvl1pPr>
          </a:lstStyle>
          <a:p>
            <a:pPr>
              <a:defRPr/>
            </a:pPr>
            <a:fld id="{92943EF4-4307-48A3-8FD9-B9C942C75936}" type="datetime1">
              <a:rPr lang="en-US"/>
              <a:pPr>
                <a:defRPr/>
              </a:pPr>
              <a:t>9/16/2016</a:t>
            </a:fld>
            <a:endParaRPr lang="en-US"/>
          </a:p>
        </p:txBody>
      </p:sp>
      <p:sp>
        <p:nvSpPr>
          <p:cNvPr id="61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92188" y="768350"/>
            <a:ext cx="5116512" cy="38369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48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9613" y="4860925"/>
            <a:ext cx="5680075" cy="4605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4760" tIns="47380" rIns="94760" bIns="4738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48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20263"/>
            <a:ext cx="3076575" cy="512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4760" tIns="47380" rIns="94760" bIns="47380" numCol="1" anchor="b" anchorCtr="0" compatLnSpc="1">
            <a:prstTxWarp prst="textNoShape">
              <a:avLst/>
            </a:prstTxWarp>
          </a:bodyPr>
          <a:lstStyle>
            <a:lvl1pPr defTabSz="947738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48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1138" y="9720263"/>
            <a:ext cx="3076575" cy="512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4760" tIns="47380" rIns="94760" bIns="47380" numCol="1" anchor="b" anchorCtr="0" compatLnSpc="1">
            <a:prstTxWarp prst="textNoShape">
              <a:avLst/>
            </a:prstTxWarp>
          </a:bodyPr>
          <a:lstStyle>
            <a:lvl1pPr algn="r" defTabSz="947738">
              <a:defRPr sz="1200"/>
            </a:lvl1pPr>
          </a:lstStyle>
          <a:p>
            <a:fld id="{1B477A24-11A8-450C-9C4A-A249E9B66A8D}" type="slidenum">
              <a:rPr lang="en-US" altLang="it-IT"/>
              <a:pPr/>
              <a:t>‹N›</a:t>
            </a:fld>
            <a:endParaRPr lang="en-US" altLang="it-IT"/>
          </a:p>
        </p:txBody>
      </p:sp>
    </p:spTree>
    <p:extLst>
      <p:ext uri="{BB962C8B-B14F-4D97-AF65-F5344CB8AC3E}">
        <p14:creationId xmlns:p14="http://schemas.microsoft.com/office/powerpoint/2010/main" val="1718876763"/>
      </p:ext>
    </p:extLst>
  </p:cSld>
  <p:clrMap bg1="lt1" tx1="dk1" bg2="lt2" tx2="dk2" accent1="accent1" accent2="accent2" accent3="accent3" accent4="accent4" accent5="accent5" accent6="accent6" hlink="hlink" folHlink="folHlink"/>
  <p:hf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947738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947738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947738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947738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it-IT" sz="1200" smtClean="0"/>
              <a:t>Massimo Bezzi - Vice President</a:t>
            </a:r>
          </a:p>
        </p:txBody>
      </p:sp>
      <p:sp>
        <p:nvSpPr>
          <p:cNvPr id="717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947738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947738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947738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947738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5182201B-1DA6-461A-BD28-133063005ED1}" type="slidenum">
              <a:rPr lang="en-US" altLang="it-IT" sz="1200"/>
              <a:pPr eaLnBrk="1" hangingPunct="1"/>
              <a:t>1</a:t>
            </a:fld>
            <a:endParaRPr lang="en-US" altLang="it-IT" sz="1200"/>
          </a:p>
        </p:txBody>
      </p:sp>
      <p:sp>
        <p:nvSpPr>
          <p:cNvPr id="717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7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it-IT" altLang="it-IT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5095008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947738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947738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947738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947738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it-IT" sz="1200" smtClean="0"/>
              <a:t>Massimo Bezzi - Vice President</a:t>
            </a:r>
          </a:p>
        </p:txBody>
      </p:sp>
      <p:sp>
        <p:nvSpPr>
          <p:cNvPr id="1024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947738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947738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947738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947738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C579AC23-9E3F-4D12-9437-C8108F91E9A6}" type="slidenum">
              <a:rPr lang="en-US" altLang="it-IT" sz="1200"/>
              <a:pPr eaLnBrk="1" hangingPunct="1"/>
              <a:t>10</a:t>
            </a:fld>
            <a:endParaRPr lang="en-US" altLang="it-IT" sz="1200"/>
          </a:p>
        </p:txBody>
      </p:sp>
      <p:sp>
        <p:nvSpPr>
          <p:cNvPr id="1024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it-IT" altLang="it-IT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7230033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947738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947738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947738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947738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it-IT" sz="1200" smtClean="0"/>
              <a:t>Massimo Bezzi - Vice President</a:t>
            </a:r>
          </a:p>
        </p:txBody>
      </p:sp>
      <p:sp>
        <p:nvSpPr>
          <p:cNvPr id="81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 altLang="it-IT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547289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947738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947738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947738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947738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it-IT" sz="1200" smtClean="0"/>
              <a:t>Massimo Bezzi - Vice President</a:t>
            </a:r>
          </a:p>
        </p:txBody>
      </p:sp>
      <p:sp>
        <p:nvSpPr>
          <p:cNvPr id="81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 altLang="it-IT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5072804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947738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947738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947738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947738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it-IT" sz="1200" smtClean="0"/>
              <a:t>Massimo Bezzi - Vice President</a:t>
            </a:r>
          </a:p>
        </p:txBody>
      </p:sp>
      <p:sp>
        <p:nvSpPr>
          <p:cNvPr id="81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 altLang="it-IT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4154240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947738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947738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947738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947738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it-IT" sz="1200" smtClean="0"/>
              <a:t>Massimo Bezzi - Vice President</a:t>
            </a:r>
          </a:p>
        </p:txBody>
      </p:sp>
      <p:sp>
        <p:nvSpPr>
          <p:cNvPr id="81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 altLang="it-IT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3256265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947738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947738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947738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947738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it-IT" sz="1200" smtClean="0"/>
              <a:t>Massimo Bezzi - Vice President</a:t>
            </a:r>
          </a:p>
        </p:txBody>
      </p:sp>
      <p:sp>
        <p:nvSpPr>
          <p:cNvPr id="81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 altLang="it-IT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006397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947738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947738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947738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947738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it-IT" sz="1200" smtClean="0"/>
              <a:t>Massimo Bezzi - Vice President</a:t>
            </a:r>
          </a:p>
        </p:txBody>
      </p:sp>
      <p:sp>
        <p:nvSpPr>
          <p:cNvPr id="81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 altLang="it-IT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90660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947738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947738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947738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947738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it-IT" sz="1200" smtClean="0"/>
              <a:t>Massimo Bezzi - Vice President</a:t>
            </a:r>
          </a:p>
        </p:txBody>
      </p:sp>
      <p:sp>
        <p:nvSpPr>
          <p:cNvPr id="81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 altLang="it-IT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7268615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947738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947738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947738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947738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it-IT" sz="1200" smtClean="0"/>
              <a:t>Massimo Bezzi - Vice President</a:t>
            </a:r>
          </a:p>
        </p:txBody>
      </p:sp>
      <p:sp>
        <p:nvSpPr>
          <p:cNvPr id="81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 altLang="it-IT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941943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it-IT" smtClean="0"/>
              <a:t>Fare clic per modificare lo stile del sottotitolo dello schema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C46C47-3DF1-4CAA-8BD0-ED033AB460F0}" type="datetime1">
              <a:rPr lang="it-IT" smtClean="0"/>
              <a:t>16/09/2016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73F4F8F-8403-42F1-BC09-5AE4A436B798}" type="slidenum">
              <a:rPr lang="en-US" altLang="it-IT"/>
              <a:pPr/>
              <a:t>‹N›</a:t>
            </a:fld>
            <a:endParaRPr lang="en-US" altLang="it-IT"/>
          </a:p>
        </p:txBody>
      </p:sp>
    </p:spTree>
    <p:extLst>
      <p:ext uri="{BB962C8B-B14F-4D97-AF65-F5344CB8AC3E}">
        <p14:creationId xmlns:p14="http://schemas.microsoft.com/office/powerpoint/2010/main" val="2991110431"/>
      </p:ext>
    </p:extLst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C796A8-1117-4978-8CAD-DC53A65FAE1A}" type="datetime1">
              <a:rPr lang="it-IT" smtClean="0"/>
              <a:t>16/09/2016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E286545-B3E1-4BA3-8B93-958C2111F399}" type="slidenum">
              <a:rPr lang="en-US" altLang="it-IT"/>
              <a:pPr/>
              <a:t>‹N›</a:t>
            </a:fld>
            <a:endParaRPr lang="en-US" altLang="it-IT"/>
          </a:p>
        </p:txBody>
      </p:sp>
    </p:spTree>
    <p:extLst>
      <p:ext uri="{BB962C8B-B14F-4D97-AF65-F5344CB8AC3E}">
        <p14:creationId xmlns:p14="http://schemas.microsoft.com/office/powerpoint/2010/main" val="1569031402"/>
      </p:ext>
    </p:extLst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3EDF89-201C-4F65-9357-3C6E02B5D181}" type="datetime1">
              <a:rPr lang="it-IT" smtClean="0"/>
              <a:t>16/09/2016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A328435-43DC-46B1-918D-1F4FBE1C767E}" type="slidenum">
              <a:rPr lang="en-US" altLang="it-IT"/>
              <a:pPr/>
              <a:t>‹N›</a:t>
            </a:fld>
            <a:endParaRPr lang="en-US" altLang="it-IT"/>
          </a:p>
        </p:txBody>
      </p:sp>
    </p:spTree>
    <p:extLst>
      <p:ext uri="{BB962C8B-B14F-4D97-AF65-F5344CB8AC3E}">
        <p14:creationId xmlns:p14="http://schemas.microsoft.com/office/powerpoint/2010/main" val="3557461545"/>
      </p:ext>
    </p:extLst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B1F06F-552B-4745-B5F7-AD0A31F7F5C1}" type="datetime1">
              <a:rPr lang="it-IT" smtClean="0"/>
              <a:t>16/09/2016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6394ACE-8FC7-44BE-94DA-70713CB2CCF4}" type="slidenum">
              <a:rPr lang="en-US" altLang="it-IT"/>
              <a:pPr/>
              <a:t>‹N›</a:t>
            </a:fld>
            <a:endParaRPr lang="en-US" altLang="it-IT"/>
          </a:p>
        </p:txBody>
      </p:sp>
    </p:spTree>
    <p:extLst>
      <p:ext uri="{BB962C8B-B14F-4D97-AF65-F5344CB8AC3E}">
        <p14:creationId xmlns:p14="http://schemas.microsoft.com/office/powerpoint/2010/main" val="1108267216"/>
      </p:ext>
    </p:extLst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032418-2113-42AA-85C7-1699021E6F25}" type="datetime1">
              <a:rPr lang="it-IT" smtClean="0"/>
              <a:t>16/09/2016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85B04EB-8D36-4BEF-A757-CA5F64A8B907}" type="slidenum">
              <a:rPr lang="en-US" altLang="it-IT"/>
              <a:pPr/>
              <a:t>‹N›</a:t>
            </a:fld>
            <a:endParaRPr lang="en-US" altLang="it-IT"/>
          </a:p>
        </p:txBody>
      </p:sp>
    </p:spTree>
    <p:extLst>
      <p:ext uri="{BB962C8B-B14F-4D97-AF65-F5344CB8AC3E}">
        <p14:creationId xmlns:p14="http://schemas.microsoft.com/office/powerpoint/2010/main" val="527534663"/>
      </p:ext>
    </p:extLst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02D962-8D52-4F43-A922-78146176B462}" type="datetime1">
              <a:rPr lang="it-IT" smtClean="0"/>
              <a:t>16/09/2016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E337A46-F999-43E8-B429-F86CF2E885E8}" type="slidenum">
              <a:rPr lang="en-US" altLang="it-IT"/>
              <a:pPr/>
              <a:t>‹N›</a:t>
            </a:fld>
            <a:endParaRPr lang="en-US" altLang="it-IT"/>
          </a:p>
        </p:txBody>
      </p:sp>
    </p:spTree>
    <p:extLst>
      <p:ext uri="{BB962C8B-B14F-4D97-AF65-F5344CB8AC3E}">
        <p14:creationId xmlns:p14="http://schemas.microsoft.com/office/powerpoint/2010/main" val="426696924"/>
      </p:ext>
    </p:extLst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83930C-1141-4A0F-893A-F8C1DD020756}" type="datetime1">
              <a:rPr lang="it-IT" smtClean="0"/>
              <a:t>16/09/2016</a:t>
            </a:fld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819A474-1949-4B0E-B44C-6F719FB18860}" type="slidenum">
              <a:rPr lang="en-US" altLang="it-IT"/>
              <a:pPr/>
              <a:t>‹N›</a:t>
            </a:fld>
            <a:endParaRPr lang="en-US" altLang="it-IT"/>
          </a:p>
        </p:txBody>
      </p:sp>
    </p:spTree>
    <p:extLst>
      <p:ext uri="{BB962C8B-B14F-4D97-AF65-F5344CB8AC3E}">
        <p14:creationId xmlns:p14="http://schemas.microsoft.com/office/powerpoint/2010/main" val="4020051763"/>
      </p:ext>
    </p:extLst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5068F9-6C4C-43B7-9F7C-23ED9B3122B4}" type="datetime1">
              <a:rPr lang="it-IT" smtClean="0"/>
              <a:t>16/09/2016</a:t>
            </a:fld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27044F2-243E-40C9-94F7-4630870F314D}" type="slidenum">
              <a:rPr lang="en-US" altLang="it-IT"/>
              <a:pPr/>
              <a:t>‹N›</a:t>
            </a:fld>
            <a:endParaRPr lang="en-US" altLang="it-IT"/>
          </a:p>
        </p:txBody>
      </p:sp>
    </p:spTree>
    <p:extLst>
      <p:ext uri="{BB962C8B-B14F-4D97-AF65-F5344CB8AC3E}">
        <p14:creationId xmlns:p14="http://schemas.microsoft.com/office/powerpoint/2010/main" val="382848991"/>
      </p:ext>
    </p:extLst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EA7BD7-D587-4F27-976D-E6EFE4B5081E}" type="datetime1">
              <a:rPr lang="it-IT" smtClean="0"/>
              <a:t>16/09/2016</a:t>
            </a:fld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65BEAD8-903B-4046-B8B4-222753A154D0}" type="slidenum">
              <a:rPr lang="en-US" altLang="it-IT"/>
              <a:pPr/>
              <a:t>‹N›</a:t>
            </a:fld>
            <a:endParaRPr lang="en-US" altLang="it-IT"/>
          </a:p>
        </p:txBody>
      </p:sp>
    </p:spTree>
    <p:extLst>
      <p:ext uri="{BB962C8B-B14F-4D97-AF65-F5344CB8AC3E}">
        <p14:creationId xmlns:p14="http://schemas.microsoft.com/office/powerpoint/2010/main" val="274347641"/>
      </p:ext>
    </p:extLst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E0F631-D786-43CA-93B2-55898A4A9566}" type="datetime1">
              <a:rPr lang="it-IT" smtClean="0"/>
              <a:t>16/09/2016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1A1033F-6779-462A-927F-87DE8B3ADC75}" type="slidenum">
              <a:rPr lang="en-US" altLang="it-IT"/>
              <a:pPr/>
              <a:t>‹N›</a:t>
            </a:fld>
            <a:endParaRPr lang="en-US" altLang="it-IT"/>
          </a:p>
        </p:txBody>
      </p:sp>
    </p:spTree>
    <p:extLst>
      <p:ext uri="{BB962C8B-B14F-4D97-AF65-F5344CB8AC3E}">
        <p14:creationId xmlns:p14="http://schemas.microsoft.com/office/powerpoint/2010/main" val="2321899594"/>
      </p:ext>
    </p:extLst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it-IT" noProof="0" smtClean="0"/>
              <a:t>Fare clic sull'icona per inserire un'immagine</a:t>
            </a:r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2F7E01-C7E6-4024-87FC-3F03720B0B80}" type="datetime1">
              <a:rPr lang="it-IT" smtClean="0"/>
              <a:t>16/09/2016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C2B591E-143C-42D1-B35B-1256713AE61F}" type="slidenum">
              <a:rPr lang="en-US" altLang="it-IT"/>
              <a:pPr/>
              <a:t>‹N›</a:t>
            </a:fld>
            <a:endParaRPr lang="en-US" altLang="it-IT"/>
          </a:p>
        </p:txBody>
      </p:sp>
    </p:spTree>
    <p:extLst>
      <p:ext uri="{BB962C8B-B14F-4D97-AF65-F5344CB8AC3E}">
        <p14:creationId xmlns:p14="http://schemas.microsoft.com/office/powerpoint/2010/main" val="3048081959"/>
      </p:ext>
    </p:extLst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it-IT" altLang="it-IT" smtClean="0"/>
              <a:t>Fare clic per modificare lo stile del titolo</a:t>
            </a:r>
            <a:endParaRPr lang="en-US" altLang="it-IT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altLang="it-IT" smtClean="0"/>
              <a:t>Fare clic per modificare stili del testo dello schema</a:t>
            </a:r>
          </a:p>
          <a:p>
            <a:pPr lvl="1"/>
            <a:r>
              <a:rPr lang="it-IT" altLang="it-IT" smtClean="0"/>
              <a:t>Secondo livello</a:t>
            </a:r>
          </a:p>
          <a:p>
            <a:pPr lvl="2"/>
            <a:r>
              <a:rPr lang="it-IT" altLang="it-IT" smtClean="0"/>
              <a:t>Terzo livello</a:t>
            </a:r>
          </a:p>
          <a:p>
            <a:pPr lvl="3"/>
            <a:r>
              <a:rPr lang="it-IT" altLang="it-IT" smtClean="0"/>
              <a:t>Quarto livello</a:t>
            </a:r>
          </a:p>
          <a:p>
            <a:pPr lvl="4"/>
            <a:r>
              <a:rPr lang="it-IT" altLang="it-IT" smtClean="0"/>
              <a:t>Quinto livello</a:t>
            </a:r>
            <a:endParaRPr lang="en-US" altLang="it-IT" smtClean="0"/>
          </a:p>
        </p:txBody>
      </p:sp>
      <p:sp>
        <p:nvSpPr>
          <p:cNvPr id="1638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</a:defRPr>
            </a:lvl1pPr>
          </a:lstStyle>
          <a:p>
            <a:pPr>
              <a:defRPr/>
            </a:pPr>
            <a:fld id="{5476B0A9-F472-4FB2-AC3E-784F21076F47}" type="datetime1">
              <a:rPr lang="it-IT" smtClean="0"/>
              <a:t>16/09/2016</a:t>
            </a:fld>
            <a:endParaRPr lang="en-US"/>
          </a:p>
        </p:txBody>
      </p:sp>
      <p:sp>
        <p:nvSpPr>
          <p:cNvPr id="1638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9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AC2504D9-5EDC-4063-9488-6F2374F5F5A8}" type="slidenum">
              <a:rPr lang="en-US" altLang="it-IT"/>
              <a:pPr/>
              <a:t>‹N›</a:t>
            </a:fld>
            <a:endParaRPr lang="en-US" alt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</p:sldLayoutIdLst>
  <p:transition>
    <p:fade/>
  </p:transition>
  <p:hf sldNum="0" hdr="0" ft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Text Box 5"/>
          <p:cNvSpPr txBox="1">
            <a:spLocks noChangeArrowheads="1"/>
          </p:cNvSpPr>
          <p:nvPr/>
        </p:nvSpPr>
        <p:spPr bwMode="auto">
          <a:xfrm>
            <a:off x="1619250" y="3789363"/>
            <a:ext cx="6192838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</a:pPr>
            <a:endParaRPr lang="fr-FR" altLang="it-IT" sz="1800"/>
          </a:p>
        </p:txBody>
      </p:sp>
      <p:sp>
        <p:nvSpPr>
          <p:cNvPr id="2052" name="AutoShape 8"/>
          <p:cNvSpPr>
            <a:spLocks noChangeArrowheads="1"/>
          </p:cNvSpPr>
          <p:nvPr/>
        </p:nvSpPr>
        <p:spPr bwMode="auto">
          <a:xfrm>
            <a:off x="468313" y="836613"/>
            <a:ext cx="8207375" cy="554355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31750">
            <a:solidFill>
              <a:srgbClr val="003366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endParaRPr lang="fr-FR" altLang="it-IT" sz="1800"/>
          </a:p>
        </p:txBody>
      </p:sp>
      <p:sp>
        <p:nvSpPr>
          <p:cNvPr id="2053" name="Text Box 10"/>
          <p:cNvSpPr txBox="1">
            <a:spLocks noChangeArrowheads="1"/>
          </p:cNvSpPr>
          <p:nvPr/>
        </p:nvSpPr>
        <p:spPr bwMode="auto">
          <a:xfrm>
            <a:off x="611187" y="3926082"/>
            <a:ext cx="7921625" cy="29238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it-IT" sz="1800" b="1" dirty="0">
                <a:solidFill>
                  <a:srgbClr val="003366"/>
                </a:solidFill>
              </a:rPr>
              <a:t>PCR for </a:t>
            </a:r>
            <a:r>
              <a:rPr lang="en-US" altLang="it-IT" sz="1800" b="1" dirty="0" smtClean="0">
                <a:solidFill>
                  <a:srgbClr val="003366"/>
                </a:solidFill>
              </a:rPr>
              <a:t>Lifts</a:t>
            </a:r>
          </a:p>
          <a:p>
            <a:pPr algn="ctr" eaLnBrk="1" hangingPunct="1">
              <a:spcBef>
                <a:spcPct val="50000"/>
              </a:spcBef>
            </a:pPr>
            <a:r>
              <a:rPr lang="en-US" altLang="it-IT" sz="1800" b="1" dirty="0">
                <a:solidFill>
                  <a:srgbClr val="003366"/>
                </a:solidFill>
              </a:rPr>
              <a:t>Product Category Rules and </a:t>
            </a:r>
            <a:endParaRPr lang="en-US" altLang="it-IT" sz="1800" b="1" dirty="0" smtClean="0">
              <a:solidFill>
                <a:srgbClr val="003366"/>
              </a:solidFill>
            </a:endParaRPr>
          </a:p>
          <a:p>
            <a:pPr algn="ctr" eaLnBrk="1" hangingPunct="1">
              <a:spcBef>
                <a:spcPct val="50000"/>
              </a:spcBef>
            </a:pPr>
            <a:r>
              <a:rPr lang="en-US" altLang="it-IT" sz="1800" b="1" dirty="0" smtClean="0">
                <a:solidFill>
                  <a:srgbClr val="003366"/>
                </a:solidFill>
              </a:rPr>
              <a:t>Environmental </a:t>
            </a:r>
            <a:r>
              <a:rPr lang="en-US" altLang="it-IT" sz="1800" b="1" dirty="0">
                <a:solidFill>
                  <a:srgbClr val="003366"/>
                </a:solidFill>
              </a:rPr>
              <a:t>Product </a:t>
            </a:r>
            <a:r>
              <a:rPr lang="en-US" altLang="it-IT" sz="1800" b="1" dirty="0" smtClean="0">
                <a:solidFill>
                  <a:srgbClr val="003366"/>
                </a:solidFill>
              </a:rPr>
              <a:t>Declarations</a:t>
            </a:r>
            <a:endParaRPr lang="en-US" altLang="it-IT" sz="1800" b="1" dirty="0">
              <a:solidFill>
                <a:srgbClr val="003366"/>
              </a:solidFill>
            </a:endParaRPr>
          </a:p>
          <a:p>
            <a:pPr algn="ctr" eaLnBrk="1" hangingPunct="1">
              <a:spcBef>
                <a:spcPts val="600"/>
              </a:spcBef>
            </a:pPr>
            <a:r>
              <a:rPr lang="en-US" altLang="it-IT" sz="1600" b="1" dirty="0">
                <a:solidFill>
                  <a:srgbClr val="003366"/>
                </a:solidFill>
              </a:rPr>
              <a:t/>
            </a:r>
            <a:br>
              <a:rPr lang="en-US" altLang="it-IT" sz="1600" b="1" dirty="0">
                <a:solidFill>
                  <a:srgbClr val="003366"/>
                </a:solidFill>
              </a:rPr>
            </a:br>
            <a:r>
              <a:rPr lang="en-US" altLang="it-IT" sz="1600" dirty="0">
                <a:solidFill>
                  <a:srgbClr val="003366"/>
                </a:solidFill>
              </a:rPr>
              <a:t>22 September 2016</a:t>
            </a:r>
          </a:p>
          <a:p>
            <a:pPr algn="ctr" eaLnBrk="1" hangingPunct="1">
              <a:spcBef>
                <a:spcPct val="50000"/>
              </a:spcBef>
            </a:pPr>
            <a:r>
              <a:rPr lang="en-US" altLang="it-IT" sz="1600" dirty="0">
                <a:solidFill>
                  <a:srgbClr val="003366"/>
                </a:solidFill>
              </a:rPr>
              <a:t>Madrid, </a:t>
            </a:r>
            <a:r>
              <a:rPr lang="en-US" altLang="it-IT" sz="1600" dirty="0" smtClean="0">
                <a:solidFill>
                  <a:srgbClr val="003366"/>
                </a:solidFill>
              </a:rPr>
              <a:t>Spain</a:t>
            </a:r>
            <a:endParaRPr lang="en-US" altLang="it-IT" sz="1600" dirty="0">
              <a:solidFill>
                <a:srgbClr val="003366"/>
              </a:solidFill>
            </a:endParaRPr>
          </a:p>
          <a:p>
            <a:pPr algn="ctr" eaLnBrk="1" hangingPunct="1">
              <a:spcBef>
                <a:spcPct val="50000"/>
              </a:spcBef>
            </a:pPr>
            <a:r>
              <a:rPr lang="en-US" altLang="it-IT" sz="1600" b="1" dirty="0" smtClean="0">
                <a:solidFill>
                  <a:srgbClr val="003366"/>
                </a:solidFill>
              </a:rPr>
              <a:t>Giuseppe </a:t>
            </a:r>
            <a:r>
              <a:rPr lang="en-US" altLang="it-IT" sz="1600" b="1" dirty="0" err="1" smtClean="0">
                <a:solidFill>
                  <a:srgbClr val="003366"/>
                </a:solidFill>
              </a:rPr>
              <a:t>Iotti</a:t>
            </a:r>
            <a:r>
              <a:rPr lang="en-US" altLang="it-IT" sz="1600" b="1" dirty="0" smtClean="0">
                <a:solidFill>
                  <a:srgbClr val="003366"/>
                </a:solidFill>
              </a:rPr>
              <a:t> – Secretary General</a:t>
            </a:r>
            <a:endParaRPr lang="en-US" altLang="it-IT" sz="1600" b="1" dirty="0">
              <a:solidFill>
                <a:srgbClr val="003366"/>
              </a:solidFill>
            </a:endParaRPr>
          </a:p>
          <a:p>
            <a:pPr algn="ctr" eaLnBrk="1" hangingPunct="1">
              <a:spcBef>
                <a:spcPct val="50000"/>
              </a:spcBef>
            </a:pPr>
            <a:endParaRPr lang="fr-FR" altLang="it-IT" sz="1600" b="1" dirty="0">
              <a:solidFill>
                <a:srgbClr val="003366"/>
              </a:solidFill>
            </a:endParaRPr>
          </a:p>
        </p:txBody>
      </p:sp>
      <p:pic>
        <p:nvPicPr>
          <p:cNvPr id="2054" name="Picture 10" descr="loghi_efesme_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6238" y="836613"/>
            <a:ext cx="3384550" cy="209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5" name="Text Box 8" descr="Dark downward diagonal"/>
          <p:cNvSpPr txBox="1">
            <a:spLocks noChangeArrowheads="1"/>
          </p:cNvSpPr>
          <p:nvPr/>
        </p:nvSpPr>
        <p:spPr bwMode="auto">
          <a:xfrm>
            <a:off x="2124075" y="3141663"/>
            <a:ext cx="4608513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fr-FR" altLang="it-IT" sz="1800" dirty="0" err="1">
                <a:solidFill>
                  <a:srgbClr val="003366"/>
                </a:solidFill>
              </a:rPr>
              <a:t>European</a:t>
            </a:r>
            <a:r>
              <a:rPr lang="fr-FR" altLang="it-IT" sz="1800" dirty="0">
                <a:solidFill>
                  <a:srgbClr val="003366"/>
                </a:solidFill>
              </a:rPr>
              <a:t> </a:t>
            </a:r>
            <a:r>
              <a:rPr lang="fr-FR" altLang="it-IT" sz="1800" dirty="0" err="1">
                <a:solidFill>
                  <a:srgbClr val="003366"/>
                </a:solidFill>
              </a:rPr>
              <a:t>Federation</a:t>
            </a:r>
            <a:r>
              <a:rPr lang="fr-FR" altLang="it-IT" sz="1800" dirty="0">
                <a:solidFill>
                  <a:srgbClr val="003366"/>
                </a:solidFill>
              </a:rPr>
              <a:t> for </a:t>
            </a:r>
            <a:r>
              <a:rPr lang="fr-FR" altLang="it-IT" sz="1800" dirty="0" err="1">
                <a:solidFill>
                  <a:srgbClr val="003366"/>
                </a:solidFill>
              </a:rPr>
              <a:t>Elevator</a:t>
            </a:r>
            <a:r>
              <a:rPr lang="fr-FR" altLang="it-IT" sz="1800" dirty="0">
                <a:solidFill>
                  <a:srgbClr val="003366"/>
                </a:solidFill>
              </a:rPr>
              <a:t> Small and Medium-</a:t>
            </a:r>
            <a:r>
              <a:rPr lang="fr-FR" altLang="it-IT" sz="1800" dirty="0" err="1">
                <a:solidFill>
                  <a:srgbClr val="003366"/>
                </a:solidFill>
              </a:rPr>
              <a:t>sized</a:t>
            </a:r>
            <a:r>
              <a:rPr lang="fr-FR" altLang="it-IT" sz="1800" dirty="0">
                <a:solidFill>
                  <a:srgbClr val="003366"/>
                </a:solidFill>
              </a:rPr>
              <a:t> </a:t>
            </a:r>
            <a:r>
              <a:rPr lang="fr-FR" altLang="it-IT" sz="1800" dirty="0" err="1">
                <a:solidFill>
                  <a:srgbClr val="003366"/>
                </a:solidFill>
              </a:rPr>
              <a:t>Enterprises</a:t>
            </a:r>
            <a:endParaRPr lang="fr-FR" altLang="it-IT" sz="1800" dirty="0">
              <a:solidFill>
                <a:srgbClr val="003366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Text Box 2"/>
          <p:cNvSpPr txBox="1">
            <a:spLocks noChangeArrowheads="1"/>
          </p:cNvSpPr>
          <p:nvPr/>
        </p:nvSpPr>
        <p:spPr bwMode="auto">
          <a:xfrm>
            <a:off x="1619250" y="3789363"/>
            <a:ext cx="6192838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</a:pPr>
            <a:endParaRPr lang="it-IT" altLang="it-IT" sz="1800"/>
          </a:p>
        </p:txBody>
      </p:sp>
      <p:sp>
        <p:nvSpPr>
          <p:cNvPr id="5124" name="AutoShape 3"/>
          <p:cNvSpPr>
            <a:spLocks noChangeArrowheads="1"/>
          </p:cNvSpPr>
          <p:nvPr/>
        </p:nvSpPr>
        <p:spPr bwMode="auto">
          <a:xfrm>
            <a:off x="468313" y="620713"/>
            <a:ext cx="8207375" cy="554355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31750">
            <a:solidFill>
              <a:srgbClr val="003366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endParaRPr lang="it-IT" altLang="it-IT" sz="1800"/>
          </a:p>
        </p:txBody>
      </p:sp>
      <p:sp>
        <p:nvSpPr>
          <p:cNvPr id="5125" name="Text Box 5"/>
          <p:cNvSpPr txBox="1">
            <a:spLocks noChangeArrowheads="1"/>
          </p:cNvSpPr>
          <p:nvPr/>
        </p:nvSpPr>
        <p:spPr bwMode="auto">
          <a:xfrm>
            <a:off x="1979613" y="3284538"/>
            <a:ext cx="5400675" cy="1585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endParaRPr lang="en-US" altLang="it-IT" sz="3200" b="1">
              <a:solidFill>
                <a:srgbClr val="003366"/>
              </a:solidFill>
              <a:latin typeface="Calibri" panose="020F0502020204030204" pitchFamily="34" charset="0"/>
            </a:endParaRPr>
          </a:p>
          <a:p>
            <a:pPr algn="ctr" eaLnBrk="1" hangingPunct="1">
              <a:spcBef>
                <a:spcPct val="50000"/>
              </a:spcBef>
            </a:pPr>
            <a:r>
              <a:rPr lang="en-US" altLang="it-IT" sz="2200">
                <a:solidFill>
                  <a:srgbClr val="003366"/>
                </a:solidFill>
                <a:latin typeface="Calibri" panose="020F0502020204030204" pitchFamily="34" charset="0"/>
              </a:rPr>
              <a:t>www.efesme.org</a:t>
            </a:r>
          </a:p>
          <a:p>
            <a:pPr algn="ctr" eaLnBrk="1" hangingPunct="1">
              <a:spcBef>
                <a:spcPct val="50000"/>
              </a:spcBef>
            </a:pPr>
            <a:r>
              <a:rPr lang="en-US" altLang="it-IT" sz="2200">
                <a:solidFill>
                  <a:srgbClr val="003366"/>
                </a:solidFill>
                <a:latin typeface="Calibri" panose="020F0502020204030204" pitchFamily="34" charset="0"/>
              </a:rPr>
              <a:t>secretariat@efesme.org</a:t>
            </a:r>
          </a:p>
        </p:txBody>
      </p:sp>
      <p:pic>
        <p:nvPicPr>
          <p:cNvPr id="5126" name="Picture 10" descr="loghi_efesme_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6238" y="765175"/>
            <a:ext cx="3384550" cy="209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4" descr="loghi_efesme_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115888"/>
            <a:ext cx="1008062" cy="722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3076" name="AutoShape 6"/>
          <p:cNvCxnSpPr>
            <a:cxnSpLocks noChangeShapeType="1"/>
          </p:cNvCxnSpPr>
          <p:nvPr/>
        </p:nvCxnSpPr>
        <p:spPr bwMode="auto">
          <a:xfrm>
            <a:off x="179388" y="981075"/>
            <a:ext cx="8820150" cy="0"/>
          </a:xfrm>
          <a:prstGeom prst="straightConnector1">
            <a:avLst/>
          </a:prstGeom>
          <a:noFill/>
          <a:ln w="25400">
            <a:solidFill>
              <a:srgbClr val="FFCC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077" name="Text Box 8"/>
          <p:cNvSpPr txBox="1">
            <a:spLocks noChangeArrowheads="1"/>
          </p:cNvSpPr>
          <p:nvPr/>
        </p:nvSpPr>
        <p:spPr bwMode="auto">
          <a:xfrm>
            <a:off x="395288" y="6237288"/>
            <a:ext cx="8353425" cy="438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just" eaLnBrk="1" hangingPunct="1">
              <a:spcBef>
                <a:spcPct val="50000"/>
              </a:spcBef>
            </a:pPr>
            <a:r>
              <a:rPr lang="en-GB" altLang="it-IT" sz="900" b="1" dirty="0">
                <a:solidFill>
                  <a:schemeClr val="bg2"/>
                </a:solidFill>
                <a:latin typeface="Verdana" panose="020B0604030504040204" pitchFamily="34" charset="0"/>
              </a:rPr>
              <a:t>EFESME </a:t>
            </a:r>
            <a:r>
              <a:rPr lang="en-GB" altLang="it-IT" sz="900" b="1" dirty="0" err="1">
                <a:solidFill>
                  <a:schemeClr val="bg2"/>
                </a:solidFill>
                <a:latin typeface="Verdana" panose="020B0604030504040204" pitchFamily="34" charset="0"/>
              </a:rPr>
              <a:t>aisbl</a:t>
            </a:r>
            <a:r>
              <a:rPr lang="en-GB" altLang="it-IT" sz="900" dirty="0">
                <a:solidFill>
                  <a:schemeClr val="bg2"/>
                </a:solidFill>
                <a:latin typeface="Verdana" panose="020B0604030504040204" pitchFamily="34" charset="0"/>
              </a:rPr>
              <a:t> – European Federation for Elevator Small and Medium-sized Enterprises, </a:t>
            </a:r>
            <a:r>
              <a:rPr lang="en-US" altLang="it-IT" sz="900" dirty="0" smtClean="0">
                <a:solidFill>
                  <a:schemeClr val="bg2"/>
                </a:solidFill>
                <a:latin typeface="Verdana" panose="020B0604030504040204" pitchFamily="34" charset="0"/>
              </a:rPr>
              <a:t>6, </a:t>
            </a:r>
            <a:r>
              <a:rPr lang="en-US" altLang="it-IT" sz="900" dirty="0" err="1" smtClean="0">
                <a:solidFill>
                  <a:schemeClr val="bg2"/>
                </a:solidFill>
                <a:latin typeface="Verdana" panose="020B0604030504040204" pitchFamily="34" charset="0"/>
              </a:rPr>
              <a:t>Rond</a:t>
            </a:r>
            <a:r>
              <a:rPr lang="en-US" altLang="it-IT" sz="900" dirty="0" smtClean="0">
                <a:solidFill>
                  <a:schemeClr val="bg2"/>
                </a:solidFill>
                <a:latin typeface="Verdana" panose="020B0604030504040204" pitchFamily="34" charset="0"/>
              </a:rPr>
              <a:t>-Point Schuman, B-1040 Brussels</a:t>
            </a:r>
            <a:r>
              <a:rPr lang="fr-BE" altLang="it-IT" sz="900" dirty="0" smtClean="0">
                <a:solidFill>
                  <a:schemeClr val="bg2"/>
                </a:solidFill>
                <a:latin typeface="Verdana" panose="020B0604030504040204" pitchFamily="34" charset="0"/>
              </a:rPr>
              <a:t>, </a:t>
            </a:r>
            <a:r>
              <a:rPr lang="fr-BE" altLang="it-IT" sz="900" dirty="0" err="1" smtClean="0">
                <a:solidFill>
                  <a:schemeClr val="bg2"/>
                </a:solidFill>
                <a:latin typeface="Verdana" panose="020B0604030504040204" pitchFamily="34" charset="0"/>
              </a:rPr>
              <a:t>Belgium</a:t>
            </a:r>
            <a:endParaRPr lang="en-GB" altLang="it-IT" sz="900" dirty="0">
              <a:solidFill>
                <a:schemeClr val="bg2"/>
              </a:solidFill>
              <a:latin typeface="Verdana" panose="020B0604030504040204" pitchFamily="34" charset="0"/>
            </a:endParaRPr>
          </a:p>
          <a:p>
            <a:pPr algn="just" eaLnBrk="1" hangingPunct="1">
              <a:spcBef>
                <a:spcPct val="50000"/>
              </a:spcBef>
            </a:pPr>
            <a:r>
              <a:rPr lang="en-GB" altLang="it-IT" sz="900" dirty="0">
                <a:solidFill>
                  <a:schemeClr val="bg2"/>
                </a:solidFill>
                <a:latin typeface="Verdana" panose="020B0604030504040204" pitchFamily="34" charset="0"/>
              </a:rPr>
              <a:t>Tel: +32 2 230 7414 </a:t>
            </a:r>
            <a:r>
              <a:rPr lang="en-GB" altLang="it-IT" sz="900" dirty="0" smtClean="0">
                <a:solidFill>
                  <a:schemeClr val="bg2"/>
                </a:solidFill>
                <a:latin typeface="Verdana" panose="020B0604030504040204" pitchFamily="34" charset="0"/>
              </a:rPr>
              <a:t>– </a:t>
            </a:r>
            <a:r>
              <a:rPr lang="en-GB" altLang="it-IT" sz="900" dirty="0">
                <a:solidFill>
                  <a:schemeClr val="bg2"/>
                </a:solidFill>
                <a:latin typeface="Verdana" panose="020B0604030504040204" pitchFamily="34" charset="0"/>
              </a:rPr>
              <a:t>Email: efesme@efesme.org – </a:t>
            </a:r>
            <a:r>
              <a:rPr lang="en-GB" altLang="it-IT" sz="900" dirty="0" smtClean="0">
                <a:solidFill>
                  <a:schemeClr val="bg2"/>
                </a:solidFill>
                <a:latin typeface="Verdana" panose="020B0604030504040204" pitchFamily="34" charset="0"/>
              </a:rPr>
              <a:t>www.efesme.org</a:t>
            </a:r>
            <a:endParaRPr lang="en-GB" altLang="it-IT" sz="900" dirty="0">
              <a:solidFill>
                <a:schemeClr val="bg2"/>
              </a:solidFill>
              <a:latin typeface="Verdana" panose="020B0604030504040204" pitchFamily="34" charset="0"/>
            </a:endParaRPr>
          </a:p>
        </p:txBody>
      </p:sp>
      <p:sp>
        <p:nvSpPr>
          <p:cNvPr id="3078" name="Text Box 10"/>
          <p:cNvSpPr txBox="1">
            <a:spLocks noChangeArrowheads="1"/>
          </p:cNvSpPr>
          <p:nvPr/>
        </p:nvSpPr>
        <p:spPr bwMode="auto">
          <a:xfrm>
            <a:off x="611188" y="1484313"/>
            <a:ext cx="7848600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just" eaLnBrk="1" hangingPunct="1">
              <a:spcBef>
                <a:spcPct val="50000"/>
              </a:spcBef>
            </a:pPr>
            <a:endParaRPr lang="en-GB" altLang="it-IT" sz="2600">
              <a:solidFill>
                <a:srgbClr val="003366"/>
              </a:solidFill>
              <a:latin typeface="Calibri" panose="020F0502020204030204" pitchFamily="34" charset="0"/>
            </a:endParaRPr>
          </a:p>
        </p:txBody>
      </p:sp>
      <p:sp>
        <p:nvSpPr>
          <p:cNvPr id="6" name="Text Box 10"/>
          <p:cNvSpPr txBox="1">
            <a:spLocks noChangeArrowheads="1"/>
          </p:cNvSpPr>
          <p:nvPr/>
        </p:nvSpPr>
        <p:spPr bwMode="auto">
          <a:xfrm>
            <a:off x="609863" y="1292988"/>
            <a:ext cx="7848600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just" eaLnBrk="1" hangingPunct="1">
              <a:spcBef>
                <a:spcPct val="50000"/>
              </a:spcBef>
            </a:pPr>
            <a:r>
              <a:rPr lang="en-GB" altLang="it-IT" sz="2600" b="1" dirty="0" smtClean="0">
                <a:solidFill>
                  <a:srgbClr val="003366"/>
                </a:solidFill>
                <a:latin typeface="Calibri" panose="020F0502020204030204" pitchFamily="34" charset="0"/>
              </a:rPr>
              <a:t>The context </a:t>
            </a:r>
            <a:endParaRPr lang="en-GB" altLang="it-IT" sz="2600" b="1" dirty="0">
              <a:solidFill>
                <a:srgbClr val="003366"/>
              </a:solidFill>
              <a:latin typeface="Calibri" panose="020F0502020204030204" pitchFamily="34" charset="0"/>
            </a:endParaRPr>
          </a:p>
        </p:txBody>
      </p:sp>
      <p:sp>
        <p:nvSpPr>
          <p:cNvPr id="7" name="CasellaDiTesto 6"/>
          <p:cNvSpPr txBox="1"/>
          <p:nvPr/>
        </p:nvSpPr>
        <p:spPr>
          <a:xfrm>
            <a:off x="107157" y="1973263"/>
            <a:ext cx="8964612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en-US" sz="2600" dirty="0">
                <a:solidFill>
                  <a:srgbClr val="003366"/>
                </a:solidFill>
                <a:latin typeface="Calibri" panose="020F0502020204030204" pitchFamily="34" charset="0"/>
              </a:rPr>
              <a:t>Energy efficiency and environmental impacts are more and more important for the building </a:t>
            </a:r>
            <a:r>
              <a:rPr lang="en-US" sz="2600" dirty="0" smtClean="0">
                <a:solidFill>
                  <a:srgbClr val="003366"/>
                </a:solidFill>
                <a:latin typeface="Calibri" panose="020F0502020204030204" pitchFamily="34" charset="0"/>
              </a:rPr>
              <a:t>industry </a:t>
            </a:r>
            <a:r>
              <a:rPr lang="en-US" sz="2600" dirty="0">
                <a:solidFill>
                  <a:srgbClr val="003366"/>
                </a:solidFill>
                <a:latin typeface="Calibri" panose="020F0502020204030204" pitchFamily="34" charset="0"/>
              </a:rPr>
              <a:t>and consequently for the lift industry as </a:t>
            </a:r>
            <a:r>
              <a:rPr lang="en-US" sz="2600" dirty="0" smtClean="0">
                <a:solidFill>
                  <a:srgbClr val="003366"/>
                </a:solidFill>
                <a:latin typeface="Calibri" panose="020F0502020204030204" pitchFamily="34" charset="0"/>
              </a:rPr>
              <a:t>well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600" dirty="0">
              <a:solidFill>
                <a:srgbClr val="003366"/>
              </a:solidFill>
              <a:latin typeface="Calibri" panose="020F0502020204030204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600" dirty="0" smtClean="0">
                <a:solidFill>
                  <a:srgbClr val="003366"/>
                </a:solidFill>
                <a:latin typeface="Calibri" panose="020F0502020204030204" pitchFamily="34" charset="0"/>
              </a:rPr>
              <a:t>European legislation: </a:t>
            </a:r>
          </a:p>
          <a:p>
            <a:pPr marL="457200" indent="-457200">
              <a:buFontTx/>
              <a:buChar char="-"/>
            </a:pPr>
            <a:r>
              <a:rPr lang="en-US" sz="2600" dirty="0" err="1" smtClean="0">
                <a:solidFill>
                  <a:srgbClr val="003366"/>
                </a:solidFill>
                <a:latin typeface="Calibri" panose="020F0502020204030204" pitchFamily="34" charset="0"/>
              </a:rPr>
              <a:t>EcoDesign</a:t>
            </a:r>
            <a:r>
              <a:rPr lang="en-US" sz="2600" dirty="0" smtClean="0">
                <a:solidFill>
                  <a:srgbClr val="003366"/>
                </a:solidFill>
                <a:latin typeface="Calibri" panose="020F0502020204030204" pitchFamily="34" charset="0"/>
              </a:rPr>
              <a:t> </a:t>
            </a:r>
            <a:r>
              <a:rPr lang="en-US" sz="2600" dirty="0">
                <a:solidFill>
                  <a:srgbClr val="003366"/>
                </a:solidFill>
                <a:latin typeface="Calibri" panose="020F0502020204030204" pitchFamily="34" charset="0"/>
              </a:rPr>
              <a:t>Directive </a:t>
            </a:r>
            <a:r>
              <a:rPr lang="en-US" sz="2600" dirty="0" smtClean="0">
                <a:solidFill>
                  <a:srgbClr val="003366"/>
                </a:solidFill>
                <a:latin typeface="Calibri" panose="020F0502020204030204" pitchFamily="34" charset="0"/>
              </a:rPr>
              <a:t>2009/125/EU</a:t>
            </a:r>
          </a:p>
          <a:p>
            <a:pPr marL="457200" indent="-457200">
              <a:buFontTx/>
              <a:buChar char="-"/>
            </a:pPr>
            <a:r>
              <a:rPr lang="en-US" sz="2600" dirty="0" smtClean="0">
                <a:solidFill>
                  <a:srgbClr val="003366"/>
                </a:solidFill>
                <a:latin typeface="Calibri" panose="020F0502020204030204" pitchFamily="34" charset="0"/>
              </a:rPr>
              <a:t>Energy </a:t>
            </a:r>
            <a:r>
              <a:rPr lang="en-US" sz="2600" dirty="0">
                <a:solidFill>
                  <a:srgbClr val="003366"/>
                </a:solidFill>
                <a:latin typeface="Calibri" panose="020F0502020204030204" pitchFamily="34" charset="0"/>
              </a:rPr>
              <a:t>Labelling D. </a:t>
            </a:r>
            <a:r>
              <a:rPr lang="en-US" sz="2600" dirty="0" smtClean="0">
                <a:solidFill>
                  <a:srgbClr val="003366"/>
                </a:solidFill>
                <a:latin typeface="Calibri" panose="020F0502020204030204" pitchFamily="34" charset="0"/>
              </a:rPr>
              <a:t>2010/30/EU</a:t>
            </a:r>
          </a:p>
          <a:p>
            <a:pPr marL="457200" indent="-457200">
              <a:buFontTx/>
              <a:buChar char="-"/>
            </a:pPr>
            <a:r>
              <a:rPr lang="en-US" sz="2600" dirty="0" smtClean="0">
                <a:solidFill>
                  <a:srgbClr val="003366"/>
                </a:solidFill>
                <a:latin typeface="Calibri" panose="020F0502020204030204" pitchFamily="34" charset="0"/>
              </a:rPr>
              <a:t>Energy </a:t>
            </a:r>
            <a:r>
              <a:rPr lang="en-US" sz="2600" dirty="0">
                <a:solidFill>
                  <a:srgbClr val="003366"/>
                </a:solidFill>
                <a:latin typeface="Calibri" panose="020F0502020204030204" pitchFamily="34" charset="0"/>
              </a:rPr>
              <a:t>Performance of Building Directive (EPBD</a:t>
            </a:r>
            <a:r>
              <a:rPr lang="en-US" sz="2600" dirty="0" smtClean="0">
                <a:solidFill>
                  <a:srgbClr val="003366"/>
                </a:solidFill>
                <a:latin typeface="Calibri" panose="020F0502020204030204" pitchFamily="34" charset="0"/>
              </a:rPr>
              <a:t>) 2010/31/EU</a:t>
            </a:r>
          </a:p>
          <a:p>
            <a:pPr marL="457200" indent="-457200" algn="just">
              <a:buFontTx/>
              <a:buChar char="-"/>
            </a:pPr>
            <a:r>
              <a:rPr lang="en-US" sz="2600" dirty="0" smtClean="0">
                <a:solidFill>
                  <a:srgbClr val="003366"/>
                </a:solidFill>
                <a:latin typeface="Calibri" panose="020F0502020204030204" pitchFamily="34" charset="0"/>
              </a:rPr>
              <a:t>Energy </a:t>
            </a:r>
            <a:r>
              <a:rPr lang="en-US" sz="2600" dirty="0">
                <a:solidFill>
                  <a:srgbClr val="003366"/>
                </a:solidFill>
                <a:latin typeface="Calibri" panose="020F0502020204030204" pitchFamily="34" charset="0"/>
              </a:rPr>
              <a:t>Efficiency Directive (</a:t>
            </a:r>
            <a:r>
              <a:rPr lang="en-US" sz="2600" dirty="0" smtClean="0">
                <a:solidFill>
                  <a:srgbClr val="003366"/>
                </a:solidFill>
                <a:latin typeface="Calibri" panose="020F0502020204030204" pitchFamily="34" charset="0"/>
              </a:rPr>
              <a:t>EED) 2012/37/EU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600" dirty="0">
              <a:solidFill>
                <a:srgbClr val="003366"/>
              </a:solidFill>
              <a:latin typeface="Calibri" panose="020F0502020204030204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4" descr="loghi_efesme_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115888"/>
            <a:ext cx="1008062" cy="722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3076" name="AutoShape 6"/>
          <p:cNvCxnSpPr>
            <a:cxnSpLocks noChangeShapeType="1"/>
          </p:cNvCxnSpPr>
          <p:nvPr/>
        </p:nvCxnSpPr>
        <p:spPr bwMode="auto">
          <a:xfrm>
            <a:off x="179388" y="981075"/>
            <a:ext cx="8820150" cy="0"/>
          </a:xfrm>
          <a:prstGeom prst="straightConnector1">
            <a:avLst/>
          </a:prstGeom>
          <a:noFill/>
          <a:ln w="25400">
            <a:solidFill>
              <a:srgbClr val="FFCC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077" name="Text Box 8"/>
          <p:cNvSpPr txBox="1">
            <a:spLocks noChangeArrowheads="1"/>
          </p:cNvSpPr>
          <p:nvPr/>
        </p:nvSpPr>
        <p:spPr bwMode="auto">
          <a:xfrm>
            <a:off x="395288" y="6237288"/>
            <a:ext cx="8353425" cy="438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just" eaLnBrk="1" hangingPunct="1">
              <a:spcBef>
                <a:spcPct val="50000"/>
              </a:spcBef>
            </a:pPr>
            <a:r>
              <a:rPr lang="en-GB" altLang="it-IT" sz="900" b="1" dirty="0">
                <a:solidFill>
                  <a:schemeClr val="bg2"/>
                </a:solidFill>
                <a:latin typeface="Verdana" panose="020B0604030504040204" pitchFamily="34" charset="0"/>
              </a:rPr>
              <a:t>EFESME </a:t>
            </a:r>
            <a:r>
              <a:rPr lang="en-GB" altLang="it-IT" sz="900" b="1" dirty="0" err="1">
                <a:solidFill>
                  <a:schemeClr val="bg2"/>
                </a:solidFill>
                <a:latin typeface="Verdana" panose="020B0604030504040204" pitchFamily="34" charset="0"/>
              </a:rPr>
              <a:t>aisbl</a:t>
            </a:r>
            <a:r>
              <a:rPr lang="en-GB" altLang="it-IT" sz="900" dirty="0">
                <a:solidFill>
                  <a:schemeClr val="bg2"/>
                </a:solidFill>
                <a:latin typeface="Verdana" panose="020B0604030504040204" pitchFamily="34" charset="0"/>
              </a:rPr>
              <a:t> – European Federation for Elevator Small and Medium-sized Enterprises, </a:t>
            </a:r>
            <a:r>
              <a:rPr lang="en-US" altLang="it-IT" sz="900" dirty="0" smtClean="0">
                <a:solidFill>
                  <a:schemeClr val="bg2"/>
                </a:solidFill>
                <a:latin typeface="Verdana" panose="020B0604030504040204" pitchFamily="34" charset="0"/>
              </a:rPr>
              <a:t>6, </a:t>
            </a:r>
            <a:r>
              <a:rPr lang="en-US" altLang="it-IT" sz="900" dirty="0" err="1" smtClean="0">
                <a:solidFill>
                  <a:schemeClr val="bg2"/>
                </a:solidFill>
                <a:latin typeface="Verdana" panose="020B0604030504040204" pitchFamily="34" charset="0"/>
              </a:rPr>
              <a:t>Rond</a:t>
            </a:r>
            <a:r>
              <a:rPr lang="en-US" altLang="it-IT" sz="900" dirty="0" smtClean="0">
                <a:solidFill>
                  <a:schemeClr val="bg2"/>
                </a:solidFill>
                <a:latin typeface="Verdana" panose="020B0604030504040204" pitchFamily="34" charset="0"/>
              </a:rPr>
              <a:t>-Point Schuman, B-1040 Brussels</a:t>
            </a:r>
            <a:r>
              <a:rPr lang="fr-BE" altLang="it-IT" sz="900" dirty="0" smtClean="0">
                <a:solidFill>
                  <a:schemeClr val="bg2"/>
                </a:solidFill>
                <a:latin typeface="Verdana" panose="020B0604030504040204" pitchFamily="34" charset="0"/>
              </a:rPr>
              <a:t>, </a:t>
            </a:r>
            <a:r>
              <a:rPr lang="fr-BE" altLang="it-IT" sz="900" dirty="0" err="1" smtClean="0">
                <a:solidFill>
                  <a:schemeClr val="bg2"/>
                </a:solidFill>
                <a:latin typeface="Verdana" panose="020B0604030504040204" pitchFamily="34" charset="0"/>
              </a:rPr>
              <a:t>Belgium</a:t>
            </a:r>
            <a:endParaRPr lang="en-GB" altLang="it-IT" sz="900" dirty="0">
              <a:solidFill>
                <a:schemeClr val="bg2"/>
              </a:solidFill>
              <a:latin typeface="Verdana" panose="020B0604030504040204" pitchFamily="34" charset="0"/>
            </a:endParaRPr>
          </a:p>
          <a:p>
            <a:pPr algn="just" eaLnBrk="1" hangingPunct="1">
              <a:spcBef>
                <a:spcPct val="50000"/>
              </a:spcBef>
            </a:pPr>
            <a:r>
              <a:rPr lang="en-GB" altLang="it-IT" sz="900" dirty="0">
                <a:solidFill>
                  <a:schemeClr val="bg2"/>
                </a:solidFill>
                <a:latin typeface="Verdana" panose="020B0604030504040204" pitchFamily="34" charset="0"/>
              </a:rPr>
              <a:t>Tel: +32 2 230 7414 </a:t>
            </a:r>
            <a:r>
              <a:rPr lang="en-GB" altLang="it-IT" sz="900" dirty="0" smtClean="0">
                <a:solidFill>
                  <a:schemeClr val="bg2"/>
                </a:solidFill>
                <a:latin typeface="Verdana" panose="020B0604030504040204" pitchFamily="34" charset="0"/>
              </a:rPr>
              <a:t>– </a:t>
            </a:r>
            <a:r>
              <a:rPr lang="en-GB" altLang="it-IT" sz="900" dirty="0">
                <a:solidFill>
                  <a:schemeClr val="bg2"/>
                </a:solidFill>
                <a:latin typeface="Verdana" panose="020B0604030504040204" pitchFamily="34" charset="0"/>
              </a:rPr>
              <a:t>Email: efesme@efesme.org – </a:t>
            </a:r>
            <a:r>
              <a:rPr lang="en-GB" altLang="it-IT" sz="900" dirty="0" smtClean="0">
                <a:solidFill>
                  <a:schemeClr val="bg2"/>
                </a:solidFill>
                <a:latin typeface="Verdana" panose="020B0604030504040204" pitchFamily="34" charset="0"/>
              </a:rPr>
              <a:t>www.efesme.org</a:t>
            </a:r>
            <a:endParaRPr lang="en-GB" altLang="it-IT" sz="900" dirty="0">
              <a:solidFill>
                <a:schemeClr val="bg2"/>
              </a:solidFill>
              <a:latin typeface="Verdana" panose="020B0604030504040204" pitchFamily="34" charset="0"/>
            </a:endParaRPr>
          </a:p>
        </p:txBody>
      </p:sp>
      <p:sp>
        <p:nvSpPr>
          <p:cNvPr id="3078" name="Text Box 10"/>
          <p:cNvSpPr txBox="1">
            <a:spLocks noChangeArrowheads="1"/>
          </p:cNvSpPr>
          <p:nvPr/>
        </p:nvSpPr>
        <p:spPr bwMode="auto">
          <a:xfrm>
            <a:off x="611188" y="1484313"/>
            <a:ext cx="7848600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just" eaLnBrk="1" hangingPunct="1">
              <a:spcBef>
                <a:spcPct val="50000"/>
              </a:spcBef>
            </a:pPr>
            <a:endParaRPr lang="en-GB" altLang="it-IT" sz="2600">
              <a:solidFill>
                <a:srgbClr val="003366"/>
              </a:solidFill>
              <a:latin typeface="Calibri" panose="020F0502020204030204" pitchFamily="34" charset="0"/>
            </a:endParaRPr>
          </a:p>
        </p:txBody>
      </p:sp>
      <p:sp>
        <p:nvSpPr>
          <p:cNvPr id="6" name="Text Box 10"/>
          <p:cNvSpPr txBox="1">
            <a:spLocks noChangeArrowheads="1"/>
          </p:cNvSpPr>
          <p:nvPr/>
        </p:nvSpPr>
        <p:spPr bwMode="auto">
          <a:xfrm>
            <a:off x="609863" y="1292988"/>
            <a:ext cx="7848600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just" eaLnBrk="1" hangingPunct="1">
              <a:spcBef>
                <a:spcPct val="50000"/>
              </a:spcBef>
            </a:pPr>
            <a:r>
              <a:rPr lang="en-US" altLang="it-IT" sz="2600" b="1" dirty="0">
                <a:solidFill>
                  <a:srgbClr val="003366"/>
                </a:solidFill>
                <a:latin typeface="Calibri" panose="020F0502020204030204" pitchFamily="34" charset="0"/>
              </a:rPr>
              <a:t>Building rating systems &amp; Material compliance</a:t>
            </a:r>
            <a:endParaRPr lang="en-GB" altLang="it-IT" sz="2600" b="1" dirty="0">
              <a:solidFill>
                <a:srgbClr val="003366"/>
              </a:solidFill>
              <a:latin typeface="Calibri" panose="020F0502020204030204" pitchFamily="34" charset="0"/>
            </a:endParaRPr>
          </a:p>
        </p:txBody>
      </p:sp>
      <p:sp>
        <p:nvSpPr>
          <p:cNvPr id="7" name="CasellaDiTesto 6"/>
          <p:cNvSpPr txBox="1"/>
          <p:nvPr/>
        </p:nvSpPr>
        <p:spPr>
          <a:xfrm>
            <a:off x="51857" y="2332659"/>
            <a:ext cx="8964612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en-US" sz="2600" dirty="0">
                <a:solidFill>
                  <a:srgbClr val="003366"/>
                </a:solidFill>
                <a:latin typeface="Calibri" panose="020F0502020204030204" pitchFamily="34" charset="0"/>
              </a:rPr>
              <a:t>Building rating systems like LEED, BREAM, DGNB, HQE, Green Star (there are some 22 now in the world) may involve lifts as </a:t>
            </a:r>
            <a:r>
              <a:rPr lang="en-US" sz="2600" dirty="0" smtClean="0">
                <a:solidFill>
                  <a:srgbClr val="003366"/>
                </a:solidFill>
                <a:latin typeface="Calibri" panose="020F0502020204030204" pitchFamily="34" charset="0"/>
              </a:rPr>
              <a:t>well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600" dirty="0">
              <a:solidFill>
                <a:srgbClr val="003366"/>
              </a:solidFill>
              <a:latin typeface="Calibri" panose="020F0502020204030204" pitchFamily="34" charset="0"/>
            </a:endParaRP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en-US" sz="2600" dirty="0">
                <a:solidFill>
                  <a:srgbClr val="003366"/>
                </a:solidFill>
                <a:latin typeface="Calibri" panose="020F0502020204030204" pitchFamily="34" charset="0"/>
              </a:rPr>
              <a:t>Lift components are also involved in the Material Compliance European legislation (REACH, RoHS, Product Environmental Footprint (PEF</a:t>
            </a:r>
            <a:r>
              <a:rPr lang="en-US" sz="2600" dirty="0" smtClean="0">
                <a:solidFill>
                  <a:srgbClr val="003366"/>
                </a:solidFill>
                <a:latin typeface="Calibri" panose="020F0502020204030204" pitchFamily="34" charset="0"/>
              </a:rPr>
              <a:t>) </a:t>
            </a:r>
            <a:r>
              <a:rPr lang="en-US" sz="2600" dirty="0">
                <a:solidFill>
                  <a:srgbClr val="003366"/>
                </a:solidFill>
                <a:latin typeface="Calibri" panose="020F0502020204030204" pitchFamily="34" charset="0"/>
              </a:rPr>
              <a:t>and recently </a:t>
            </a:r>
            <a:r>
              <a:rPr lang="en-US" sz="2600" dirty="0" smtClean="0">
                <a:solidFill>
                  <a:srgbClr val="003366"/>
                </a:solidFill>
                <a:latin typeface="Calibri" panose="020F0502020204030204" pitchFamily="34" charset="0"/>
              </a:rPr>
              <a:t>also in the </a:t>
            </a:r>
            <a:r>
              <a:rPr lang="en-US" sz="2600" dirty="0">
                <a:solidFill>
                  <a:srgbClr val="003366"/>
                </a:solidFill>
                <a:latin typeface="Calibri" panose="020F0502020204030204" pitchFamily="34" charset="0"/>
              </a:rPr>
              <a:t>Circular Economy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it-IT" sz="2600" dirty="0">
              <a:solidFill>
                <a:srgbClr val="003366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1116978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4" descr="loghi_efesme_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115888"/>
            <a:ext cx="1008062" cy="722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3076" name="AutoShape 6"/>
          <p:cNvCxnSpPr>
            <a:cxnSpLocks noChangeShapeType="1"/>
          </p:cNvCxnSpPr>
          <p:nvPr/>
        </p:nvCxnSpPr>
        <p:spPr bwMode="auto">
          <a:xfrm>
            <a:off x="179388" y="981075"/>
            <a:ext cx="8820150" cy="0"/>
          </a:xfrm>
          <a:prstGeom prst="straightConnector1">
            <a:avLst/>
          </a:prstGeom>
          <a:noFill/>
          <a:ln w="25400">
            <a:solidFill>
              <a:srgbClr val="FFCC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077" name="Text Box 8"/>
          <p:cNvSpPr txBox="1">
            <a:spLocks noChangeArrowheads="1"/>
          </p:cNvSpPr>
          <p:nvPr/>
        </p:nvSpPr>
        <p:spPr bwMode="auto">
          <a:xfrm>
            <a:off x="395288" y="6237288"/>
            <a:ext cx="8353425" cy="438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just" eaLnBrk="1" hangingPunct="1">
              <a:spcBef>
                <a:spcPct val="50000"/>
              </a:spcBef>
            </a:pPr>
            <a:r>
              <a:rPr lang="en-GB" altLang="it-IT" sz="900" b="1" dirty="0">
                <a:solidFill>
                  <a:schemeClr val="bg2"/>
                </a:solidFill>
                <a:latin typeface="Verdana" panose="020B0604030504040204" pitchFamily="34" charset="0"/>
              </a:rPr>
              <a:t>EFESME </a:t>
            </a:r>
            <a:r>
              <a:rPr lang="en-GB" altLang="it-IT" sz="900" b="1" dirty="0" err="1">
                <a:solidFill>
                  <a:schemeClr val="bg2"/>
                </a:solidFill>
                <a:latin typeface="Verdana" panose="020B0604030504040204" pitchFamily="34" charset="0"/>
              </a:rPr>
              <a:t>aisbl</a:t>
            </a:r>
            <a:r>
              <a:rPr lang="en-GB" altLang="it-IT" sz="900" dirty="0">
                <a:solidFill>
                  <a:schemeClr val="bg2"/>
                </a:solidFill>
                <a:latin typeface="Verdana" panose="020B0604030504040204" pitchFamily="34" charset="0"/>
              </a:rPr>
              <a:t> – European Federation for Elevator Small and Medium-sized Enterprises, </a:t>
            </a:r>
            <a:r>
              <a:rPr lang="en-US" altLang="it-IT" sz="900" dirty="0" smtClean="0">
                <a:solidFill>
                  <a:schemeClr val="bg2"/>
                </a:solidFill>
                <a:latin typeface="Verdana" panose="020B0604030504040204" pitchFamily="34" charset="0"/>
              </a:rPr>
              <a:t>6, </a:t>
            </a:r>
            <a:r>
              <a:rPr lang="en-US" altLang="it-IT" sz="900" dirty="0" err="1" smtClean="0">
                <a:solidFill>
                  <a:schemeClr val="bg2"/>
                </a:solidFill>
                <a:latin typeface="Verdana" panose="020B0604030504040204" pitchFamily="34" charset="0"/>
              </a:rPr>
              <a:t>Rond</a:t>
            </a:r>
            <a:r>
              <a:rPr lang="en-US" altLang="it-IT" sz="900" dirty="0" smtClean="0">
                <a:solidFill>
                  <a:schemeClr val="bg2"/>
                </a:solidFill>
                <a:latin typeface="Verdana" panose="020B0604030504040204" pitchFamily="34" charset="0"/>
              </a:rPr>
              <a:t>-Point Schuman, B-1040 Brussels</a:t>
            </a:r>
            <a:r>
              <a:rPr lang="fr-BE" altLang="it-IT" sz="900" dirty="0" smtClean="0">
                <a:solidFill>
                  <a:schemeClr val="bg2"/>
                </a:solidFill>
                <a:latin typeface="Verdana" panose="020B0604030504040204" pitchFamily="34" charset="0"/>
              </a:rPr>
              <a:t>, </a:t>
            </a:r>
            <a:r>
              <a:rPr lang="fr-BE" altLang="it-IT" sz="900" dirty="0" err="1" smtClean="0">
                <a:solidFill>
                  <a:schemeClr val="bg2"/>
                </a:solidFill>
                <a:latin typeface="Verdana" panose="020B0604030504040204" pitchFamily="34" charset="0"/>
              </a:rPr>
              <a:t>Belgium</a:t>
            </a:r>
            <a:endParaRPr lang="en-GB" altLang="it-IT" sz="900" dirty="0">
              <a:solidFill>
                <a:schemeClr val="bg2"/>
              </a:solidFill>
              <a:latin typeface="Verdana" panose="020B0604030504040204" pitchFamily="34" charset="0"/>
            </a:endParaRPr>
          </a:p>
          <a:p>
            <a:pPr algn="just" eaLnBrk="1" hangingPunct="1">
              <a:spcBef>
                <a:spcPct val="50000"/>
              </a:spcBef>
            </a:pPr>
            <a:r>
              <a:rPr lang="en-GB" altLang="it-IT" sz="900" dirty="0">
                <a:solidFill>
                  <a:schemeClr val="bg2"/>
                </a:solidFill>
                <a:latin typeface="Verdana" panose="020B0604030504040204" pitchFamily="34" charset="0"/>
              </a:rPr>
              <a:t>Tel: +32 2 230 7414 </a:t>
            </a:r>
            <a:r>
              <a:rPr lang="en-GB" altLang="it-IT" sz="900" dirty="0" smtClean="0">
                <a:solidFill>
                  <a:schemeClr val="bg2"/>
                </a:solidFill>
                <a:latin typeface="Verdana" panose="020B0604030504040204" pitchFamily="34" charset="0"/>
              </a:rPr>
              <a:t>– </a:t>
            </a:r>
            <a:r>
              <a:rPr lang="en-GB" altLang="it-IT" sz="900" dirty="0">
                <a:solidFill>
                  <a:schemeClr val="bg2"/>
                </a:solidFill>
                <a:latin typeface="Verdana" panose="020B0604030504040204" pitchFamily="34" charset="0"/>
              </a:rPr>
              <a:t>Email: efesme@efesme.org – </a:t>
            </a:r>
            <a:r>
              <a:rPr lang="en-GB" altLang="it-IT" sz="900" dirty="0" smtClean="0">
                <a:solidFill>
                  <a:schemeClr val="bg2"/>
                </a:solidFill>
                <a:latin typeface="Verdana" panose="020B0604030504040204" pitchFamily="34" charset="0"/>
              </a:rPr>
              <a:t>www.efesme.org</a:t>
            </a:r>
            <a:endParaRPr lang="en-GB" altLang="it-IT" sz="900" dirty="0">
              <a:solidFill>
                <a:schemeClr val="bg2"/>
              </a:solidFill>
              <a:latin typeface="Verdana" panose="020B0604030504040204" pitchFamily="34" charset="0"/>
            </a:endParaRPr>
          </a:p>
        </p:txBody>
      </p:sp>
      <p:sp>
        <p:nvSpPr>
          <p:cNvPr id="3078" name="Text Box 10"/>
          <p:cNvSpPr txBox="1">
            <a:spLocks noChangeArrowheads="1"/>
          </p:cNvSpPr>
          <p:nvPr/>
        </p:nvSpPr>
        <p:spPr bwMode="auto">
          <a:xfrm>
            <a:off x="611188" y="1484313"/>
            <a:ext cx="7848600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just" eaLnBrk="1" hangingPunct="1">
              <a:spcBef>
                <a:spcPct val="50000"/>
              </a:spcBef>
            </a:pPr>
            <a:endParaRPr lang="en-GB" altLang="it-IT" sz="2600">
              <a:solidFill>
                <a:srgbClr val="003366"/>
              </a:solidFill>
              <a:latin typeface="Calibri" panose="020F0502020204030204" pitchFamily="34" charset="0"/>
            </a:endParaRPr>
          </a:p>
        </p:txBody>
      </p:sp>
      <p:sp>
        <p:nvSpPr>
          <p:cNvPr id="6" name="Text Box 10"/>
          <p:cNvSpPr txBox="1">
            <a:spLocks noChangeArrowheads="1"/>
          </p:cNvSpPr>
          <p:nvPr/>
        </p:nvSpPr>
        <p:spPr bwMode="auto">
          <a:xfrm>
            <a:off x="609863" y="1292988"/>
            <a:ext cx="7848600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just" eaLnBrk="1" hangingPunct="1">
              <a:spcBef>
                <a:spcPct val="50000"/>
              </a:spcBef>
            </a:pPr>
            <a:r>
              <a:rPr lang="en-GB" altLang="it-IT" sz="2600" b="1" dirty="0">
                <a:solidFill>
                  <a:srgbClr val="003366"/>
                </a:solidFill>
                <a:latin typeface="Calibri" panose="020F0502020204030204" pitchFamily="34" charset="0"/>
              </a:rPr>
              <a:t>What are PCR’s?</a:t>
            </a:r>
          </a:p>
        </p:txBody>
      </p:sp>
      <p:sp>
        <p:nvSpPr>
          <p:cNvPr id="2" name="CasellaDiTesto 1"/>
          <p:cNvSpPr txBox="1"/>
          <p:nvPr/>
        </p:nvSpPr>
        <p:spPr>
          <a:xfrm>
            <a:off x="564199" y="1928793"/>
            <a:ext cx="4151817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eaLnBrk="1" hangingPunct="1"/>
            <a:r>
              <a:rPr lang="en-GB" altLang="it-IT" sz="2200" b="1" dirty="0" smtClean="0">
                <a:solidFill>
                  <a:srgbClr val="003366"/>
                </a:solidFill>
                <a:latin typeface="Calibri" panose="020F0502020204030204" pitchFamily="34" charset="0"/>
              </a:rPr>
              <a:t>PCR:</a:t>
            </a:r>
            <a:r>
              <a:rPr lang="en-GB" altLang="it-IT" sz="2200" dirty="0" smtClean="0">
                <a:solidFill>
                  <a:srgbClr val="003366"/>
                </a:solidFill>
                <a:latin typeface="Calibri" panose="020F0502020204030204" pitchFamily="34" charset="0"/>
              </a:rPr>
              <a:t> set of specific rules, requirements and guidelines to develop and </a:t>
            </a:r>
            <a:r>
              <a:rPr lang="en-GB" altLang="it-IT" sz="2200" b="1" dirty="0" smtClean="0">
                <a:solidFill>
                  <a:srgbClr val="003366"/>
                </a:solidFill>
                <a:latin typeface="Calibri" panose="020F0502020204030204" pitchFamily="34" charset="0"/>
              </a:rPr>
              <a:t>facilitate environmental declarations of a group of products</a:t>
            </a:r>
            <a:r>
              <a:rPr lang="en-GB" altLang="it-IT" sz="2200" dirty="0" smtClean="0">
                <a:solidFill>
                  <a:srgbClr val="003366"/>
                </a:solidFill>
                <a:latin typeface="Calibri" panose="020F0502020204030204" pitchFamily="34" charset="0"/>
              </a:rPr>
              <a:t> (EPD’s) such as lifts</a:t>
            </a:r>
            <a:endParaRPr lang="en-GB" altLang="it-IT" sz="2200" dirty="0">
              <a:solidFill>
                <a:srgbClr val="003366"/>
              </a:solidFill>
              <a:latin typeface="Calibri" panose="020F0502020204030204" pitchFamily="34" charset="0"/>
            </a:endParaRPr>
          </a:p>
        </p:txBody>
      </p:sp>
      <p:sp>
        <p:nvSpPr>
          <p:cNvPr id="3" name="CasellaDiTesto 2"/>
          <p:cNvSpPr txBox="1"/>
          <p:nvPr/>
        </p:nvSpPr>
        <p:spPr>
          <a:xfrm>
            <a:off x="5110857" y="1965680"/>
            <a:ext cx="3888681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eaLnBrk="1" hangingPunct="1"/>
            <a:r>
              <a:rPr lang="en-GB" altLang="it-IT" sz="2200" dirty="0" smtClean="0">
                <a:solidFill>
                  <a:srgbClr val="003366"/>
                </a:solidFill>
                <a:latin typeface="Calibri" panose="020F0502020204030204" pitchFamily="34" charset="0"/>
              </a:rPr>
              <a:t>EPD’s are </a:t>
            </a:r>
            <a:r>
              <a:rPr lang="en-GB" altLang="it-IT" sz="2200" b="1" dirty="0" smtClean="0">
                <a:solidFill>
                  <a:srgbClr val="003366"/>
                </a:solidFill>
                <a:latin typeface="Calibri" panose="020F0502020204030204" pitchFamily="34" charset="0"/>
              </a:rPr>
              <a:t>voluntary</a:t>
            </a:r>
            <a:r>
              <a:rPr lang="en-GB" altLang="it-IT" sz="2200" dirty="0" smtClean="0">
                <a:solidFill>
                  <a:srgbClr val="003366"/>
                </a:solidFill>
                <a:latin typeface="Calibri" panose="020F0502020204030204" pitchFamily="34" charset="0"/>
              </a:rPr>
              <a:t> documents providing information about the life cycle environmental impact of goods</a:t>
            </a:r>
            <a:endParaRPr lang="en-GB" altLang="it-IT" sz="2200" dirty="0">
              <a:solidFill>
                <a:srgbClr val="003366"/>
              </a:solidFill>
              <a:latin typeface="Calibri" panose="020F0502020204030204" pitchFamily="34" charset="0"/>
            </a:endParaRPr>
          </a:p>
        </p:txBody>
      </p:sp>
      <p:sp>
        <p:nvSpPr>
          <p:cNvPr id="5" name="CasellaDiTesto 4"/>
          <p:cNvSpPr txBox="1"/>
          <p:nvPr/>
        </p:nvSpPr>
        <p:spPr>
          <a:xfrm>
            <a:off x="581965" y="4784724"/>
            <a:ext cx="3890129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altLang="it-IT" sz="2200" dirty="0" smtClean="0">
                <a:solidFill>
                  <a:srgbClr val="003366"/>
                </a:solidFill>
                <a:latin typeface="Calibri" panose="020F0502020204030204" pitchFamily="34" charset="0"/>
              </a:rPr>
              <a:t>Product category </a:t>
            </a:r>
            <a:r>
              <a:rPr lang="en-GB" altLang="it-IT" sz="2200" b="1" dirty="0" smtClean="0">
                <a:solidFill>
                  <a:srgbClr val="003366"/>
                </a:solidFill>
                <a:latin typeface="Calibri" panose="020F0502020204030204" pitchFamily="34" charset="0"/>
              </a:rPr>
              <a:t>UN</a:t>
            </a:r>
            <a:r>
              <a:rPr lang="en-GB" altLang="it-IT" sz="2200" dirty="0" smtClean="0">
                <a:solidFill>
                  <a:srgbClr val="003366"/>
                </a:solidFill>
                <a:latin typeface="Calibri" panose="020F0502020204030204" pitchFamily="34" charset="0"/>
              </a:rPr>
              <a:t> </a:t>
            </a:r>
            <a:r>
              <a:rPr lang="en-GB" altLang="it-IT" sz="2200" b="1" dirty="0" smtClean="0">
                <a:solidFill>
                  <a:srgbClr val="003366"/>
                </a:solidFill>
                <a:latin typeface="Calibri" panose="020F0502020204030204" pitchFamily="34" charset="0"/>
              </a:rPr>
              <a:t>CPC 4354</a:t>
            </a:r>
            <a:endParaRPr lang="en-GB" sz="2200" dirty="0"/>
          </a:p>
        </p:txBody>
      </p:sp>
      <p:sp>
        <p:nvSpPr>
          <p:cNvPr id="9" name="CasellaDiTesto 8"/>
          <p:cNvSpPr txBox="1"/>
          <p:nvPr/>
        </p:nvSpPr>
        <p:spPr>
          <a:xfrm>
            <a:off x="5110857" y="3744279"/>
            <a:ext cx="3637856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altLang="it-IT" sz="2200" dirty="0" smtClean="0">
                <a:solidFill>
                  <a:srgbClr val="003366"/>
                </a:solidFill>
                <a:latin typeface="Calibri" panose="020F0502020204030204" pitchFamily="34" charset="0"/>
              </a:rPr>
              <a:t>PCR make possible transparency and comparability of EPD’s, so that they must follow an international standard EN ISO 14025. They are released by the International EPD System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6208823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4" descr="loghi_efesme_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115888"/>
            <a:ext cx="1008062" cy="722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3076" name="AutoShape 6"/>
          <p:cNvCxnSpPr>
            <a:cxnSpLocks noChangeShapeType="1"/>
          </p:cNvCxnSpPr>
          <p:nvPr/>
        </p:nvCxnSpPr>
        <p:spPr bwMode="auto">
          <a:xfrm>
            <a:off x="179388" y="981075"/>
            <a:ext cx="8820150" cy="0"/>
          </a:xfrm>
          <a:prstGeom prst="straightConnector1">
            <a:avLst/>
          </a:prstGeom>
          <a:noFill/>
          <a:ln w="25400">
            <a:solidFill>
              <a:srgbClr val="FFCC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077" name="Text Box 8"/>
          <p:cNvSpPr txBox="1">
            <a:spLocks noChangeArrowheads="1"/>
          </p:cNvSpPr>
          <p:nvPr/>
        </p:nvSpPr>
        <p:spPr bwMode="auto">
          <a:xfrm>
            <a:off x="395288" y="6237288"/>
            <a:ext cx="8353425" cy="438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just" eaLnBrk="1" hangingPunct="1">
              <a:spcBef>
                <a:spcPct val="50000"/>
              </a:spcBef>
            </a:pPr>
            <a:r>
              <a:rPr lang="en-GB" altLang="it-IT" sz="900" b="1" dirty="0">
                <a:solidFill>
                  <a:schemeClr val="bg2"/>
                </a:solidFill>
                <a:latin typeface="Verdana" panose="020B0604030504040204" pitchFamily="34" charset="0"/>
              </a:rPr>
              <a:t>EFESME </a:t>
            </a:r>
            <a:r>
              <a:rPr lang="en-GB" altLang="it-IT" sz="900" b="1" dirty="0" err="1">
                <a:solidFill>
                  <a:schemeClr val="bg2"/>
                </a:solidFill>
                <a:latin typeface="Verdana" panose="020B0604030504040204" pitchFamily="34" charset="0"/>
              </a:rPr>
              <a:t>aisbl</a:t>
            </a:r>
            <a:r>
              <a:rPr lang="en-GB" altLang="it-IT" sz="900" dirty="0">
                <a:solidFill>
                  <a:schemeClr val="bg2"/>
                </a:solidFill>
                <a:latin typeface="Verdana" panose="020B0604030504040204" pitchFamily="34" charset="0"/>
              </a:rPr>
              <a:t> – European Federation for Elevator Small and Medium-sized Enterprises, </a:t>
            </a:r>
            <a:r>
              <a:rPr lang="en-US" altLang="it-IT" sz="900" dirty="0" smtClean="0">
                <a:solidFill>
                  <a:schemeClr val="bg2"/>
                </a:solidFill>
                <a:latin typeface="Verdana" panose="020B0604030504040204" pitchFamily="34" charset="0"/>
              </a:rPr>
              <a:t>6, </a:t>
            </a:r>
            <a:r>
              <a:rPr lang="en-US" altLang="it-IT" sz="900" dirty="0" err="1" smtClean="0">
                <a:solidFill>
                  <a:schemeClr val="bg2"/>
                </a:solidFill>
                <a:latin typeface="Verdana" panose="020B0604030504040204" pitchFamily="34" charset="0"/>
              </a:rPr>
              <a:t>Rond</a:t>
            </a:r>
            <a:r>
              <a:rPr lang="en-US" altLang="it-IT" sz="900" dirty="0" smtClean="0">
                <a:solidFill>
                  <a:schemeClr val="bg2"/>
                </a:solidFill>
                <a:latin typeface="Verdana" panose="020B0604030504040204" pitchFamily="34" charset="0"/>
              </a:rPr>
              <a:t>-Point Schuman, B-1040 Brussels</a:t>
            </a:r>
            <a:r>
              <a:rPr lang="fr-BE" altLang="it-IT" sz="900" dirty="0" smtClean="0">
                <a:solidFill>
                  <a:schemeClr val="bg2"/>
                </a:solidFill>
                <a:latin typeface="Verdana" panose="020B0604030504040204" pitchFamily="34" charset="0"/>
              </a:rPr>
              <a:t>, </a:t>
            </a:r>
            <a:r>
              <a:rPr lang="fr-BE" altLang="it-IT" sz="900" dirty="0" err="1" smtClean="0">
                <a:solidFill>
                  <a:schemeClr val="bg2"/>
                </a:solidFill>
                <a:latin typeface="Verdana" panose="020B0604030504040204" pitchFamily="34" charset="0"/>
              </a:rPr>
              <a:t>Belgium</a:t>
            </a:r>
            <a:endParaRPr lang="en-GB" altLang="it-IT" sz="900" dirty="0">
              <a:solidFill>
                <a:schemeClr val="bg2"/>
              </a:solidFill>
              <a:latin typeface="Verdana" panose="020B0604030504040204" pitchFamily="34" charset="0"/>
            </a:endParaRPr>
          </a:p>
          <a:p>
            <a:pPr algn="just" eaLnBrk="1" hangingPunct="1">
              <a:spcBef>
                <a:spcPct val="50000"/>
              </a:spcBef>
            </a:pPr>
            <a:r>
              <a:rPr lang="en-GB" altLang="it-IT" sz="900" dirty="0">
                <a:solidFill>
                  <a:schemeClr val="bg2"/>
                </a:solidFill>
                <a:latin typeface="Verdana" panose="020B0604030504040204" pitchFamily="34" charset="0"/>
              </a:rPr>
              <a:t>Tel: +32 2 230 7414 </a:t>
            </a:r>
            <a:r>
              <a:rPr lang="en-GB" altLang="it-IT" sz="900" dirty="0" smtClean="0">
                <a:solidFill>
                  <a:schemeClr val="bg2"/>
                </a:solidFill>
                <a:latin typeface="Verdana" panose="020B0604030504040204" pitchFamily="34" charset="0"/>
              </a:rPr>
              <a:t>– </a:t>
            </a:r>
            <a:r>
              <a:rPr lang="en-GB" altLang="it-IT" sz="900" dirty="0">
                <a:solidFill>
                  <a:schemeClr val="bg2"/>
                </a:solidFill>
                <a:latin typeface="Verdana" panose="020B0604030504040204" pitchFamily="34" charset="0"/>
              </a:rPr>
              <a:t>Email: efesme@efesme.org – </a:t>
            </a:r>
            <a:r>
              <a:rPr lang="en-GB" altLang="it-IT" sz="900" dirty="0" smtClean="0">
                <a:solidFill>
                  <a:schemeClr val="bg2"/>
                </a:solidFill>
                <a:latin typeface="Verdana" panose="020B0604030504040204" pitchFamily="34" charset="0"/>
              </a:rPr>
              <a:t>www.efesme.org</a:t>
            </a:r>
            <a:endParaRPr lang="en-GB" altLang="it-IT" sz="900" dirty="0">
              <a:solidFill>
                <a:schemeClr val="bg2"/>
              </a:solidFill>
              <a:latin typeface="Verdana" panose="020B0604030504040204" pitchFamily="34" charset="0"/>
            </a:endParaRPr>
          </a:p>
        </p:txBody>
      </p:sp>
      <p:sp>
        <p:nvSpPr>
          <p:cNvPr id="3078" name="Text Box 10"/>
          <p:cNvSpPr txBox="1">
            <a:spLocks noChangeArrowheads="1"/>
          </p:cNvSpPr>
          <p:nvPr/>
        </p:nvSpPr>
        <p:spPr bwMode="auto">
          <a:xfrm>
            <a:off x="611188" y="1484313"/>
            <a:ext cx="7848600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just" eaLnBrk="1" hangingPunct="1">
              <a:spcBef>
                <a:spcPct val="50000"/>
              </a:spcBef>
            </a:pPr>
            <a:endParaRPr lang="en-GB" altLang="it-IT" sz="2600">
              <a:solidFill>
                <a:srgbClr val="003366"/>
              </a:solidFill>
              <a:latin typeface="Calibri" panose="020F0502020204030204" pitchFamily="34" charset="0"/>
            </a:endParaRPr>
          </a:p>
        </p:txBody>
      </p:sp>
      <p:sp>
        <p:nvSpPr>
          <p:cNvPr id="6" name="Text Box 10"/>
          <p:cNvSpPr txBox="1">
            <a:spLocks noChangeArrowheads="1"/>
          </p:cNvSpPr>
          <p:nvPr/>
        </p:nvSpPr>
        <p:spPr bwMode="auto">
          <a:xfrm>
            <a:off x="609863" y="1292988"/>
            <a:ext cx="7848600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just" eaLnBrk="1" hangingPunct="1">
              <a:spcBef>
                <a:spcPct val="50000"/>
              </a:spcBef>
            </a:pPr>
            <a:r>
              <a:rPr lang="en-US" altLang="it-IT" sz="2600" b="1" dirty="0">
                <a:solidFill>
                  <a:srgbClr val="003366"/>
                </a:solidFill>
                <a:latin typeface="Calibri" panose="020F0502020204030204" pitchFamily="34" charset="0"/>
              </a:rPr>
              <a:t>History of PCR’s for lifts</a:t>
            </a:r>
            <a:endParaRPr lang="en-GB" altLang="it-IT" sz="2600" b="1" dirty="0">
              <a:solidFill>
                <a:srgbClr val="003366"/>
              </a:solidFill>
              <a:latin typeface="Calibri" panose="020F0502020204030204" pitchFamily="34" charset="0"/>
            </a:endParaRPr>
          </a:p>
        </p:txBody>
      </p:sp>
      <p:sp>
        <p:nvSpPr>
          <p:cNvPr id="2" name="CasellaDiTesto 1"/>
          <p:cNvSpPr txBox="1"/>
          <p:nvPr/>
        </p:nvSpPr>
        <p:spPr>
          <a:xfrm>
            <a:off x="609862" y="1928910"/>
            <a:ext cx="3530090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dirty="0">
                <a:solidFill>
                  <a:srgbClr val="003366"/>
                </a:solidFill>
                <a:latin typeface="Calibri" panose="020F0502020204030204" pitchFamily="34" charset="0"/>
              </a:rPr>
              <a:t>May 2013: </a:t>
            </a:r>
            <a:r>
              <a:rPr lang="en-US" sz="2600" dirty="0" smtClean="0">
                <a:solidFill>
                  <a:srgbClr val="003366"/>
                </a:solidFill>
                <a:latin typeface="Calibri" panose="020F0502020204030204" pitchFamily="34" charset="0"/>
              </a:rPr>
              <a:t> </a:t>
            </a:r>
          </a:p>
          <a:p>
            <a:r>
              <a:rPr lang="en-US" sz="2600" dirty="0" smtClean="0">
                <a:solidFill>
                  <a:srgbClr val="003366"/>
                </a:solidFill>
                <a:latin typeface="Calibri" panose="020F0502020204030204" pitchFamily="34" charset="0"/>
              </a:rPr>
              <a:t>first </a:t>
            </a:r>
            <a:r>
              <a:rPr lang="en-US" sz="2600" dirty="0">
                <a:solidFill>
                  <a:srgbClr val="003366"/>
                </a:solidFill>
                <a:latin typeface="Calibri" panose="020F0502020204030204" pitchFamily="34" charset="0"/>
              </a:rPr>
              <a:t>development </a:t>
            </a:r>
            <a:r>
              <a:rPr lang="en-US" sz="2600" dirty="0" smtClean="0">
                <a:solidFill>
                  <a:srgbClr val="003366"/>
                </a:solidFill>
                <a:latin typeface="Calibri" panose="020F0502020204030204" pitchFamily="34" charset="0"/>
              </a:rPr>
              <a:t>phase by one private subject</a:t>
            </a:r>
          </a:p>
          <a:p>
            <a:endParaRPr lang="en-US" sz="2600" dirty="0">
              <a:solidFill>
                <a:srgbClr val="003366"/>
              </a:solidFill>
              <a:latin typeface="Calibri" panose="020F0502020204030204" pitchFamily="34" charset="0"/>
            </a:endParaRPr>
          </a:p>
        </p:txBody>
      </p:sp>
      <p:sp>
        <p:nvSpPr>
          <p:cNvPr id="3" name="CasellaDiTesto 2"/>
          <p:cNvSpPr txBox="1"/>
          <p:nvPr/>
        </p:nvSpPr>
        <p:spPr>
          <a:xfrm>
            <a:off x="661608" y="3447708"/>
            <a:ext cx="2521978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dirty="0">
                <a:solidFill>
                  <a:srgbClr val="003366"/>
                </a:solidFill>
                <a:latin typeface="Calibri" panose="020F0502020204030204" pitchFamily="34" charset="0"/>
              </a:rPr>
              <a:t>September 2013: </a:t>
            </a:r>
            <a:endParaRPr lang="en-US" sz="2600" dirty="0" smtClean="0">
              <a:solidFill>
                <a:srgbClr val="003366"/>
              </a:solidFill>
              <a:latin typeface="Calibri" panose="020F0502020204030204" pitchFamily="34" charset="0"/>
            </a:endParaRPr>
          </a:p>
          <a:p>
            <a:r>
              <a:rPr lang="en-US" sz="2600" b="1" dirty="0" smtClean="0">
                <a:solidFill>
                  <a:srgbClr val="003366"/>
                </a:solidFill>
                <a:latin typeface="Calibri" panose="020F0502020204030204" pitchFamily="34" charset="0"/>
              </a:rPr>
              <a:t>ELA</a:t>
            </a:r>
            <a:r>
              <a:rPr lang="en-US" sz="2600" dirty="0">
                <a:solidFill>
                  <a:srgbClr val="003366"/>
                </a:solidFill>
                <a:latin typeface="Calibri" panose="020F0502020204030204" pitchFamily="34" charset="0"/>
              </a:rPr>
              <a:t> </a:t>
            </a:r>
            <a:r>
              <a:rPr lang="en-US" sz="2600" dirty="0" smtClean="0">
                <a:solidFill>
                  <a:srgbClr val="003366"/>
                </a:solidFill>
                <a:latin typeface="Calibri" panose="020F0502020204030204" pitchFamily="34" charset="0"/>
              </a:rPr>
              <a:t>(European </a:t>
            </a:r>
            <a:r>
              <a:rPr lang="en-US" sz="2600" dirty="0">
                <a:solidFill>
                  <a:srgbClr val="003366"/>
                </a:solidFill>
                <a:latin typeface="Calibri" panose="020F0502020204030204" pitchFamily="34" charset="0"/>
              </a:rPr>
              <a:t>Lift </a:t>
            </a:r>
            <a:r>
              <a:rPr lang="en-US" sz="2600" dirty="0" smtClean="0">
                <a:solidFill>
                  <a:srgbClr val="003366"/>
                </a:solidFill>
                <a:latin typeface="Calibri" panose="020F0502020204030204" pitchFamily="34" charset="0"/>
              </a:rPr>
              <a:t>Association) joins </a:t>
            </a:r>
            <a:r>
              <a:rPr lang="en-US" sz="2600" dirty="0">
                <a:solidFill>
                  <a:srgbClr val="003366"/>
                </a:solidFill>
                <a:latin typeface="Calibri" panose="020F0502020204030204" pitchFamily="34" charset="0"/>
              </a:rPr>
              <a:t>as contributor</a:t>
            </a:r>
          </a:p>
          <a:p>
            <a:endParaRPr lang="it-IT" dirty="0"/>
          </a:p>
        </p:txBody>
      </p:sp>
      <p:sp>
        <p:nvSpPr>
          <p:cNvPr id="4" name="CasellaDiTesto 3"/>
          <p:cNvSpPr txBox="1"/>
          <p:nvPr/>
        </p:nvSpPr>
        <p:spPr>
          <a:xfrm>
            <a:off x="5062593" y="1928910"/>
            <a:ext cx="3936945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dirty="0">
                <a:solidFill>
                  <a:srgbClr val="003366"/>
                </a:solidFill>
                <a:latin typeface="Calibri" panose="020F0502020204030204" pitchFamily="34" charset="0"/>
              </a:rPr>
              <a:t>June 2014: </a:t>
            </a:r>
            <a:endParaRPr lang="en-US" sz="2600" dirty="0" smtClean="0">
              <a:solidFill>
                <a:srgbClr val="003366"/>
              </a:solidFill>
              <a:latin typeface="Calibri" panose="020F0502020204030204" pitchFamily="34" charset="0"/>
            </a:endParaRPr>
          </a:p>
          <a:p>
            <a:r>
              <a:rPr lang="en-US" sz="2600" b="1" dirty="0" err="1" smtClean="0">
                <a:solidFill>
                  <a:srgbClr val="003366"/>
                </a:solidFill>
                <a:latin typeface="Calibri" panose="020F0502020204030204" pitchFamily="34" charset="0"/>
              </a:rPr>
              <a:t>Efesme</a:t>
            </a:r>
            <a:r>
              <a:rPr lang="en-US" sz="2600" dirty="0" smtClean="0">
                <a:solidFill>
                  <a:srgbClr val="003366"/>
                </a:solidFill>
                <a:latin typeface="Calibri" panose="020F0502020204030204" pitchFamily="34" charset="0"/>
              </a:rPr>
              <a:t> joins as </a:t>
            </a:r>
            <a:r>
              <a:rPr lang="en-US" sz="2600" b="1" dirty="0" smtClean="0">
                <a:solidFill>
                  <a:srgbClr val="003366"/>
                </a:solidFill>
                <a:latin typeface="Calibri" panose="020F0502020204030204" pitchFamily="34" charset="0"/>
              </a:rPr>
              <a:t>contributor</a:t>
            </a:r>
            <a:endParaRPr lang="it-IT" sz="2600" dirty="0"/>
          </a:p>
        </p:txBody>
      </p:sp>
      <p:sp>
        <p:nvSpPr>
          <p:cNvPr id="5" name="CasellaDiTesto 4"/>
          <p:cNvSpPr txBox="1"/>
          <p:nvPr/>
        </p:nvSpPr>
        <p:spPr>
          <a:xfrm>
            <a:off x="3521903" y="3466416"/>
            <a:ext cx="2702133" cy="32008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dirty="0">
                <a:solidFill>
                  <a:srgbClr val="003366"/>
                </a:solidFill>
                <a:latin typeface="Calibri" panose="020F0502020204030204" pitchFamily="34" charset="0"/>
              </a:rPr>
              <a:t>2014/2015: Comments for open consultation; ELA </a:t>
            </a:r>
            <a:r>
              <a:rPr lang="en-US" sz="2600" dirty="0" smtClean="0">
                <a:solidFill>
                  <a:srgbClr val="003366"/>
                </a:solidFill>
                <a:latin typeface="Calibri" panose="020F0502020204030204" pitchFamily="34" charset="0"/>
              </a:rPr>
              <a:t>organizes </a:t>
            </a:r>
            <a:r>
              <a:rPr lang="en-US" sz="2600" dirty="0">
                <a:solidFill>
                  <a:srgbClr val="003366"/>
                </a:solidFill>
                <a:latin typeface="Calibri" panose="020F0502020204030204" pitchFamily="34" charset="0"/>
              </a:rPr>
              <a:t>three workshops for further developments</a:t>
            </a:r>
          </a:p>
          <a:p>
            <a:endParaRPr lang="it-IT" dirty="0"/>
          </a:p>
        </p:txBody>
      </p:sp>
      <p:sp>
        <p:nvSpPr>
          <p:cNvPr id="8" name="CasellaDiTesto 7"/>
          <p:cNvSpPr txBox="1"/>
          <p:nvPr/>
        </p:nvSpPr>
        <p:spPr>
          <a:xfrm>
            <a:off x="6620793" y="3374083"/>
            <a:ext cx="2127920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dirty="0">
                <a:solidFill>
                  <a:srgbClr val="003366"/>
                </a:solidFill>
                <a:latin typeface="Calibri" panose="020F0502020204030204" pitchFamily="34" charset="0"/>
              </a:rPr>
              <a:t>October 2015: </a:t>
            </a:r>
            <a:endParaRPr lang="en-US" sz="2600" dirty="0" smtClean="0">
              <a:solidFill>
                <a:srgbClr val="003366"/>
              </a:solidFill>
              <a:latin typeface="Calibri" panose="020F0502020204030204" pitchFamily="34" charset="0"/>
            </a:endParaRPr>
          </a:p>
          <a:p>
            <a:r>
              <a:rPr lang="en-US" sz="2600" dirty="0" smtClean="0">
                <a:solidFill>
                  <a:srgbClr val="003366"/>
                </a:solidFill>
                <a:latin typeface="Calibri" panose="020F0502020204030204" pitchFamily="34" charset="0"/>
              </a:rPr>
              <a:t>PCR </a:t>
            </a:r>
            <a:r>
              <a:rPr lang="en-US" sz="2600" dirty="0">
                <a:solidFill>
                  <a:srgbClr val="003366"/>
                </a:solidFill>
                <a:latin typeface="Calibri" panose="020F0502020204030204" pitchFamily="34" charset="0"/>
              </a:rPr>
              <a:t>for </a:t>
            </a:r>
            <a:r>
              <a:rPr lang="en-US" sz="2600" dirty="0" smtClean="0">
                <a:solidFill>
                  <a:srgbClr val="003366"/>
                </a:solidFill>
                <a:latin typeface="Calibri" panose="020F0502020204030204" pitchFamily="34" charset="0"/>
              </a:rPr>
              <a:t>Lifts is published </a:t>
            </a:r>
            <a:r>
              <a:rPr lang="en-US" sz="2600" dirty="0">
                <a:solidFill>
                  <a:srgbClr val="003366"/>
                </a:solidFill>
                <a:latin typeface="Calibri" panose="020F0502020204030204" pitchFamily="34" charset="0"/>
              </a:rPr>
              <a:t>by </a:t>
            </a:r>
            <a:r>
              <a:rPr lang="en-US" sz="2600" dirty="0" err="1" smtClean="0">
                <a:solidFill>
                  <a:srgbClr val="003366"/>
                </a:solidFill>
                <a:latin typeface="Calibri" panose="020F0502020204030204" pitchFamily="34" charset="0"/>
              </a:rPr>
              <a:t>Environdec</a:t>
            </a:r>
            <a:endParaRPr lang="it-IT" sz="2600" dirty="0"/>
          </a:p>
        </p:txBody>
      </p:sp>
    </p:spTree>
    <p:extLst>
      <p:ext uri="{BB962C8B-B14F-4D97-AF65-F5344CB8AC3E}">
        <p14:creationId xmlns:p14="http://schemas.microsoft.com/office/powerpoint/2010/main" val="1437078916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4" descr="loghi_efesme_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115888"/>
            <a:ext cx="1008062" cy="722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3076" name="AutoShape 6"/>
          <p:cNvCxnSpPr>
            <a:cxnSpLocks noChangeShapeType="1"/>
          </p:cNvCxnSpPr>
          <p:nvPr/>
        </p:nvCxnSpPr>
        <p:spPr bwMode="auto">
          <a:xfrm>
            <a:off x="179388" y="981075"/>
            <a:ext cx="8820150" cy="0"/>
          </a:xfrm>
          <a:prstGeom prst="straightConnector1">
            <a:avLst/>
          </a:prstGeom>
          <a:noFill/>
          <a:ln w="25400">
            <a:solidFill>
              <a:srgbClr val="FFCC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077" name="Text Box 8"/>
          <p:cNvSpPr txBox="1">
            <a:spLocks noChangeArrowheads="1"/>
          </p:cNvSpPr>
          <p:nvPr/>
        </p:nvSpPr>
        <p:spPr bwMode="auto">
          <a:xfrm>
            <a:off x="395288" y="6237288"/>
            <a:ext cx="8353425" cy="438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just" eaLnBrk="1" hangingPunct="1">
              <a:spcBef>
                <a:spcPct val="50000"/>
              </a:spcBef>
            </a:pPr>
            <a:r>
              <a:rPr lang="en-GB" altLang="it-IT" sz="900" b="1" dirty="0">
                <a:solidFill>
                  <a:schemeClr val="bg2"/>
                </a:solidFill>
                <a:latin typeface="Verdana" panose="020B0604030504040204" pitchFamily="34" charset="0"/>
              </a:rPr>
              <a:t>EFESME </a:t>
            </a:r>
            <a:r>
              <a:rPr lang="en-GB" altLang="it-IT" sz="900" b="1" dirty="0" err="1">
                <a:solidFill>
                  <a:schemeClr val="bg2"/>
                </a:solidFill>
                <a:latin typeface="Verdana" panose="020B0604030504040204" pitchFamily="34" charset="0"/>
              </a:rPr>
              <a:t>aisbl</a:t>
            </a:r>
            <a:r>
              <a:rPr lang="en-GB" altLang="it-IT" sz="900" dirty="0">
                <a:solidFill>
                  <a:schemeClr val="bg2"/>
                </a:solidFill>
                <a:latin typeface="Verdana" panose="020B0604030504040204" pitchFamily="34" charset="0"/>
              </a:rPr>
              <a:t> – European Federation for Elevator Small and Medium-sized Enterprises, </a:t>
            </a:r>
            <a:r>
              <a:rPr lang="en-US" altLang="it-IT" sz="900" dirty="0" smtClean="0">
                <a:solidFill>
                  <a:schemeClr val="bg2"/>
                </a:solidFill>
                <a:latin typeface="Verdana" panose="020B0604030504040204" pitchFamily="34" charset="0"/>
              </a:rPr>
              <a:t>6, </a:t>
            </a:r>
            <a:r>
              <a:rPr lang="en-US" altLang="it-IT" sz="900" dirty="0" err="1" smtClean="0">
                <a:solidFill>
                  <a:schemeClr val="bg2"/>
                </a:solidFill>
                <a:latin typeface="Verdana" panose="020B0604030504040204" pitchFamily="34" charset="0"/>
              </a:rPr>
              <a:t>Rond</a:t>
            </a:r>
            <a:r>
              <a:rPr lang="en-US" altLang="it-IT" sz="900" dirty="0" smtClean="0">
                <a:solidFill>
                  <a:schemeClr val="bg2"/>
                </a:solidFill>
                <a:latin typeface="Verdana" panose="020B0604030504040204" pitchFamily="34" charset="0"/>
              </a:rPr>
              <a:t>-Point Schuman, B-1040 Brussels</a:t>
            </a:r>
            <a:r>
              <a:rPr lang="fr-BE" altLang="it-IT" sz="900" dirty="0" smtClean="0">
                <a:solidFill>
                  <a:schemeClr val="bg2"/>
                </a:solidFill>
                <a:latin typeface="Verdana" panose="020B0604030504040204" pitchFamily="34" charset="0"/>
              </a:rPr>
              <a:t>, </a:t>
            </a:r>
            <a:r>
              <a:rPr lang="fr-BE" altLang="it-IT" sz="900" dirty="0" err="1" smtClean="0">
                <a:solidFill>
                  <a:schemeClr val="bg2"/>
                </a:solidFill>
                <a:latin typeface="Verdana" panose="020B0604030504040204" pitchFamily="34" charset="0"/>
              </a:rPr>
              <a:t>Belgium</a:t>
            </a:r>
            <a:endParaRPr lang="en-GB" altLang="it-IT" sz="900" dirty="0">
              <a:solidFill>
                <a:schemeClr val="bg2"/>
              </a:solidFill>
              <a:latin typeface="Verdana" panose="020B0604030504040204" pitchFamily="34" charset="0"/>
            </a:endParaRPr>
          </a:p>
          <a:p>
            <a:pPr algn="just" eaLnBrk="1" hangingPunct="1">
              <a:spcBef>
                <a:spcPct val="50000"/>
              </a:spcBef>
            </a:pPr>
            <a:r>
              <a:rPr lang="en-GB" altLang="it-IT" sz="900" dirty="0">
                <a:solidFill>
                  <a:schemeClr val="bg2"/>
                </a:solidFill>
                <a:latin typeface="Verdana" panose="020B0604030504040204" pitchFamily="34" charset="0"/>
              </a:rPr>
              <a:t>Tel: +32 2 230 7414 </a:t>
            </a:r>
            <a:r>
              <a:rPr lang="en-GB" altLang="it-IT" sz="900" dirty="0" smtClean="0">
                <a:solidFill>
                  <a:schemeClr val="bg2"/>
                </a:solidFill>
                <a:latin typeface="Verdana" panose="020B0604030504040204" pitchFamily="34" charset="0"/>
              </a:rPr>
              <a:t>– </a:t>
            </a:r>
            <a:r>
              <a:rPr lang="en-GB" altLang="it-IT" sz="900" dirty="0">
                <a:solidFill>
                  <a:schemeClr val="bg2"/>
                </a:solidFill>
                <a:latin typeface="Verdana" panose="020B0604030504040204" pitchFamily="34" charset="0"/>
              </a:rPr>
              <a:t>Email: efesme@efesme.org – </a:t>
            </a:r>
            <a:r>
              <a:rPr lang="en-GB" altLang="it-IT" sz="900" dirty="0" smtClean="0">
                <a:solidFill>
                  <a:schemeClr val="bg2"/>
                </a:solidFill>
                <a:latin typeface="Verdana" panose="020B0604030504040204" pitchFamily="34" charset="0"/>
              </a:rPr>
              <a:t>www.efesme.org</a:t>
            </a:r>
            <a:endParaRPr lang="en-GB" altLang="it-IT" sz="900" dirty="0">
              <a:solidFill>
                <a:schemeClr val="bg2"/>
              </a:solidFill>
              <a:latin typeface="Verdana" panose="020B0604030504040204" pitchFamily="34" charset="0"/>
            </a:endParaRPr>
          </a:p>
        </p:txBody>
      </p:sp>
      <p:sp>
        <p:nvSpPr>
          <p:cNvPr id="3078" name="Text Box 10"/>
          <p:cNvSpPr txBox="1">
            <a:spLocks noChangeArrowheads="1"/>
          </p:cNvSpPr>
          <p:nvPr/>
        </p:nvSpPr>
        <p:spPr bwMode="auto">
          <a:xfrm>
            <a:off x="611188" y="1484313"/>
            <a:ext cx="7848600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just" eaLnBrk="1" hangingPunct="1">
              <a:spcBef>
                <a:spcPct val="50000"/>
              </a:spcBef>
            </a:pPr>
            <a:endParaRPr lang="en-GB" altLang="it-IT" sz="2600">
              <a:solidFill>
                <a:srgbClr val="003366"/>
              </a:solidFill>
              <a:latin typeface="Calibri" panose="020F0502020204030204" pitchFamily="34" charset="0"/>
            </a:endParaRPr>
          </a:p>
        </p:txBody>
      </p:sp>
      <p:sp>
        <p:nvSpPr>
          <p:cNvPr id="6" name="Text Box 10"/>
          <p:cNvSpPr txBox="1">
            <a:spLocks noChangeArrowheads="1"/>
          </p:cNvSpPr>
          <p:nvPr/>
        </p:nvSpPr>
        <p:spPr bwMode="auto">
          <a:xfrm>
            <a:off x="609863" y="1292988"/>
            <a:ext cx="7848600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just" eaLnBrk="1" hangingPunct="1">
              <a:spcBef>
                <a:spcPct val="50000"/>
              </a:spcBef>
            </a:pPr>
            <a:r>
              <a:rPr lang="en-GB" altLang="it-IT" sz="2600" b="1" dirty="0">
                <a:solidFill>
                  <a:srgbClr val="003366"/>
                </a:solidFill>
                <a:latin typeface="Calibri" panose="020F0502020204030204" pitchFamily="34" charset="0"/>
              </a:rPr>
              <a:t>How to know more?</a:t>
            </a:r>
          </a:p>
        </p:txBody>
      </p:sp>
      <p:sp>
        <p:nvSpPr>
          <p:cNvPr id="7" name="CasellaDiTesto 6"/>
          <p:cNvSpPr txBox="1"/>
          <p:nvPr/>
        </p:nvSpPr>
        <p:spPr>
          <a:xfrm>
            <a:off x="179388" y="1952884"/>
            <a:ext cx="8964612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dirty="0" smtClean="0">
                <a:solidFill>
                  <a:srgbClr val="003366"/>
                </a:solidFill>
                <a:latin typeface="Calibri" panose="020F0502020204030204" pitchFamily="34" charset="0"/>
              </a:rPr>
              <a:t>www.environdec.com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600" dirty="0">
              <a:solidFill>
                <a:srgbClr val="003366"/>
              </a:solidFill>
              <a:latin typeface="Calibri" panose="020F0502020204030204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600" dirty="0">
              <a:solidFill>
                <a:srgbClr val="003366"/>
              </a:solidFill>
              <a:latin typeface="Calibri" panose="020F0502020204030204" pitchFamily="34" charset="0"/>
            </a:endParaRPr>
          </a:p>
          <a:p>
            <a:endParaRPr lang="en-US" sz="2600" dirty="0">
              <a:solidFill>
                <a:srgbClr val="003366"/>
              </a:solidFill>
              <a:latin typeface="Calibri" panose="020F050202020403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it-IT" sz="2600" dirty="0">
              <a:solidFill>
                <a:srgbClr val="003366"/>
              </a:solidFill>
              <a:latin typeface="Calibri" panose="020F0502020204030204" pitchFamily="34" charset="0"/>
            </a:endParaRPr>
          </a:p>
        </p:txBody>
      </p:sp>
      <p:sp>
        <p:nvSpPr>
          <p:cNvPr id="3" name="CasellaDiTesto 2"/>
          <p:cNvSpPr txBox="1"/>
          <p:nvPr/>
        </p:nvSpPr>
        <p:spPr>
          <a:xfrm>
            <a:off x="4788023" y="1989568"/>
            <a:ext cx="396068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003366"/>
                </a:solidFill>
                <a:latin typeface="Calibri" panose="020F0502020204030204" pitchFamily="34" charset="0"/>
              </a:rPr>
              <a:t>PCR valid until October </a:t>
            </a:r>
            <a:r>
              <a:rPr lang="en-US" sz="2400" dirty="0" smtClean="0">
                <a:solidFill>
                  <a:srgbClr val="003366"/>
                </a:solidFill>
                <a:latin typeface="Calibri" panose="020F0502020204030204" pitchFamily="34" charset="0"/>
              </a:rPr>
              <a:t>2019</a:t>
            </a:r>
            <a:endParaRPr lang="en-US" sz="2400" dirty="0">
              <a:solidFill>
                <a:srgbClr val="003366"/>
              </a:solidFill>
              <a:latin typeface="Calibri" panose="020F0502020204030204" pitchFamily="34" charset="0"/>
            </a:endParaRPr>
          </a:p>
        </p:txBody>
      </p:sp>
      <p:sp>
        <p:nvSpPr>
          <p:cNvPr id="4" name="CasellaDiTesto 3"/>
          <p:cNvSpPr txBox="1"/>
          <p:nvPr/>
        </p:nvSpPr>
        <p:spPr>
          <a:xfrm>
            <a:off x="179387" y="2774125"/>
            <a:ext cx="8279075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600" dirty="0">
                <a:solidFill>
                  <a:srgbClr val="003366"/>
                </a:solidFill>
                <a:latin typeface="Calibri" panose="020F0502020204030204" pitchFamily="34" charset="0"/>
              </a:rPr>
              <a:t>Main contributors: ELA, </a:t>
            </a:r>
            <a:r>
              <a:rPr lang="en-US" sz="2600" dirty="0" err="1">
                <a:solidFill>
                  <a:srgbClr val="003366"/>
                </a:solidFill>
                <a:latin typeface="Calibri" panose="020F0502020204030204" pitchFamily="34" charset="0"/>
              </a:rPr>
              <a:t>Efesme</a:t>
            </a:r>
            <a:r>
              <a:rPr lang="en-US" sz="2600" dirty="0">
                <a:solidFill>
                  <a:srgbClr val="003366"/>
                </a:solidFill>
                <a:latin typeface="Calibri" panose="020F0502020204030204" pitchFamily="34" charset="0"/>
              </a:rPr>
              <a:t>, ELCA, </a:t>
            </a:r>
            <a:r>
              <a:rPr lang="en-US" sz="2600" dirty="0" err="1">
                <a:solidFill>
                  <a:srgbClr val="003366"/>
                </a:solidFill>
                <a:latin typeface="Calibri" panose="020F0502020204030204" pitchFamily="34" charset="0"/>
              </a:rPr>
              <a:t>Istituto</a:t>
            </a:r>
            <a:r>
              <a:rPr lang="en-US" sz="2600" dirty="0">
                <a:solidFill>
                  <a:srgbClr val="003366"/>
                </a:solidFill>
                <a:latin typeface="Calibri" panose="020F0502020204030204" pitchFamily="34" charset="0"/>
              </a:rPr>
              <a:t> </a:t>
            </a:r>
            <a:r>
              <a:rPr lang="en-US" sz="2600" dirty="0" err="1">
                <a:solidFill>
                  <a:srgbClr val="003366"/>
                </a:solidFill>
                <a:latin typeface="Calibri" panose="020F0502020204030204" pitchFamily="34" charset="0"/>
              </a:rPr>
              <a:t>Tecnico</a:t>
            </a:r>
            <a:r>
              <a:rPr lang="en-US" sz="2600" dirty="0">
                <a:solidFill>
                  <a:srgbClr val="003366"/>
                </a:solidFill>
                <a:latin typeface="Calibri" panose="020F0502020204030204" pitchFamily="34" charset="0"/>
              </a:rPr>
              <a:t> de </a:t>
            </a:r>
            <a:r>
              <a:rPr lang="en-US" sz="2600" dirty="0" err="1">
                <a:solidFill>
                  <a:srgbClr val="003366"/>
                </a:solidFill>
                <a:latin typeface="Calibri" panose="020F0502020204030204" pitchFamily="34" charset="0"/>
              </a:rPr>
              <a:t>Aragòn</a:t>
            </a:r>
            <a:r>
              <a:rPr lang="en-US" sz="2600" dirty="0">
                <a:solidFill>
                  <a:srgbClr val="003366"/>
                </a:solidFill>
                <a:latin typeface="Calibri" panose="020F0502020204030204" pitchFamily="34" charset="0"/>
              </a:rPr>
              <a:t>, </a:t>
            </a:r>
            <a:r>
              <a:rPr lang="en-US" sz="2600" dirty="0" err="1">
                <a:solidFill>
                  <a:srgbClr val="003366"/>
                </a:solidFill>
                <a:latin typeface="Calibri" panose="020F0502020204030204" pitchFamily="34" charset="0"/>
              </a:rPr>
              <a:t>Technische</a:t>
            </a:r>
            <a:r>
              <a:rPr lang="en-US" sz="2600" dirty="0">
                <a:solidFill>
                  <a:srgbClr val="003366"/>
                </a:solidFill>
                <a:latin typeface="Calibri" panose="020F0502020204030204" pitchFamily="34" charset="0"/>
              </a:rPr>
              <a:t> </a:t>
            </a:r>
            <a:r>
              <a:rPr lang="en-US" sz="2600" dirty="0" err="1">
                <a:solidFill>
                  <a:srgbClr val="003366"/>
                </a:solidFill>
                <a:latin typeface="Calibri" panose="020F0502020204030204" pitchFamily="34" charset="0"/>
              </a:rPr>
              <a:t>Universitaet</a:t>
            </a:r>
            <a:r>
              <a:rPr lang="en-US" sz="2600" dirty="0">
                <a:solidFill>
                  <a:srgbClr val="003366"/>
                </a:solidFill>
                <a:latin typeface="Calibri" panose="020F0502020204030204" pitchFamily="34" charset="0"/>
              </a:rPr>
              <a:t> Berlin, </a:t>
            </a:r>
            <a:r>
              <a:rPr lang="en-US" sz="2600" dirty="0" err="1">
                <a:solidFill>
                  <a:srgbClr val="003366"/>
                </a:solidFill>
                <a:latin typeface="Calibri" panose="020F0502020204030204" pitchFamily="34" charset="0"/>
              </a:rPr>
              <a:t>Kone</a:t>
            </a:r>
            <a:r>
              <a:rPr lang="en-US" sz="2600" dirty="0">
                <a:solidFill>
                  <a:srgbClr val="003366"/>
                </a:solidFill>
                <a:latin typeface="Calibri" panose="020F0502020204030204" pitchFamily="34" charset="0"/>
              </a:rPr>
              <a:t>, </a:t>
            </a:r>
            <a:r>
              <a:rPr lang="en-US" sz="2600" dirty="0" err="1">
                <a:solidFill>
                  <a:srgbClr val="003366"/>
                </a:solidFill>
                <a:latin typeface="Calibri" panose="020F0502020204030204" pitchFamily="34" charset="0"/>
              </a:rPr>
              <a:t>Orona</a:t>
            </a:r>
            <a:r>
              <a:rPr lang="en-US" sz="2600" dirty="0">
                <a:solidFill>
                  <a:srgbClr val="003366"/>
                </a:solidFill>
                <a:latin typeface="Calibri" panose="020F0502020204030204" pitchFamily="34" charset="0"/>
              </a:rPr>
              <a:t>, Otis, Schindler, ThyssenKrupp Elevator, VFA-</a:t>
            </a:r>
            <a:r>
              <a:rPr lang="en-US" sz="2600" dirty="0" err="1">
                <a:solidFill>
                  <a:srgbClr val="003366"/>
                </a:solidFill>
                <a:latin typeface="Calibri" panose="020F0502020204030204" pitchFamily="34" charset="0"/>
              </a:rPr>
              <a:t>Interlift</a:t>
            </a:r>
            <a:r>
              <a:rPr lang="en-US" sz="2600" dirty="0">
                <a:solidFill>
                  <a:srgbClr val="003366"/>
                </a:solidFill>
                <a:latin typeface="Calibri" panose="020F0502020204030204" pitchFamily="34" charset="0"/>
              </a:rPr>
              <a:t>, some component makers (GMV, </a:t>
            </a:r>
            <a:r>
              <a:rPr lang="en-US" sz="2600" dirty="0" err="1">
                <a:solidFill>
                  <a:srgbClr val="003366"/>
                </a:solidFill>
                <a:latin typeface="Calibri" panose="020F0502020204030204" pitchFamily="34" charset="0"/>
              </a:rPr>
              <a:t>Wittur</a:t>
            </a:r>
            <a:r>
              <a:rPr lang="en-US" sz="2600" dirty="0">
                <a:solidFill>
                  <a:srgbClr val="003366"/>
                </a:solidFill>
                <a:latin typeface="Calibri" panose="020F0502020204030204" pitchFamily="34" charset="0"/>
              </a:rPr>
              <a:t>, etc.), and experts such dr. Ana Maria </a:t>
            </a:r>
            <a:r>
              <a:rPr lang="en-US" sz="2600" dirty="0" err="1">
                <a:solidFill>
                  <a:srgbClr val="003366"/>
                </a:solidFill>
                <a:latin typeface="Calibri" panose="020F0502020204030204" pitchFamily="34" charset="0"/>
              </a:rPr>
              <a:t>Lorente</a:t>
            </a:r>
            <a:r>
              <a:rPr lang="en-US" sz="2600" dirty="0">
                <a:solidFill>
                  <a:srgbClr val="003366"/>
                </a:solidFill>
                <a:latin typeface="Calibri" panose="020F0502020204030204" pitchFamily="34" charset="0"/>
              </a:rPr>
              <a:t> </a:t>
            </a:r>
            <a:r>
              <a:rPr lang="en-US" sz="2600" dirty="0" err="1">
                <a:solidFill>
                  <a:srgbClr val="003366"/>
                </a:solidFill>
                <a:latin typeface="Calibri" panose="020F0502020204030204" pitchFamily="34" charset="0"/>
              </a:rPr>
              <a:t>Lafuente</a:t>
            </a:r>
            <a:endParaRPr lang="en-US" sz="2600" dirty="0">
              <a:solidFill>
                <a:srgbClr val="003366"/>
              </a:solidFill>
              <a:latin typeface="Calibri" panose="020F0502020204030204" pitchFamily="34" charset="0"/>
            </a:endParaRPr>
          </a:p>
        </p:txBody>
      </p:sp>
      <p:sp>
        <p:nvSpPr>
          <p:cNvPr id="8" name="Rettangolo 7"/>
          <p:cNvSpPr/>
          <p:nvPr/>
        </p:nvSpPr>
        <p:spPr>
          <a:xfrm>
            <a:off x="2339752" y="5288137"/>
            <a:ext cx="4579843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600" dirty="0">
                <a:solidFill>
                  <a:srgbClr val="003366"/>
                </a:solidFill>
                <a:latin typeface="Calibri" panose="020F0502020204030204" pitchFamily="34" charset="0"/>
              </a:rPr>
              <a:t>Moderator: Nikolay </a:t>
            </a:r>
            <a:r>
              <a:rPr lang="en-US" sz="2600" dirty="0" err="1">
                <a:solidFill>
                  <a:srgbClr val="003366"/>
                </a:solidFill>
                <a:latin typeface="Calibri" panose="020F0502020204030204" pitchFamily="34" charset="0"/>
              </a:rPr>
              <a:t>Minkov</a:t>
            </a:r>
            <a:r>
              <a:rPr lang="en-US" sz="2600" dirty="0">
                <a:solidFill>
                  <a:srgbClr val="003366"/>
                </a:solidFill>
                <a:latin typeface="Calibri" panose="020F0502020204030204" pitchFamily="34" charset="0"/>
              </a:rPr>
              <a:t>, TUB</a:t>
            </a:r>
          </a:p>
        </p:txBody>
      </p:sp>
    </p:spTree>
    <p:extLst>
      <p:ext uri="{BB962C8B-B14F-4D97-AF65-F5344CB8AC3E}">
        <p14:creationId xmlns:p14="http://schemas.microsoft.com/office/powerpoint/2010/main" val="86100007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4" descr="loghi_efesme_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115888"/>
            <a:ext cx="1008062" cy="722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3076" name="AutoShape 6"/>
          <p:cNvCxnSpPr>
            <a:cxnSpLocks noChangeShapeType="1"/>
          </p:cNvCxnSpPr>
          <p:nvPr/>
        </p:nvCxnSpPr>
        <p:spPr bwMode="auto">
          <a:xfrm>
            <a:off x="179388" y="981075"/>
            <a:ext cx="8820150" cy="0"/>
          </a:xfrm>
          <a:prstGeom prst="straightConnector1">
            <a:avLst/>
          </a:prstGeom>
          <a:noFill/>
          <a:ln w="25400">
            <a:solidFill>
              <a:srgbClr val="FFCC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077" name="Text Box 8"/>
          <p:cNvSpPr txBox="1">
            <a:spLocks noChangeArrowheads="1"/>
          </p:cNvSpPr>
          <p:nvPr/>
        </p:nvSpPr>
        <p:spPr bwMode="auto">
          <a:xfrm>
            <a:off x="395288" y="6237288"/>
            <a:ext cx="8353425" cy="438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just" eaLnBrk="1" hangingPunct="1">
              <a:spcBef>
                <a:spcPct val="50000"/>
              </a:spcBef>
            </a:pPr>
            <a:r>
              <a:rPr lang="en-GB" altLang="it-IT" sz="900" b="1" dirty="0">
                <a:solidFill>
                  <a:schemeClr val="bg2"/>
                </a:solidFill>
                <a:latin typeface="Verdana" panose="020B0604030504040204" pitchFamily="34" charset="0"/>
              </a:rPr>
              <a:t>EFESME </a:t>
            </a:r>
            <a:r>
              <a:rPr lang="en-GB" altLang="it-IT" sz="900" b="1" dirty="0" err="1">
                <a:solidFill>
                  <a:schemeClr val="bg2"/>
                </a:solidFill>
                <a:latin typeface="Verdana" panose="020B0604030504040204" pitchFamily="34" charset="0"/>
              </a:rPr>
              <a:t>aisbl</a:t>
            </a:r>
            <a:r>
              <a:rPr lang="en-GB" altLang="it-IT" sz="900" dirty="0">
                <a:solidFill>
                  <a:schemeClr val="bg2"/>
                </a:solidFill>
                <a:latin typeface="Verdana" panose="020B0604030504040204" pitchFamily="34" charset="0"/>
              </a:rPr>
              <a:t> – European Federation for Elevator Small and Medium-sized Enterprises, </a:t>
            </a:r>
            <a:r>
              <a:rPr lang="en-US" altLang="it-IT" sz="900" dirty="0" smtClean="0">
                <a:solidFill>
                  <a:schemeClr val="bg2"/>
                </a:solidFill>
                <a:latin typeface="Verdana" panose="020B0604030504040204" pitchFamily="34" charset="0"/>
              </a:rPr>
              <a:t>6, </a:t>
            </a:r>
            <a:r>
              <a:rPr lang="en-US" altLang="it-IT" sz="900" dirty="0" err="1" smtClean="0">
                <a:solidFill>
                  <a:schemeClr val="bg2"/>
                </a:solidFill>
                <a:latin typeface="Verdana" panose="020B0604030504040204" pitchFamily="34" charset="0"/>
              </a:rPr>
              <a:t>Rond</a:t>
            </a:r>
            <a:r>
              <a:rPr lang="en-US" altLang="it-IT" sz="900" dirty="0" smtClean="0">
                <a:solidFill>
                  <a:schemeClr val="bg2"/>
                </a:solidFill>
                <a:latin typeface="Verdana" panose="020B0604030504040204" pitchFamily="34" charset="0"/>
              </a:rPr>
              <a:t>-Point Schuman, B-1040 Brussels</a:t>
            </a:r>
            <a:r>
              <a:rPr lang="fr-BE" altLang="it-IT" sz="900" dirty="0" smtClean="0">
                <a:solidFill>
                  <a:schemeClr val="bg2"/>
                </a:solidFill>
                <a:latin typeface="Verdana" panose="020B0604030504040204" pitchFamily="34" charset="0"/>
              </a:rPr>
              <a:t>, </a:t>
            </a:r>
            <a:r>
              <a:rPr lang="fr-BE" altLang="it-IT" sz="900" dirty="0" err="1" smtClean="0">
                <a:solidFill>
                  <a:schemeClr val="bg2"/>
                </a:solidFill>
                <a:latin typeface="Verdana" panose="020B0604030504040204" pitchFamily="34" charset="0"/>
              </a:rPr>
              <a:t>Belgium</a:t>
            </a:r>
            <a:endParaRPr lang="en-GB" altLang="it-IT" sz="900" dirty="0">
              <a:solidFill>
                <a:schemeClr val="bg2"/>
              </a:solidFill>
              <a:latin typeface="Verdana" panose="020B0604030504040204" pitchFamily="34" charset="0"/>
            </a:endParaRPr>
          </a:p>
          <a:p>
            <a:pPr algn="just" eaLnBrk="1" hangingPunct="1">
              <a:spcBef>
                <a:spcPct val="50000"/>
              </a:spcBef>
            </a:pPr>
            <a:r>
              <a:rPr lang="en-GB" altLang="it-IT" sz="900" dirty="0">
                <a:solidFill>
                  <a:schemeClr val="bg2"/>
                </a:solidFill>
                <a:latin typeface="Verdana" panose="020B0604030504040204" pitchFamily="34" charset="0"/>
              </a:rPr>
              <a:t>Tel: +32 2 230 7414 </a:t>
            </a:r>
            <a:r>
              <a:rPr lang="en-GB" altLang="it-IT" sz="900" dirty="0" smtClean="0">
                <a:solidFill>
                  <a:schemeClr val="bg2"/>
                </a:solidFill>
                <a:latin typeface="Verdana" panose="020B0604030504040204" pitchFamily="34" charset="0"/>
              </a:rPr>
              <a:t>– </a:t>
            </a:r>
            <a:r>
              <a:rPr lang="en-GB" altLang="it-IT" sz="900" dirty="0">
                <a:solidFill>
                  <a:schemeClr val="bg2"/>
                </a:solidFill>
                <a:latin typeface="Verdana" panose="020B0604030504040204" pitchFamily="34" charset="0"/>
              </a:rPr>
              <a:t>Email: efesme@efesme.org – </a:t>
            </a:r>
            <a:r>
              <a:rPr lang="en-GB" altLang="it-IT" sz="900" dirty="0" smtClean="0">
                <a:solidFill>
                  <a:schemeClr val="bg2"/>
                </a:solidFill>
                <a:latin typeface="Verdana" panose="020B0604030504040204" pitchFamily="34" charset="0"/>
              </a:rPr>
              <a:t>www.efesme.org</a:t>
            </a:r>
            <a:endParaRPr lang="en-GB" altLang="it-IT" sz="900" dirty="0">
              <a:solidFill>
                <a:schemeClr val="bg2"/>
              </a:solidFill>
              <a:latin typeface="Verdana" panose="020B0604030504040204" pitchFamily="34" charset="0"/>
            </a:endParaRPr>
          </a:p>
        </p:txBody>
      </p:sp>
      <p:sp>
        <p:nvSpPr>
          <p:cNvPr id="3078" name="Text Box 10"/>
          <p:cNvSpPr txBox="1">
            <a:spLocks noChangeArrowheads="1"/>
          </p:cNvSpPr>
          <p:nvPr/>
        </p:nvSpPr>
        <p:spPr bwMode="auto">
          <a:xfrm>
            <a:off x="611188" y="1484313"/>
            <a:ext cx="7848600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just" eaLnBrk="1" hangingPunct="1">
              <a:spcBef>
                <a:spcPct val="50000"/>
              </a:spcBef>
            </a:pPr>
            <a:endParaRPr lang="en-GB" altLang="it-IT" sz="2600">
              <a:solidFill>
                <a:srgbClr val="003366"/>
              </a:solidFill>
              <a:latin typeface="Calibri" panose="020F0502020204030204" pitchFamily="34" charset="0"/>
            </a:endParaRPr>
          </a:p>
        </p:txBody>
      </p:sp>
      <p:sp>
        <p:nvSpPr>
          <p:cNvPr id="6" name="Text Box 10"/>
          <p:cNvSpPr txBox="1">
            <a:spLocks noChangeArrowheads="1"/>
          </p:cNvSpPr>
          <p:nvPr/>
        </p:nvSpPr>
        <p:spPr bwMode="auto">
          <a:xfrm>
            <a:off x="609863" y="1292988"/>
            <a:ext cx="7848600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just" eaLnBrk="1" hangingPunct="1">
              <a:spcBef>
                <a:spcPct val="50000"/>
              </a:spcBef>
            </a:pPr>
            <a:r>
              <a:rPr lang="en-GB" altLang="it-IT" sz="2600" b="1" dirty="0" smtClean="0">
                <a:solidFill>
                  <a:srgbClr val="003366"/>
                </a:solidFill>
                <a:latin typeface="Calibri" panose="020F0502020204030204" pitchFamily="34" charset="0"/>
              </a:rPr>
              <a:t>LCA </a:t>
            </a:r>
            <a:endParaRPr lang="en-GB" altLang="it-IT" sz="2600" b="1" dirty="0">
              <a:solidFill>
                <a:srgbClr val="003366"/>
              </a:solidFill>
              <a:latin typeface="Calibri" panose="020F0502020204030204" pitchFamily="34" charset="0"/>
            </a:endParaRPr>
          </a:p>
        </p:txBody>
      </p:sp>
      <p:sp>
        <p:nvSpPr>
          <p:cNvPr id="7" name="CasellaDiTesto 6"/>
          <p:cNvSpPr txBox="1"/>
          <p:nvPr/>
        </p:nvSpPr>
        <p:spPr>
          <a:xfrm>
            <a:off x="64016" y="2308614"/>
            <a:ext cx="8964612" cy="2893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600" dirty="0">
                <a:solidFill>
                  <a:srgbClr val="003366"/>
                </a:solidFill>
                <a:latin typeface="Calibri" panose="020F0502020204030204" pitchFamily="34" charset="0"/>
              </a:rPr>
              <a:t>The PCR document specifies the rules for the </a:t>
            </a:r>
            <a:r>
              <a:rPr lang="en-US" sz="2600" b="1" dirty="0">
                <a:solidFill>
                  <a:srgbClr val="003366"/>
                </a:solidFill>
                <a:latin typeface="Calibri" panose="020F0502020204030204" pitchFamily="34" charset="0"/>
              </a:rPr>
              <a:t>underlying Life Cycle Assessment </a:t>
            </a:r>
            <a:r>
              <a:rPr lang="en-US" sz="2600" dirty="0">
                <a:solidFill>
                  <a:srgbClr val="003366"/>
                </a:solidFill>
                <a:latin typeface="Calibri" panose="020F0502020204030204" pitchFamily="34" charset="0"/>
              </a:rPr>
              <a:t>(LCA) for a product group, such as lifts; LCA is done according to </a:t>
            </a:r>
            <a:r>
              <a:rPr lang="en-US" sz="2600" dirty="0" smtClean="0">
                <a:solidFill>
                  <a:srgbClr val="003366"/>
                </a:solidFill>
                <a:latin typeface="Calibri" panose="020F0502020204030204" pitchFamily="34" charset="0"/>
              </a:rPr>
              <a:t>the </a:t>
            </a:r>
            <a:r>
              <a:rPr lang="en-US" sz="2600" dirty="0">
                <a:solidFill>
                  <a:srgbClr val="003366"/>
                </a:solidFill>
                <a:latin typeface="Calibri" panose="020F0502020204030204" pitchFamily="34" charset="0"/>
              </a:rPr>
              <a:t>standard ISO </a:t>
            </a:r>
            <a:r>
              <a:rPr lang="en-US" sz="2600" dirty="0" smtClean="0">
                <a:solidFill>
                  <a:srgbClr val="003366"/>
                </a:solidFill>
                <a:latin typeface="Calibri" panose="020F0502020204030204" pitchFamily="34" charset="0"/>
              </a:rPr>
              <a:t>14040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600" dirty="0">
              <a:solidFill>
                <a:srgbClr val="003366"/>
              </a:solidFill>
              <a:latin typeface="Calibri" panose="020F0502020204030204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600" dirty="0">
                <a:solidFill>
                  <a:srgbClr val="003366"/>
                </a:solidFill>
                <a:latin typeface="Calibri" panose="020F0502020204030204" pitchFamily="34" charset="0"/>
              </a:rPr>
              <a:t>The PCR can be used for issuing EPD’s for the different configurations of </a:t>
            </a:r>
            <a:r>
              <a:rPr lang="en-US" sz="2600" b="1" dirty="0">
                <a:solidFill>
                  <a:srgbClr val="003366"/>
                </a:solidFill>
                <a:latin typeface="Calibri" panose="020F0502020204030204" pitchFamily="34" charset="0"/>
              </a:rPr>
              <a:t>new and modernized lifts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it-IT" sz="2600" dirty="0">
              <a:solidFill>
                <a:srgbClr val="003366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7249865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4" descr="loghi_efesme_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115888"/>
            <a:ext cx="1008062" cy="722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3076" name="AutoShape 6"/>
          <p:cNvCxnSpPr>
            <a:cxnSpLocks noChangeShapeType="1"/>
          </p:cNvCxnSpPr>
          <p:nvPr/>
        </p:nvCxnSpPr>
        <p:spPr bwMode="auto">
          <a:xfrm>
            <a:off x="179388" y="981075"/>
            <a:ext cx="8820150" cy="0"/>
          </a:xfrm>
          <a:prstGeom prst="straightConnector1">
            <a:avLst/>
          </a:prstGeom>
          <a:noFill/>
          <a:ln w="25400">
            <a:solidFill>
              <a:srgbClr val="FFCC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077" name="Text Box 8"/>
          <p:cNvSpPr txBox="1">
            <a:spLocks noChangeArrowheads="1"/>
          </p:cNvSpPr>
          <p:nvPr/>
        </p:nvSpPr>
        <p:spPr bwMode="auto">
          <a:xfrm>
            <a:off x="395288" y="6237288"/>
            <a:ext cx="8353425" cy="438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just" eaLnBrk="1" hangingPunct="1">
              <a:spcBef>
                <a:spcPct val="50000"/>
              </a:spcBef>
            </a:pPr>
            <a:r>
              <a:rPr lang="en-GB" altLang="it-IT" sz="900" b="1" dirty="0">
                <a:solidFill>
                  <a:schemeClr val="bg2"/>
                </a:solidFill>
                <a:latin typeface="Verdana" panose="020B0604030504040204" pitchFamily="34" charset="0"/>
              </a:rPr>
              <a:t>EFESME </a:t>
            </a:r>
            <a:r>
              <a:rPr lang="en-GB" altLang="it-IT" sz="900" b="1" dirty="0" err="1">
                <a:solidFill>
                  <a:schemeClr val="bg2"/>
                </a:solidFill>
                <a:latin typeface="Verdana" panose="020B0604030504040204" pitchFamily="34" charset="0"/>
              </a:rPr>
              <a:t>aisbl</a:t>
            </a:r>
            <a:r>
              <a:rPr lang="en-GB" altLang="it-IT" sz="900" dirty="0">
                <a:solidFill>
                  <a:schemeClr val="bg2"/>
                </a:solidFill>
                <a:latin typeface="Verdana" panose="020B0604030504040204" pitchFamily="34" charset="0"/>
              </a:rPr>
              <a:t> – European Federation for Elevator Small and Medium-sized Enterprises, </a:t>
            </a:r>
            <a:r>
              <a:rPr lang="en-US" altLang="it-IT" sz="900" dirty="0" smtClean="0">
                <a:solidFill>
                  <a:schemeClr val="bg2"/>
                </a:solidFill>
                <a:latin typeface="Verdana" panose="020B0604030504040204" pitchFamily="34" charset="0"/>
              </a:rPr>
              <a:t>6, </a:t>
            </a:r>
            <a:r>
              <a:rPr lang="en-US" altLang="it-IT" sz="900" dirty="0" err="1" smtClean="0">
                <a:solidFill>
                  <a:schemeClr val="bg2"/>
                </a:solidFill>
                <a:latin typeface="Verdana" panose="020B0604030504040204" pitchFamily="34" charset="0"/>
              </a:rPr>
              <a:t>Rond</a:t>
            </a:r>
            <a:r>
              <a:rPr lang="en-US" altLang="it-IT" sz="900" dirty="0" smtClean="0">
                <a:solidFill>
                  <a:schemeClr val="bg2"/>
                </a:solidFill>
                <a:latin typeface="Verdana" panose="020B0604030504040204" pitchFamily="34" charset="0"/>
              </a:rPr>
              <a:t>-Point Schuman, B-1040 Brussels</a:t>
            </a:r>
            <a:r>
              <a:rPr lang="fr-BE" altLang="it-IT" sz="900" dirty="0" smtClean="0">
                <a:solidFill>
                  <a:schemeClr val="bg2"/>
                </a:solidFill>
                <a:latin typeface="Verdana" panose="020B0604030504040204" pitchFamily="34" charset="0"/>
              </a:rPr>
              <a:t>, </a:t>
            </a:r>
            <a:r>
              <a:rPr lang="fr-BE" altLang="it-IT" sz="900" dirty="0" err="1" smtClean="0">
                <a:solidFill>
                  <a:schemeClr val="bg2"/>
                </a:solidFill>
                <a:latin typeface="Verdana" panose="020B0604030504040204" pitchFamily="34" charset="0"/>
              </a:rPr>
              <a:t>Belgium</a:t>
            </a:r>
            <a:endParaRPr lang="en-GB" altLang="it-IT" sz="900" dirty="0">
              <a:solidFill>
                <a:schemeClr val="bg2"/>
              </a:solidFill>
              <a:latin typeface="Verdana" panose="020B0604030504040204" pitchFamily="34" charset="0"/>
            </a:endParaRPr>
          </a:p>
          <a:p>
            <a:pPr algn="just" eaLnBrk="1" hangingPunct="1">
              <a:spcBef>
                <a:spcPct val="50000"/>
              </a:spcBef>
            </a:pPr>
            <a:r>
              <a:rPr lang="en-GB" altLang="it-IT" sz="900" dirty="0">
                <a:solidFill>
                  <a:schemeClr val="bg2"/>
                </a:solidFill>
                <a:latin typeface="Verdana" panose="020B0604030504040204" pitchFamily="34" charset="0"/>
              </a:rPr>
              <a:t>Tel: +32 2 230 7414 </a:t>
            </a:r>
            <a:r>
              <a:rPr lang="en-GB" altLang="it-IT" sz="900" dirty="0" smtClean="0">
                <a:solidFill>
                  <a:schemeClr val="bg2"/>
                </a:solidFill>
                <a:latin typeface="Verdana" panose="020B0604030504040204" pitchFamily="34" charset="0"/>
              </a:rPr>
              <a:t>– </a:t>
            </a:r>
            <a:r>
              <a:rPr lang="en-GB" altLang="it-IT" sz="900" dirty="0">
                <a:solidFill>
                  <a:schemeClr val="bg2"/>
                </a:solidFill>
                <a:latin typeface="Verdana" panose="020B0604030504040204" pitchFamily="34" charset="0"/>
              </a:rPr>
              <a:t>Email: efesme@efesme.org – </a:t>
            </a:r>
            <a:r>
              <a:rPr lang="en-GB" altLang="it-IT" sz="900" dirty="0" smtClean="0">
                <a:solidFill>
                  <a:schemeClr val="bg2"/>
                </a:solidFill>
                <a:latin typeface="Verdana" panose="020B0604030504040204" pitchFamily="34" charset="0"/>
              </a:rPr>
              <a:t>www.efesme.org</a:t>
            </a:r>
            <a:endParaRPr lang="en-GB" altLang="it-IT" sz="900" dirty="0">
              <a:solidFill>
                <a:schemeClr val="bg2"/>
              </a:solidFill>
              <a:latin typeface="Verdana" panose="020B0604030504040204" pitchFamily="34" charset="0"/>
            </a:endParaRPr>
          </a:p>
        </p:txBody>
      </p:sp>
      <p:sp>
        <p:nvSpPr>
          <p:cNvPr id="3078" name="Text Box 10"/>
          <p:cNvSpPr txBox="1">
            <a:spLocks noChangeArrowheads="1"/>
          </p:cNvSpPr>
          <p:nvPr/>
        </p:nvSpPr>
        <p:spPr bwMode="auto">
          <a:xfrm>
            <a:off x="611188" y="1484313"/>
            <a:ext cx="7848600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just" eaLnBrk="1" hangingPunct="1">
              <a:spcBef>
                <a:spcPct val="50000"/>
              </a:spcBef>
            </a:pPr>
            <a:endParaRPr lang="en-GB" altLang="it-IT" sz="2600">
              <a:solidFill>
                <a:srgbClr val="003366"/>
              </a:solidFill>
              <a:latin typeface="Calibri" panose="020F0502020204030204" pitchFamily="34" charset="0"/>
            </a:endParaRPr>
          </a:p>
        </p:txBody>
      </p:sp>
      <p:sp>
        <p:nvSpPr>
          <p:cNvPr id="6" name="Text Box 10"/>
          <p:cNvSpPr txBox="1">
            <a:spLocks noChangeArrowheads="1"/>
          </p:cNvSpPr>
          <p:nvPr/>
        </p:nvSpPr>
        <p:spPr bwMode="auto">
          <a:xfrm>
            <a:off x="586036" y="1144749"/>
            <a:ext cx="7848600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just" eaLnBrk="1" hangingPunct="1">
              <a:spcBef>
                <a:spcPct val="50000"/>
              </a:spcBef>
            </a:pPr>
            <a:r>
              <a:rPr lang="en-GB" altLang="it-IT" sz="2600" b="1" dirty="0">
                <a:solidFill>
                  <a:srgbClr val="003366"/>
                </a:solidFill>
                <a:latin typeface="Calibri" panose="020F0502020204030204" pitchFamily="34" charset="0"/>
              </a:rPr>
              <a:t>Product environmental platform</a:t>
            </a:r>
          </a:p>
        </p:txBody>
      </p:sp>
      <p:sp>
        <p:nvSpPr>
          <p:cNvPr id="7" name="CasellaDiTesto 6"/>
          <p:cNvSpPr txBox="1"/>
          <p:nvPr/>
        </p:nvSpPr>
        <p:spPr>
          <a:xfrm>
            <a:off x="107157" y="1792215"/>
            <a:ext cx="8964612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600" dirty="0" smtClean="0">
                <a:solidFill>
                  <a:srgbClr val="003366"/>
                </a:solidFill>
                <a:latin typeface="Calibri" panose="020F0502020204030204" pitchFamily="34" charset="0"/>
              </a:rPr>
              <a:t>EPD’s </a:t>
            </a:r>
            <a:r>
              <a:rPr lang="en-US" sz="2600" dirty="0">
                <a:solidFill>
                  <a:srgbClr val="003366"/>
                </a:solidFill>
                <a:latin typeface="Calibri" panose="020F0502020204030204" pitchFamily="34" charset="0"/>
              </a:rPr>
              <a:t>for </a:t>
            </a:r>
            <a:r>
              <a:rPr lang="en-US" sz="2600" dirty="0" smtClean="0">
                <a:solidFill>
                  <a:srgbClr val="003366"/>
                </a:solidFill>
                <a:latin typeface="Calibri" panose="020F0502020204030204" pitchFamily="34" charset="0"/>
              </a:rPr>
              <a:t>lifts implementation                       </a:t>
            </a:r>
          </a:p>
          <a:p>
            <a:pPr algn="ctr"/>
            <a:endParaRPr lang="en-US" sz="2600" dirty="0">
              <a:solidFill>
                <a:srgbClr val="003366"/>
              </a:solidFill>
              <a:latin typeface="Calibri" panose="020F0502020204030204" pitchFamily="34" charset="0"/>
            </a:endParaRPr>
          </a:p>
          <a:p>
            <a:pPr algn="ctr"/>
            <a:r>
              <a:rPr lang="en-US" sz="2600" dirty="0">
                <a:solidFill>
                  <a:srgbClr val="003366"/>
                </a:solidFill>
                <a:latin typeface="Calibri" panose="020F0502020204030204" pitchFamily="34" charset="0"/>
              </a:rPr>
              <a:t>P</a:t>
            </a:r>
            <a:r>
              <a:rPr lang="en-US" sz="2600" dirty="0" smtClean="0">
                <a:solidFill>
                  <a:srgbClr val="003366"/>
                </a:solidFill>
                <a:latin typeface="Calibri" panose="020F0502020204030204" pitchFamily="34" charset="0"/>
              </a:rPr>
              <a:t>roduct </a:t>
            </a:r>
            <a:r>
              <a:rPr lang="en-US" sz="2600" dirty="0">
                <a:solidFill>
                  <a:srgbClr val="003366"/>
                </a:solidFill>
                <a:latin typeface="Calibri" panose="020F0502020204030204" pitchFamily="34" charset="0"/>
              </a:rPr>
              <a:t>environmental platform (</a:t>
            </a:r>
            <a:r>
              <a:rPr lang="en-US" sz="2600" dirty="0" smtClean="0">
                <a:solidFill>
                  <a:srgbClr val="003366"/>
                </a:solidFill>
                <a:latin typeface="Calibri" panose="020F0502020204030204" pitchFamily="34" charset="0"/>
              </a:rPr>
              <a:t>PEP):</a:t>
            </a:r>
          </a:p>
          <a:p>
            <a:endParaRPr lang="en-US" sz="2600" dirty="0">
              <a:solidFill>
                <a:srgbClr val="003366"/>
              </a:solidFill>
              <a:latin typeface="Calibri" panose="020F0502020204030204" pitchFamily="34" charset="0"/>
            </a:endParaRP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en-US" sz="2600" dirty="0" smtClean="0">
                <a:solidFill>
                  <a:srgbClr val="003366"/>
                </a:solidFill>
                <a:latin typeface="Calibri" panose="020F0502020204030204" pitchFamily="34" charset="0"/>
              </a:rPr>
              <a:t>Data </a:t>
            </a:r>
            <a:r>
              <a:rPr lang="en-US" sz="2600" dirty="0">
                <a:solidFill>
                  <a:srgbClr val="003366"/>
                </a:solidFill>
                <a:latin typeface="Calibri" panose="020F0502020204030204" pitchFamily="34" charset="0"/>
              </a:rPr>
              <a:t>banks of the Life Cycle Inventories (LCI) for the lift industry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en-US" sz="2600" dirty="0">
                <a:solidFill>
                  <a:srgbClr val="003366"/>
                </a:solidFill>
                <a:latin typeface="Calibri" panose="020F0502020204030204" pitchFamily="34" charset="0"/>
              </a:rPr>
              <a:t>LCA applications which make possible to evaluate specific models of lifts or components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en-US" sz="2600" dirty="0">
                <a:solidFill>
                  <a:srgbClr val="003366"/>
                </a:solidFill>
                <a:latin typeface="Calibri" panose="020F0502020204030204" pitchFamily="34" charset="0"/>
              </a:rPr>
              <a:t>LCA report generators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en-US" sz="2600" dirty="0">
                <a:solidFill>
                  <a:srgbClr val="003366"/>
                </a:solidFill>
                <a:latin typeface="Calibri" panose="020F0502020204030204" pitchFamily="34" charset="0"/>
              </a:rPr>
              <a:t>Optional conformity checks of the presence of dangerous substances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it-IT" sz="2600" dirty="0">
              <a:solidFill>
                <a:srgbClr val="003366"/>
              </a:solidFill>
              <a:latin typeface="Calibri" panose="020F0502020204030204" pitchFamily="34" charset="0"/>
            </a:endParaRPr>
          </a:p>
        </p:txBody>
      </p:sp>
      <p:sp>
        <p:nvSpPr>
          <p:cNvPr id="3" name="Freccia a destra 2"/>
          <p:cNvSpPr/>
          <p:nvPr/>
        </p:nvSpPr>
        <p:spPr>
          <a:xfrm rot="5400000">
            <a:off x="4282134" y="2267900"/>
            <a:ext cx="504058" cy="43204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5627592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4" descr="loghi_efesme_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115888"/>
            <a:ext cx="1008062" cy="722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3076" name="AutoShape 6"/>
          <p:cNvCxnSpPr>
            <a:cxnSpLocks noChangeShapeType="1"/>
          </p:cNvCxnSpPr>
          <p:nvPr/>
        </p:nvCxnSpPr>
        <p:spPr bwMode="auto">
          <a:xfrm>
            <a:off x="179388" y="981075"/>
            <a:ext cx="8820150" cy="0"/>
          </a:xfrm>
          <a:prstGeom prst="straightConnector1">
            <a:avLst/>
          </a:prstGeom>
          <a:noFill/>
          <a:ln w="25400">
            <a:solidFill>
              <a:srgbClr val="FFCC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077" name="Text Box 8"/>
          <p:cNvSpPr txBox="1">
            <a:spLocks noChangeArrowheads="1"/>
          </p:cNvSpPr>
          <p:nvPr/>
        </p:nvSpPr>
        <p:spPr bwMode="auto">
          <a:xfrm>
            <a:off x="395288" y="6237288"/>
            <a:ext cx="8353425" cy="438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just" eaLnBrk="1" hangingPunct="1">
              <a:spcBef>
                <a:spcPct val="50000"/>
              </a:spcBef>
            </a:pPr>
            <a:r>
              <a:rPr lang="en-GB" altLang="it-IT" sz="900" b="1" dirty="0">
                <a:solidFill>
                  <a:schemeClr val="bg2"/>
                </a:solidFill>
                <a:latin typeface="Verdana" panose="020B0604030504040204" pitchFamily="34" charset="0"/>
              </a:rPr>
              <a:t>EFESME </a:t>
            </a:r>
            <a:r>
              <a:rPr lang="en-GB" altLang="it-IT" sz="900" b="1" dirty="0" err="1">
                <a:solidFill>
                  <a:schemeClr val="bg2"/>
                </a:solidFill>
                <a:latin typeface="Verdana" panose="020B0604030504040204" pitchFamily="34" charset="0"/>
              </a:rPr>
              <a:t>aisbl</a:t>
            </a:r>
            <a:r>
              <a:rPr lang="en-GB" altLang="it-IT" sz="900" dirty="0">
                <a:solidFill>
                  <a:schemeClr val="bg2"/>
                </a:solidFill>
                <a:latin typeface="Verdana" panose="020B0604030504040204" pitchFamily="34" charset="0"/>
              </a:rPr>
              <a:t> – European Federation for Elevator Small and Medium-sized Enterprises, </a:t>
            </a:r>
            <a:r>
              <a:rPr lang="en-US" altLang="it-IT" sz="900" dirty="0" smtClean="0">
                <a:solidFill>
                  <a:schemeClr val="bg2"/>
                </a:solidFill>
                <a:latin typeface="Verdana" panose="020B0604030504040204" pitchFamily="34" charset="0"/>
              </a:rPr>
              <a:t>6, </a:t>
            </a:r>
            <a:r>
              <a:rPr lang="en-US" altLang="it-IT" sz="900" dirty="0" err="1" smtClean="0">
                <a:solidFill>
                  <a:schemeClr val="bg2"/>
                </a:solidFill>
                <a:latin typeface="Verdana" panose="020B0604030504040204" pitchFamily="34" charset="0"/>
              </a:rPr>
              <a:t>Rond</a:t>
            </a:r>
            <a:r>
              <a:rPr lang="en-US" altLang="it-IT" sz="900" dirty="0" smtClean="0">
                <a:solidFill>
                  <a:schemeClr val="bg2"/>
                </a:solidFill>
                <a:latin typeface="Verdana" panose="020B0604030504040204" pitchFamily="34" charset="0"/>
              </a:rPr>
              <a:t>-Point Schuman, B-1040 Brussels</a:t>
            </a:r>
            <a:r>
              <a:rPr lang="fr-BE" altLang="it-IT" sz="900" dirty="0" smtClean="0">
                <a:solidFill>
                  <a:schemeClr val="bg2"/>
                </a:solidFill>
                <a:latin typeface="Verdana" panose="020B0604030504040204" pitchFamily="34" charset="0"/>
              </a:rPr>
              <a:t>, </a:t>
            </a:r>
            <a:r>
              <a:rPr lang="fr-BE" altLang="it-IT" sz="900" dirty="0" err="1" smtClean="0">
                <a:solidFill>
                  <a:schemeClr val="bg2"/>
                </a:solidFill>
                <a:latin typeface="Verdana" panose="020B0604030504040204" pitchFamily="34" charset="0"/>
              </a:rPr>
              <a:t>Belgium</a:t>
            </a:r>
            <a:endParaRPr lang="en-GB" altLang="it-IT" sz="900" dirty="0">
              <a:solidFill>
                <a:schemeClr val="bg2"/>
              </a:solidFill>
              <a:latin typeface="Verdana" panose="020B0604030504040204" pitchFamily="34" charset="0"/>
            </a:endParaRPr>
          </a:p>
          <a:p>
            <a:pPr algn="just" eaLnBrk="1" hangingPunct="1">
              <a:spcBef>
                <a:spcPct val="50000"/>
              </a:spcBef>
            </a:pPr>
            <a:r>
              <a:rPr lang="en-GB" altLang="it-IT" sz="900" dirty="0">
                <a:solidFill>
                  <a:schemeClr val="bg2"/>
                </a:solidFill>
                <a:latin typeface="Verdana" panose="020B0604030504040204" pitchFamily="34" charset="0"/>
              </a:rPr>
              <a:t>Tel: +32 2 230 7414 </a:t>
            </a:r>
            <a:r>
              <a:rPr lang="en-GB" altLang="it-IT" sz="900" dirty="0" smtClean="0">
                <a:solidFill>
                  <a:schemeClr val="bg2"/>
                </a:solidFill>
                <a:latin typeface="Verdana" panose="020B0604030504040204" pitchFamily="34" charset="0"/>
              </a:rPr>
              <a:t>– </a:t>
            </a:r>
            <a:r>
              <a:rPr lang="en-GB" altLang="it-IT" sz="900" dirty="0">
                <a:solidFill>
                  <a:schemeClr val="bg2"/>
                </a:solidFill>
                <a:latin typeface="Verdana" panose="020B0604030504040204" pitchFamily="34" charset="0"/>
              </a:rPr>
              <a:t>Email: efesme@efesme.org – </a:t>
            </a:r>
            <a:r>
              <a:rPr lang="en-GB" altLang="it-IT" sz="900" dirty="0" smtClean="0">
                <a:solidFill>
                  <a:schemeClr val="bg2"/>
                </a:solidFill>
                <a:latin typeface="Verdana" panose="020B0604030504040204" pitchFamily="34" charset="0"/>
              </a:rPr>
              <a:t>www.efesme.org</a:t>
            </a:r>
            <a:endParaRPr lang="en-GB" altLang="it-IT" sz="900" dirty="0">
              <a:solidFill>
                <a:schemeClr val="bg2"/>
              </a:solidFill>
              <a:latin typeface="Verdana" panose="020B0604030504040204" pitchFamily="34" charset="0"/>
            </a:endParaRPr>
          </a:p>
        </p:txBody>
      </p:sp>
      <p:sp>
        <p:nvSpPr>
          <p:cNvPr id="3078" name="Text Box 10"/>
          <p:cNvSpPr txBox="1">
            <a:spLocks noChangeArrowheads="1"/>
          </p:cNvSpPr>
          <p:nvPr/>
        </p:nvSpPr>
        <p:spPr bwMode="auto">
          <a:xfrm>
            <a:off x="611188" y="1484313"/>
            <a:ext cx="7848600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just" eaLnBrk="1" hangingPunct="1">
              <a:spcBef>
                <a:spcPct val="50000"/>
              </a:spcBef>
            </a:pPr>
            <a:endParaRPr lang="en-GB" altLang="it-IT" sz="2600">
              <a:solidFill>
                <a:srgbClr val="003366"/>
              </a:solidFill>
              <a:latin typeface="Calibri" panose="020F0502020204030204" pitchFamily="34" charset="0"/>
            </a:endParaRPr>
          </a:p>
        </p:txBody>
      </p:sp>
      <p:sp>
        <p:nvSpPr>
          <p:cNvPr id="6" name="Text Box 10"/>
          <p:cNvSpPr txBox="1">
            <a:spLocks noChangeArrowheads="1"/>
          </p:cNvSpPr>
          <p:nvPr/>
        </p:nvSpPr>
        <p:spPr bwMode="auto">
          <a:xfrm>
            <a:off x="609863" y="1292988"/>
            <a:ext cx="7848600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just" eaLnBrk="1" hangingPunct="1">
              <a:spcBef>
                <a:spcPct val="50000"/>
              </a:spcBef>
            </a:pPr>
            <a:r>
              <a:rPr lang="en-GB" altLang="it-IT" sz="2600" b="1" dirty="0">
                <a:solidFill>
                  <a:srgbClr val="003366"/>
                </a:solidFill>
                <a:latin typeface="Calibri" panose="020F0502020204030204" pitchFamily="34" charset="0"/>
              </a:rPr>
              <a:t>The software</a:t>
            </a:r>
          </a:p>
        </p:txBody>
      </p:sp>
      <p:sp>
        <p:nvSpPr>
          <p:cNvPr id="7" name="CasellaDiTesto 6"/>
          <p:cNvSpPr txBox="1"/>
          <p:nvPr/>
        </p:nvSpPr>
        <p:spPr>
          <a:xfrm>
            <a:off x="51857" y="2267346"/>
            <a:ext cx="8964612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en-US" sz="2600" dirty="0">
                <a:solidFill>
                  <a:srgbClr val="003366"/>
                </a:solidFill>
                <a:latin typeface="Calibri" panose="020F0502020204030204" pitchFamily="34" charset="0"/>
              </a:rPr>
              <a:t>ELA </a:t>
            </a:r>
            <a:r>
              <a:rPr lang="en-US" sz="2600" dirty="0" smtClean="0">
                <a:solidFill>
                  <a:srgbClr val="003366"/>
                </a:solidFill>
                <a:latin typeface="Calibri" panose="020F0502020204030204" pitchFamily="34" charset="0"/>
              </a:rPr>
              <a:t>and </a:t>
            </a:r>
            <a:r>
              <a:rPr lang="en-US" sz="2600" dirty="0" err="1">
                <a:solidFill>
                  <a:srgbClr val="003366"/>
                </a:solidFill>
                <a:latin typeface="Calibri" panose="020F0502020204030204" pitchFamily="34" charset="0"/>
              </a:rPr>
              <a:t>Efesme</a:t>
            </a:r>
            <a:r>
              <a:rPr lang="en-US" sz="2600" dirty="0">
                <a:solidFill>
                  <a:srgbClr val="003366"/>
                </a:solidFill>
                <a:latin typeface="Calibri" panose="020F0502020204030204" pitchFamily="34" charset="0"/>
              </a:rPr>
              <a:t> are willing to entrust the task to developing an appropriate software to implement the necessary PEP</a:t>
            </a:r>
            <a:r>
              <a:rPr lang="en-US" sz="2600" dirty="0" smtClean="0">
                <a:solidFill>
                  <a:srgbClr val="003366"/>
                </a:solidFill>
                <a:latin typeface="Calibri" panose="020F0502020204030204" pitchFamily="34" charset="0"/>
              </a:rPr>
              <a:t>.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endParaRPr lang="en-US" sz="2600" dirty="0">
              <a:solidFill>
                <a:srgbClr val="003366"/>
              </a:solidFill>
              <a:latin typeface="Calibri" panose="020F0502020204030204" pitchFamily="34" charset="0"/>
            </a:endParaRP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en-US" sz="2600" dirty="0" err="1" smtClean="0">
                <a:solidFill>
                  <a:srgbClr val="003366"/>
                </a:solidFill>
                <a:latin typeface="Calibri" panose="020F0502020204030204" pitchFamily="34" charset="0"/>
              </a:rPr>
              <a:t>Thinkstep</a:t>
            </a:r>
            <a:r>
              <a:rPr lang="en-US" sz="2600" dirty="0" smtClean="0">
                <a:solidFill>
                  <a:srgbClr val="003366"/>
                </a:solidFill>
                <a:latin typeface="Calibri" panose="020F0502020204030204" pitchFamily="34" charset="0"/>
              </a:rPr>
              <a:t> </a:t>
            </a:r>
            <a:r>
              <a:rPr lang="en-US" sz="2600" dirty="0">
                <a:solidFill>
                  <a:srgbClr val="003366"/>
                </a:solidFill>
                <a:latin typeface="Calibri" panose="020F0502020204030204" pitchFamily="34" charset="0"/>
              </a:rPr>
              <a:t>has been contacted for this scope, </a:t>
            </a:r>
            <a:r>
              <a:rPr lang="en-US" sz="2600" dirty="0" smtClean="0">
                <a:solidFill>
                  <a:srgbClr val="003366"/>
                </a:solidFill>
                <a:latin typeface="Calibri" panose="020F0502020204030204" pitchFamily="34" charset="0"/>
              </a:rPr>
              <a:t>currently the </a:t>
            </a:r>
            <a:r>
              <a:rPr lang="en-US" sz="2600" dirty="0">
                <a:solidFill>
                  <a:srgbClr val="003366"/>
                </a:solidFill>
                <a:latin typeface="Calibri" panose="020F0502020204030204" pitchFamily="34" charset="0"/>
              </a:rPr>
              <a:t>collaboration has been interrupted because of discussions about the software ownership and the </a:t>
            </a:r>
            <a:r>
              <a:rPr lang="en-US" sz="2600" dirty="0" smtClean="0">
                <a:solidFill>
                  <a:srgbClr val="003366"/>
                </a:solidFill>
                <a:latin typeface="Calibri" panose="020F0502020204030204" pitchFamily="34" charset="0"/>
              </a:rPr>
              <a:t>confidentially </a:t>
            </a:r>
            <a:r>
              <a:rPr lang="en-US" sz="2600" dirty="0">
                <a:solidFill>
                  <a:srgbClr val="003366"/>
                </a:solidFill>
                <a:latin typeface="Calibri" panose="020F0502020204030204" pitchFamily="34" charset="0"/>
              </a:rPr>
              <a:t>of the </a:t>
            </a:r>
            <a:r>
              <a:rPr lang="en-US" sz="2600" dirty="0" smtClean="0">
                <a:solidFill>
                  <a:srgbClr val="003366"/>
                </a:solidFill>
                <a:latin typeface="Calibri" panose="020F0502020204030204" pitchFamily="34" charset="0"/>
              </a:rPr>
              <a:t>data</a:t>
            </a:r>
            <a:r>
              <a:rPr lang="en-US" sz="2600" dirty="0" smtClean="0">
                <a:solidFill>
                  <a:srgbClr val="003366"/>
                </a:solidFill>
                <a:latin typeface="Calibri" panose="020F0502020204030204" pitchFamily="34" charset="0"/>
              </a:rPr>
              <a:t>.</a:t>
            </a:r>
            <a:r>
              <a:rPr lang="en-US" altLang="it-IT" sz="2600" dirty="0">
                <a:solidFill>
                  <a:srgbClr val="003366"/>
                </a:solidFill>
                <a:latin typeface="Calibri" panose="020F0502020204030204" pitchFamily="34" charset="0"/>
              </a:rPr>
              <a:t> </a:t>
            </a:r>
            <a:r>
              <a:rPr lang="en-US" altLang="it-IT" sz="2600" dirty="0" smtClean="0">
                <a:solidFill>
                  <a:srgbClr val="003366"/>
                </a:solidFill>
                <a:latin typeface="Calibri" panose="020F0502020204030204" pitchFamily="34" charset="0"/>
              </a:rPr>
              <a:t>Although, it </a:t>
            </a:r>
            <a:r>
              <a:rPr lang="en-US" altLang="it-IT" sz="2600" dirty="0">
                <a:solidFill>
                  <a:srgbClr val="003366"/>
                </a:solidFill>
                <a:latin typeface="Calibri" panose="020F0502020204030204" pitchFamily="34" charset="0"/>
              </a:rPr>
              <a:t>seems that just during these days this process has been restarted.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endParaRPr lang="en-US" sz="2600" dirty="0">
              <a:solidFill>
                <a:srgbClr val="003366"/>
              </a:solidFill>
              <a:latin typeface="Calibri" panose="020F050202020403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it-IT" sz="2600" dirty="0">
              <a:solidFill>
                <a:srgbClr val="003366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3625168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EFESME_power_point_sample</Template>
  <TotalTime>548</TotalTime>
  <Words>831</Words>
  <Application>Microsoft Office PowerPoint</Application>
  <PresentationFormat>Presentazione su schermo (4:3)</PresentationFormat>
  <Paragraphs>89</Paragraphs>
  <Slides>10</Slides>
  <Notes>10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10</vt:i4>
      </vt:variant>
    </vt:vector>
  </HeadingPairs>
  <TitlesOfParts>
    <vt:vector size="14" baseType="lpstr">
      <vt:lpstr>Arial</vt:lpstr>
      <vt:lpstr>Calibri</vt:lpstr>
      <vt:lpstr>Verdana</vt:lpstr>
      <vt:lpstr>Default Design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Company>.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Efesme2</dc:creator>
  <cp:lastModifiedBy>Efesme2</cp:lastModifiedBy>
  <cp:revision>43</cp:revision>
  <dcterms:created xsi:type="dcterms:W3CDTF">2016-03-04T09:44:19Z</dcterms:created>
  <dcterms:modified xsi:type="dcterms:W3CDTF">2016-09-16T08:02:30Z</dcterms:modified>
</cp:coreProperties>
</file>