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fesme2" initials="E" lastIdx="2" clrIdx="0">
    <p:extLst>
      <p:ext uri="{19B8F6BF-5375-455C-9EA6-DF929625EA0E}">
        <p15:presenceInfo xmlns:p15="http://schemas.microsoft.com/office/powerpoint/2012/main" userId="Efesme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5A3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17" autoAdjust="0"/>
  </p:normalViewPr>
  <p:slideViewPr>
    <p:cSldViewPr>
      <p:cViewPr>
        <p:scale>
          <a:sx n="75" d="100"/>
          <a:sy n="75" d="100"/>
        </p:scale>
        <p:origin x="288" y="-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Massimo Bezzi - Vice President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BAAF88E-5664-4A1D-ADC2-2C6478615BDB}" type="datetime1">
              <a:rPr lang="it-IT"/>
              <a:pPr>
                <a:defRPr/>
              </a:pPr>
              <a:t>16/09/2016</a:t>
            </a:fld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/>
            </a:lvl1pPr>
          </a:lstStyle>
          <a:p>
            <a:fld id="{2B19E03C-36D3-4230-B722-CEC5EA13E013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1595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Massimo Bezzi - Vice President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92943EF4-4307-48A3-8FD9-B9C942C75936}" type="datetime1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1B477A24-11A8-450C-9C4A-A249E9B66A8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188767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82201B-1DA6-461A-BD28-133063005ED1}" type="slidenum">
              <a:rPr lang="en-US" altLang="it-IT" sz="1200"/>
              <a:pPr eaLnBrk="1" hangingPunct="1"/>
              <a:t>1</a:t>
            </a:fld>
            <a:endParaRPr lang="en-US" altLang="it-IT" sz="120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50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79AC23-9E3F-4D12-9437-C8108F91E9A6}" type="slidenum">
              <a:rPr lang="en-US" altLang="it-IT" sz="1200"/>
              <a:pPr eaLnBrk="1" hangingPunct="1"/>
              <a:t>10</a:t>
            </a:fld>
            <a:endParaRPr lang="en-US" altLang="it-IT" sz="12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0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2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28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42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62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3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6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86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1200" smtClean="0"/>
              <a:t>Massimo Bezzi - Vice President</a:t>
            </a: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19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46C47-3DF1-4CAA-8BD0-ED033AB460F0}" type="datetime1">
              <a:rPr lang="it-IT" smtClean="0"/>
              <a:t>16/09/2016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F4F8F-8403-42F1-BC09-5AE4A436B79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911104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796A8-1117-4978-8CAD-DC53A65FAE1A}" type="datetime1">
              <a:rPr lang="it-IT" smtClean="0"/>
              <a:t>16/09/2016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86545-B3E1-4BA3-8B93-958C2111F399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6903140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DF89-201C-4F65-9357-3C6E02B5D181}" type="datetime1">
              <a:rPr lang="it-IT" smtClean="0"/>
              <a:t>16/09/2016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28435-43DC-46B1-918D-1F4FBE1C767E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5746154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1F06F-552B-4745-B5F7-AD0A31F7F5C1}" type="datetime1">
              <a:rPr lang="it-IT" smtClean="0"/>
              <a:t>16/09/2016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94ACE-8FC7-44BE-94DA-70713CB2CCF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082672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32418-2113-42AA-85C7-1699021E6F25}" type="datetime1">
              <a:rPr lang="it-IT" smtClean="0"/>
              <a:t>16/09/2016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B04EB-8D36-4BEF-A757-CA5F64A8B907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2753466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D962-8D52-4F43-A922-78146176B462}" type="datetime1">
              <a:rPr lang="it-IT" smtClean="0"/>
              <a:t>16/09/2016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37A46-F999-43E8-B429-F86CF2E885E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2669692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3930C-1141-4A0F-893A-F8C1DD020756}" type="datetime1">
              <a:rPr lang="it-IT" smtClean="0"/>
              <a:t>16/09/2016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9A474-1949-4B0E-B44C-6F719FB18860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2005176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068F9-6C4C-43B7-9F7C-23ED9B3122B4}" type="datetime1">
              <a:rPr lang="it-IT" smtClean="0"/>
              <a:t>16/09/2016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044F2-243E-40C9-94F7-4630870F314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284899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A7BD7-D587-4F27-976D-E6EFE4B5081E}" type="datetime1">
              <a:rPr lang="it-IT" smtClean="0"/>
              <a:t>16/09/2016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BEAD8-903B-4046-B8B4-222753A154D0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434764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0F631-D786-43CA-93B2-55898A4A9566}" type="datetime1">
              <a:rPr lang="it-IT" smtClean="0"/>
              <a:t>16/09/2016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1033F-6779-462A-927F-87DE8B3ADC75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2189959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F7E01-C7E6-4024-87FC-3F03720B0B80}" type="datetime1">
              <a:rPr lang="it-IT" smtClean="0"/>
              <a:t>16/09/2016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B591E-143C-42D1-B35B-1256713AE61F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0480819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5476B0A9-F472-4FB2-AC3E-784F21076F47}" type="datetime1">
              <a:rPr lang="it-IT" smtClean="0"/>
              <a:t>16/09/2016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2504D9-5EDC-4063-9488-6F2374F5F5A8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619250" y="3789363"/>
            <a:ext cx="6192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fr-FR" altLang="it-IT" sz="1800"/>
          </a:p>
        </p:txBody>
      </p:sp>
      <p:sp>
        <p:nvSpPr>
          <p:cNvPr id="2052" name="AutoShape 8"/>
          <p:cNvSpPr>
            <a:spLocks noChangeArrowheads="1"/>
          </p:cNvSpPr>
          <p:nvPr/>
        </p:nvSpPr>
        <p:spPr bwMode="auto">
          <a:xfrm>
            <a:off x="468313" y="836613"/>
            <a:ext cx="8207375" cy="5543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altLang="it-IT" sz="1800"/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611187" y="3926082"/>
            <a:ext cx="792162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t-IT" sz="1800" b="1" dirty="0">
                <a:solidFill>
                  <a:srgbClr val="003366"/>
                </a:solidFill>
              </a:rPr>
              <a:t>PCR for </a:t>
            </a:r>
            <a:r>
              <a:rPr lang="en-US" altLang="it-IT" sz="1800" b="1" dirty="0" smtClean="0">
                <a:solidFill>
                  <a:srgbClr val="003366"/>
                </a:solidFill>
              </a:rPr>
              <a:t>Lifts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it-IT" sz="1800" b="1" dirty="0">
                <a:solidFill>
                  <a:srgbClr val="003366"/>
                </a:solidFill>
              </a:rPr>
              <a:t>Product Category Rules and </a:t>
            </a:r>
            <a:endParaRPr lang="en-US" altLang="it-IT" sz="1800" b="1" dirty="0" smtClean="0">
              <a:solidFill>
                <a:srgbClr val="0033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it-IT" sz="1800" b="1" dirty="0" smtClean="0">
                <a:solidFill>
                  <a:srgbClr val="003366"/>
                </a:solidFill>
              </a:rPr>
              <a:t>Environmental </a:t>
            </a:r>
            <a:r>
              <a:rPr lang="en-US" altLang="it-IT" sz="1800" b="1" dirty="0">
                <a:solidFill>
                  <a:srgbClr val="003366"/>
                </a:solidFill>
              </a:rPr>
              <a:t>Product </a:t>
            </a:r>
            <a:r>
              <a:rPr lang="en-US" altLang="it-IT" sz="1800" b="1" dirty="0" smtClean="0">
                <a:solidFill>
                  <a:srgbClr val="003366"/>
                </a:solidFill>
              </a:rPr>
              <a:t>Declarations</a:t>
            </a:r>
            <a:endParaRPr lang="en-US" altLang="it-IT" sz="1800" b="1" dirty="0">
              <a:solidFill>
                <a:srgbClr val="003366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altLang="it-IT" sz="1600" b="1" dirty="0">
                <a:solidFill>
                  <a:srgbClr val="003366"/>
                </a:solidFill>
              </a:rPr>
              <a:t/>
            </a:r>
            <a:br>
              <a:rPr lang="en-US" altLang="it-IT" sz="1600" b="1" dirty="0">
                <a:solidFill>
                  <a:srgbClr val="003366"/>
                </a:solidFill>
              </a:rPr>
            </a:br>
            <a:r>
              <a:rPr lang="en-US" altLang="it-IT" sz="1600" dirty="0">
                <a:solidFill>
                  <a:srgbClr val="003366"/>
                </a:solidFill>
              </a:rPr>
              <a:t>22 September 2016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it-IT" sz="1600" dirty="0">
                <a:solidFill>
                  <a:srgbClr val="003366"/>
                </a:solidFill>
              </a:rPr>
              <a:t>Madrid, </a:t>
            </a:r>
            <a:r>
              <a:rPr lang="en-US" altLang="it-IT" sz="1600" dirty="0" smtClean="0">
                <a:solidFill>
                  <a:srgbClr val="003366"/>
                </a:solidFill>
              </a:rPr>
              <a:t>Spain</a:t>
            </a:r>
            <a:endParaRPr lang="en-US" altLang="it-IT" sz="1600" dirty="0">
              <a:solidFill>
                <a:srgbClr val="0033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it-IT" sz="1600" b="1" dirty="0" smtClean="0">
                <a:solidFill>
                  <a:srgbClr val="003366"/>
                </a:solidFill>
              </a:rPr>
              <a:t>Giuseppe </a:t>
            </a:r>
            <a:r>
              <a:rPr lang="en-US" altLang="it-IT" sz="1600" b="1" dirty="0" err="1" smtClean="0">
                <a:solidFill>
                  <a:srgbClr val="003366"/>
                </a:solidFill>
              </a:rPr>
              <a:t>Iotti</a:t>
            </a:r>
            <a:r>
              <a:rPr lang="en-US" altLang="it-IT" sz="1600" b="1" dirty="0" smtClean="0">
                <a:solidFill>
                  <a:srgbClr val="003366"/>
                </a:solidFill>
              </a:rPr>
              <a:t> – Secretary General</a:t>
            </a:r>
            <a:endParaRPr lang="en-US" altLang="it-IT" sz="1600" b="1" dirty="0">
              <a:solidFill>
                <a:srgbClr val="0033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fr-FR" altLang="it-IT" sz="1600" b="1" dirty="0">
              <a:solidFill>
                <a:srgbClr val="003366"/>
              </a:solidFill>
            </a:endParaRPr>
          </a:p>
        </p:txBody>
      </p:sp>
      <p:pic>
        <p:nvPicPr>
          <p:cNvPr id="2054" name="Picture 10" descr="loghi_efesme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836613"/>
            <a:ext cx="33845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8" descr="Dark downward diagonal"/>
          <p:cNvSpPr txBox="1">
            <a:spLocks noChangeArrowheads="1"/>
          </p:cNvSpPr>
          <p:nvPr/>
        </p:nvSpPr>
        <p:spPr bwMode="auto">
          <a:xfrm>
            <a:off x="2124075" y="3141663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it-IT" sz="1800" dirty="0" err="1">
                <a:solidFill>
                  <a:srgbClr val="003366"/>
                </a:solidFill>
              </a:rPr>
              <a:t>European</a:t>
            </a:r>
            <a:r>
              <a:rPr lang="fr-FR" altLang="it-IT" sz="1800" dirty="0">
                <a:solidFill>
                  <a:srgbClr val="003366"/>
                </a:solidFill>
              </a:rPr>
              <a:t> </a:t>
            </a:r>
            <a:r>
              <a:rPr lang="fr-FR" altLang="it-IT" sz="1800" dirty="0" err="1">
                <a:solidFill>
                  <a:srgbClr val="003366"/>
                </a:solidFill>
              </a:rPr>
              <a:t>Federation</a:t>
            </a:r>
            <a:r>
              <a:rPr lang="fr-FR" altLang="it-IT" sz="1800" dirty="0">
                <a:solidFill>
                  <a:srgbClr val="003366"/>
                </a:solidFill>
              </a:rPr>
              <a:t> for </a:t>
            </a:r>
            <a:r>
              <a:rPr lang="fr-FR" altLang="it-IT" sz="1800" dirty="0" err="1">
                <a:solidFill>
                  <a:srgbClr val="003366"/>
                </a:solidFill>
              </a:rPr>
              <a:t>Elevator</a:t>
            </a:r>
            <a:r>
              <a:rPr lang="fr-FR" altLang="it-IT" sz="1800" dirty="0">
                <a:solidFill>
                  <a:srgbClr val="003366"/>
                </a:solidFill>
              </a:rPr>
              <a:t> Small and Medium-</a:t>
            </a:r>
            <a:r>
              <a:rPr lang="fr-FR" altLang="it-IT" sz="1800" dirty="0" err="1">
                <a:solidFill>
                  <a:srgbClr val="003366"/>
                </a:solidFill>
              </a:rPr>
              <a:t>sized</a:t>
            </a:r>
            <a:r>
              <a:rPr lang="fr-FR" altLang="it-IT" sz="1800" dirty="0">
                <a:solidFill>
                  <a:srgbClr val="003366"/>
                </a:solidFill>
              </a:rPr>
              <a:t> </a:t>
            </a:r>
            <a:r>
              <a:rPr lang="fr-FR" altLang="it-IT" sz="1800" dirty="0" err="1">
                <a:solidFill>
                  <a:srgbClr val="003366"/>
                </a:solidFill>
              </a:rPr>
              <a:t>Enterprises</a:t>
            </a:r>
            <a:endParaRPr lang="fr-FR" altLang="it-IT" sz="1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619250" y="3789363"/>
            <a:ext cx="6192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it-IT" altLang="it-IT" sz="1800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468313" y="620713"/>
            <a:ext cx="8207375" cy="5543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it-IT" altLang="it-IT" sz="18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79613" y="3284538"/>
            <a:ext cx="5400675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it-IT" sz="3200" b="1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it-IT" sz="2200">
                <a:solidFill>
                  <a:srgbClr val="003366"/>
                </a:solidFill>
                <a:latin typeface="Calibri" panose="020F0502020204030204" pitchFamily="34" charset="0"/>
              </a:rPr>
              <a:t>www.efesme.org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it-IT" sz="2200">
                <a:solidFill>
                  <a:srgbClr val="003366"/>
                </a:solidFill>
                <a:latin typeface="Calibri" panose="020F0502020204030204" pitchFamily="34" charset="0"/>
              </a:rPr>
              <a:t>secretariat@efesme.org</a:t>
            </a:r>
          </a:p>
        </p:txBody>
      </p:sp>
      <p:pic>
        <p:nvPicPr>
          <p:cNvPr id="5126" name="Picture 10" descr="loghi_efesme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765175"/>
            <a:ext cx="33845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hi_efesm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0080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>
            <a:off x="179388" y="981075"/>
            <a:ext cx="8820150" cy="0"/>
          </a:xfrm>
          <a:prstGeom prst="straightConnector1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3534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900" b="1" dirty="0">
                <a:solidFill>
                  <a:schemeClr val="bg2"/>
                </a:solidFill>
                <a:latin typeface="Verdana" panose="020B0604030504040204" pitchFamily="34" charset="0"/>
              </a:rPr>
              <a:t>EFESME </a:t>
            </a:r>
            <a:r>
              <a:rPr lang="en-GB" altLang="it-IT" sz="900" b="1" dirty="0" err="1">
                <a:solidFill>
                  <a:schemeClr val="bg2"/>
                </a:solidFill>
                <a:latin typeface="Verdana" panose="020B0604030504040204" pitchFamily="34" charset="0"/>
              </a:rPr>
              <a:t>aisbl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 – European Federation for Elevator Small and Medium-sized Enterprises, 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6, </a:t>
            </a:r>
            <a:r>
              <a:rPr lang="en-US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Rond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-Point Schuman, B-1040 Brussels</a:t>
            </a:r>
            <a:r>
              <a:rPr lang="fr-BE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fr-BE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Belgium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Tel: +32 2 230 7414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– 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Email: efesme@efesme.org –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www.efesme.org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altLang="it-IT" sz="260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863" y="1292988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26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The context </a:t>
            </a:r>
            <a:endParaRPr lang="en-GB" altLang="it-IT" sz="26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7157" y="1973263"/>
            <a:ext cx="89646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Energy efficiency and environmental impacts are more and more important for the building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industry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and consequently for the lift industry as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European legislation: </a:t>
            </a:r>
          </a:p>
          <a:p>
            <a:pPr marL="457200" indent="-457200">
              <a:buFontTx/>
              <a:buChar char="-"/>
            </a:pPr>
            <a:r>
              <a:rPr lang="en-US" sz="2600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EcoDesign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Directive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2009/125/EU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Energy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Labelling D.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2010/30/EU</a:t>
            </a:r>
          </a:p>
          <a:p>
            <a:pPr marL="457200" indent="-457200">
              <a:buFontTx/>
              <a:buChar char="-"/>
            </a:pP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Energy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Performance of Building Directive (EPBD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) 2010/31/EU</a:t>
            </a:r>
          </a:p>
          <a:p>
            <a:pPr marL="457200" indent="-457200" algn="just">
              <a:buFontTx/>
              <a:buChar char="-"/>
            </a:pP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Energy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Efficiency Directive (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EED) 2012/37/EU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hi_efesm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0080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>
            <a:off x="179388" y="981075"/>
            <a:ext cx="8820150" cy="0"/>
          </a:xfrm>
          <a:prstGeom prst="straightConnector1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3534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900" b="1" dirty="0">
                <a:solidFill>
                  <a:schemeClr val="bg2"/>
                </a:solidFill>
                <a:latin typeface="Verdana" panose="020B0604030504040204" pitchFamily="34" charset="0"/>
              </a:rPr>
              <a:t>EFESME </a:t>
            </a:r>
            <a:r>
              <a:rPr lang="en-GB" altLang="it-IT" sz="900" b="1" dirty="0" err="1">
                <a:solidFill>
                  <a:schemeClr val="bg2"/>
                </a:solidFill>
                <a:latin typeface="Verdana" panose="020B0604030504040204" pitchFamily="34" charset="0"/>
              </a:rPr>
              <a:t>aisbl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 – European Federation for Elevator Small and Medium-sized Enterprises, 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6, </a:t>
            </a:r>
            <a:r>
              <a:rPr lang="en-US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Rond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-Point Schuman, B-1040 Brussels</a:t>
            </a:r>
            <a:r>
              <a:rPr lang="fr-BE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fr-BE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Belgium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Tel: +32 2 230 7414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– 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Email: efesme@efesme.org –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www.efesme.org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altLang="it-IT" sz="260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863" y="1292988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it-IT" sz="2600" b="1" dirty="0">
                <a:solidFill>
                  <a:srgbClr val="003366"/>
                </a:solidFill>
                <a:latin typeface="Calibri" panose="020F0502020204030204" pitchFamily="34" charset="0"/>
              </a:rPr>
              <a:t>Building rating systems &amp; Material compliance</a:t>
            </a:r>
            <a:endParaRPr lang="en-GB" altLang="it-IT" sz="26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1857" y="2332659"/>
            <a:ext cx="89646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Building rating systems like LEED, BREAM, DGNB, HQE, Green Star (there are some 22 now in the world) may involve lifts as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Lift components are also involved in the Material Compliance European legislation (REACH, RoHS, Product Environmental Footprint (PEF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)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and recently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also in the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Circular Economy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6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697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hi_efesm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0080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>
            <a:off x="179388" y="981075"/>
            <a:ext cx="8820150" cy="0"/>
          </a:xfrm>
          <a:prstGeom prst="straightConnector1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3534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900" b="1" dirty="0">
                <a:solidFill>
                  <a:schemeClr val="bg2"/>
                </a:solidFill>
                <a:latin typeface="Verdana" panose="020B0604030504040204" pitchFamily="34" charset="0"/>
              </a:rPr>
              <a:t>EFESME </a:t>
            </a:r>
            <a:r>
              <a:rPr lang="en-GB" altLang="it-IT" sz="900" b="1" dirty="0" err="1">
                <a:solidFill>
                  <a:schemeClr val="bg2"/>
                </a:solidFill>
                <a:latin typeface="Verdana" panose="020B0604030504040204" pitchFamily="34" charset="0"/>
              </a:rPr>
              <a:t>aisbl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 – European Federation for Elevator Small and Medium-sized Enterprises, 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6, </a:t>
            </a:r>
            <a:r>
              <a:rPr lang="en-US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Rond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-Point Schuman, B-1040 Brussels</a:t>
            </a:r>
            <a:r>
              <a:rPr lang="fr-BE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fr-BE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Belgium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Tel: +32 2 230 7414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– 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Email: efesme@efesme.org –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www.efesme.org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altLang="it-IT" sz="260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863" y="1292988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2600" b="1" dirty="0">
                <a:solidFill>
                  <a:srgbClr val="003366"/>
                </a:solidFill>
                <a:latin typeface="Calibri" panose="020F0502020204030204" pitchFamily="34" charset="0"/>
              </a:rPr>
              <a:t>What are PCR’s?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64199" y="1928793"/>
            <a:ext cx="41518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GB" altLang="it-IT" sz="2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PCR:</a:t>
            </a:r>
            <a:r>
              <a:rPr lang="en-GB" altLang="it-IT" sz="2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set of specific rules, requirements and guidelines to develop and </a:t>
            </a:r>
            <a:r>
              <a:rPr lang="en-GB" altLang="it-IT" sz="2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facilitate environmental declarations of a group of products</a:t>
            </a:r>
            <a:r>
              <a:rPr lang="en-GB" altLang="it-IT" sz="2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(EPD’s) such as lifts</a:t>
            </a:r>
            <a:endParaRPr lang="en-GB" altLang="it-IT" sz="22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110857" y="1965680"/>
            <a:ext cx="38886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GB" altLang="it-IT" sz="2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EPD’s are </a:t>
            </a:r>
            <a:r>
              <a:rPr lang="en-GB" altLang="it-IT" sz="2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voluntary</a:t>
            </a:r>
            <a:r>
              <a:rPr lang="en-GB" altLang="it-IT" sz="2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documents providing information about the life cycle environmental impact of goods</a:t>
            </a:r>
            <a:endParaRPr lang="en-GB" altLang="it-IT" sz="22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81965" y="4784724"/>
            <a:ext cx="3890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altLang="it-IT" sz="2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Product category </a:t>
            </a:r>
            <a:r>
              <a:rPr lang="en-GB" altLang="it-IT" sz="2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UN</a:t>
            </a:r>
            <a:r>
              <a:rPr lang="en-GB" altLang="it-IT" sz="2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GB" altLang="it-IT" sz="2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CPC 4354</a:t>
            </a:r>
            <a:endParaRPr lang="en-GB" sz="2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110857" y="3744279"/>
            <a:ext cx="36378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altLang="it-IT" sz="2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PCR make possible transparency and comparability of EPD’s, so that they must follow an international standard EN ISO 14025. They are released by the International EPD System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088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hi_efesm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0080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>
            <a:off x="179388" y="981075"/>
            <a:ext cx="8820150" cy="0"/>
          </a:xfrm>
          <a:prstGeom prst="straightConnector1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3534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900" b="1" dirty="0">
                <a:solidFill>
                  <a:schemeClr val="bg2"/>
                </a:solidFill>
                <a:latin typeface="Verdana" panose="020B0604030504040204" pitchFamily="34" charset="0"/>
              </a:rPr>
              <a:t>EFESME </a:t>
            </a:r>
            <a:r>
              <a:rPr lang="en-GB" altLang="it-IT" sz="900" b="1" dirty="0" err="1">
                <a:solidFill>
                  <a:schemeClr val="bg2"/>
                </a:solidFill>
                <a:latin typeface="Verdana" panose="020B0604030504040204" pitchFamily="34" charset="0"/>
              </a:rPr>
              <a:t>aisbl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 – European Federation for Elevator Small and Medium-sized Enterprises, 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6, </a:t>
            </a:r>
            <a:r>
              <a:rPr lang="en-US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Rond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-Point Schuman, B-1040 Brussels</a:t>
            </a:r>
            <a:r>
              <a:rPr lang="fr-BE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fr-BE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Belgium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Tel: +32 2 230 7414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– 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Email: efesme@efesme.org –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www.efesme.org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altLang="it-IT" sz="260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863" y="1292988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it-IT" sz="2600" b="1" dirty="0">
                <a:solidFill>
                  <a:srgbClr val="003366"/>
                </a:solidFill>
                <a:latin typeface="Calibri" panose="020F0502020204030204" pitchFamily="34" charset="0"/>
              </a:rPr>
              <a:t>History of PCR’s for lifts</a:t>
            </a:r>
            <a:endParaRPr lang="en-GB" altLang="it-IT" sz="26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09862" y="1928910"/>
            <a:ext cx="3530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May 2013: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first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development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phase by one private subject</a:t>
            </a:r>
          </a:p>
          <a:p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1608" y="3447708"/>
            <a:ext cx="25219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September 2013: </a:t>
            </a:r>
            <a:endParaRPr lang="en-US" sz="2600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n-US" sz="26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ELA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(European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Lift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Association) joins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as contributor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62593" y="1928910"/>
            <a:ext cx="39369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June 2014: </a:t>
            </a:r>
            <a:endParaRPr lang="en-US" sz="2600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n-US" sz="2600" b="1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Efesme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joins as </a:t>
            </a:r>
            <a:r>
              <a:rPr lang="en-US" sz="26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contributor</a:t>
            </a:r>
            <a:endParaRPr lang="it-IT" sz="2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21903" y="3466416"/>
            <a:ext cx="270213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2014/2015: Comments for open consultation; ELA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organizes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three workshops for further developments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620793" y="3374083"/>
            <a:ext cx="21279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October 2015: </a:t>
            </a:r>
            <a:endParaRPr lang="en-US" sz="2600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PCR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for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Lifts is published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by </a:t>
            </a:r>
            <a:r>
              <a:rPr lang="en-US" sz="2600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Environdec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437078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hi_efesm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0080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>
            <a:off x="179388" y="981075"/>
            <a:ext cx="8820150" cy="0"/>
          </a:xfrm>
          <a:prstGeom prst="straightConnector1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3534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900" b="1" dirty="0">
                <a:solidFill>
                  <a:schemeClr val="bg2"/>
                </a:solidFill>
                <a:latin typeface="Verdana" panose="020B0604030504040204" pitchFamily="34" charset="0"/>
              </a:rPr>
              <a:t>EFESME </a:t>
            </a:r>
            <a:r>
              <a:rPr lang="en-GB" altLang="it-IT" sz="900" b="1" dirty="0" err="1">
                <a:solidFill>
                  <a:schemeClr val="bg2"/>
                </a:solidFill>
                <a:latin typeface="Verdana" panose="020B0604030504040204" pitchFamily="34" charset="0"/>
              </a:rPr>
              <a:t>aisbl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 – European Federation for Elevator Small and Medium-sized Enterprises, 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6, </a:t>
            </a:r>
            <a:r>
              <a:rPr lang="en-US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Rond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-Point Schuman, B-1040 Brussels</a:t>
            </a:r>
            <a:r>
              <a:rPr lang="fr-BE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fr-BE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Belgium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Tel: +32 2 230 7414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– 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Email: efesme@efesme.org –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www.efesme.org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altLang="it-IT" sz="260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863" y="1292988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2600" b="1" dirty="0">
                <a:solidFill>
                  <a:srgbClr val="003366"/>
                </a:solidFill>
                <a:latin typeface="Calibri" panose="020F0502020204030204" pitchFamily="34" charset="0"/>
              </a:rPr>
              <a:t>How to know more?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9388" y="1952884"/>
            <a:ext cx="89646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www.environdec.com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6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788023" y="1989568"/>
            <a:ext cx="396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66"/>
                </a:solidFill>
                <a:latin typeface="Calibri" panose="020F0502020204030204" pitchFamily="34" charset="0"/>
              </a:rPr>
              <a:t>PCR valid until October </a:t>
            </a:r>
            <a:r>
              <a:rPr lang="en-US" sz="24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2019</a:t>
            </a:r>
            <a:endParaRPr lang="en-US" sz="24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387" y="2774125"/>
            <a:ext cx="82790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Main contributors: ELA,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Efesme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, ELCA,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Istituto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Tecnico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 de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Aragòn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Technische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Universitaet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 Berlin,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Kone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Orona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, Otis, Schindler, ThyssenKrupp Elevator, VFA-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Interlift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, some component makers (GMV,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Wittur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, etc.), and experts such dr. Ana Maria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Lorente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Lafuente</a:t>
            </a: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39752" y="5288137"/>
            <a:ext cx="45798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Moderator: Nikolay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Minkov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, TUB</a:t>
            </a:r>
          </a:p>
        </p:txBody>
      </p:sp>
    </p:spTree>
    <p:extLst>
      <p:ext uri="{BB962C8B-B14F-4D97-AF65-F5344CB8AC3E}">
        <p14:creationId xmlns:p14="http://schemas.microsoft.com/office/powerpoint/2010/main" val="861000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hi_efesm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0080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>
            <a:off x="179388" y="981075"/>
            <a:ext cx="8820150" cy="0"/>
          </a:xfrm>
          <a:prstGeom prst="straightConnector1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3534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900" b="1" dirty="0">
                <a:solidFill>
                  <a:schemeClr val="bg2"/>
                </a:solidFill>
                <a:latin typeface="Verdana" panose="020B0604030504040204" pitchFamily="34" charset="0"/>
              </a:rPr>
              <a:t>EFESME </a:t>
            </a:r>
            <a:r>
              <a:rPr lang="en-GB" altLang="it-IT" sz="900" b="1" dirty="0" err="1">
                <a:solidFill>
                  <a:schemeClr val="bg2"/>
                </a:solidFill>
                <a:latin typeface="Verdana" panose="020B0604030504040204" pitchFamily="34" charset="0"/>
              </a:rPr>
              <a:t>aisbl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 – European Federation for Elevator Small and Medium-sized Enterprises, 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6, </a:t>
            </a:r>
            <a:r>
              <a:rPr lang="en-US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Rond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-Point Schuman, B-1040 Brussels</a:t>
            </a:r>
            <a:r>
              <a:rPr lang="fr-BE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fr-BE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Belgium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Tel: +32 2 230 7414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– 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Email: efesme@efesme.org –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www.efesme.org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altLang="it-IT" sz="260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863" y="1292988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26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LCA </a:t>
            </a:r>
            <a:endParaRPr lang="en-GB" altLang="it-IT" sz="26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4016" y="2308614"/>
            <a:ext cx="89646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The PCR document specifies the rules for the </a:t>
            </a:r>
            <a:r>
              <a:rPr lang="en-US" sz="2600" b="1" dirty="0">
                <a:solidFill>
                  <a:srgbClr val="003366"/>
                </a:solidFill>
                <a:latin typeface="Calibri" panose="020F0502020204030204" pitchFamily="34" charset="0"/>
              </a:rPr>
              <a:t>underlying Life Cycle Assessment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(LCA) for a product group, such as lifts; LCA is done according to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the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standard ISO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14040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The PCR can be used for issuing EPD’s for the different configurations of </a:t>
            </a:r>
            <a:r>
              <a:rPr lang="en-US" sz="2600" b="1" dirty="0">
                <a:solidFill>
                  <a:srgbClr val="003366"/>
                </a:solidFill>
                <a:latin typeface="Calibri" panose="020F0502020204030204" pitchFamily="34" charset="0"/>
              </a:rPr>
              <a:t>new and modernized lifts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6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4986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hi_efesm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0080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>
            <a:off x="179388" y="981075"/>
            <a:ext cx="8820150" cy="0"/>
          </a:xfrm>
          <a:prstGeom prst="straightConnector1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3534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900" b="1" dirty="0">
                <a:solidFill>
                  <a:schemeClr val="bg2"/>
                </a:solidFill>
                <a:latin typeface="Verdana" panose="020B0604030504040204" pitchFamily="34" charset="0"/>
              </a:rPr>
              <a:t>EFESME </a:t>
            </a:r>
            <a:r>
              <a:rPr lang="en-GB" altLang="it-IT" sz="900" b="1" dirty="0" err="1">
                <a:solidFill>
                  <a:schemeClr val="bg2"/>
                </a:solidFill>
                <a:latin typeface="Verdana" panose="020B0604030504040204" pitchFamily="34" charset="0"/>
              </a:rPr>
              <a:t>aisbl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 – European Federation for Elevator Small and Medium-sized Enterprises, 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6, </a:t>
            </a:r>
            <a:r>
              <a:rPr lang="en-US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Rond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-Point Schuman, B-1040 Brussels</a:t>
            </a:r>
            <a:r>
              <a:rPr lang="fr-BE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fr-BE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Belgium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Tel: +32 2 230 7414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– 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Email: efesme@efesme.org –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www.efesme.org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altLang="it-IT" sz="260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6036" y="1144749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2600" b="1" dirty="0">
                <a:solidFill>
                  <a:srgbClr val="003366"/>
                </a:solidFill>
                <a:latin typeface="Calibri" panose="020F0502020204030204" pitchFamily="34" charset="0"/>
              </a:rPr>
              <a:t>Product environmental platform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7157" y="1792215"/>
            <a:ext cx="89646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EPD’s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for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lifts implementation                       </a:t>
            </a:r>
          </a:p>
          <a:p>
            <a:pPr algn="ctr"/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P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roduct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environmental platform (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PEP):</a:t>
            </a:r>
          </a:p>
          <a:p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Data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banks of the Life Cycle Inventories (LCI) for the lift industry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LCA applications which make possible to evaluate specific models of lifts or components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LCA report generators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Optional conformity checks of the presence of dangerous substances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6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reccia a destra 2"/>
          <p:cNvSpPr/>
          <p:nvPr/>
        </p:nvSpPr>
        <p:spPr>
          <a:xfrm rot="5400000">
            <a:off x="4282134" y="2267900"/>
            <a:ext cx="50405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275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hi_efesme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00806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>
            <a:off x="179388" y="981075"/>
            <a:ext cx="8820150" cy="0"/>
          </a:xfrm>
          <a:prstGeom prst="straightConnector1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288" y="6237288"/>
            <a:ext cx="83534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900" b="1" dirty="0">
                <a:solidFill>
                  <a:schemeClr val="bg2"/>
                </a:solidFill>
                <a:latin typeface="Verdana" panose="020B0604030504040204" pitchFamily="34" charset="0"/>
              </a:rPr>
              <a:t>EFESME </a:t>
            </a:r>
            <a:r>
              <a:rPr lang="en-GB" altLang="it-IT" sz="900" b="1" dirty="0" err="1">
                <a:solidFill>
                  <a:schemeClr val="bg2"/>
                </a:solidFill>
                <a:latin typeface="Verdana" panose="020B0604030504040204" pitchFamily="34" charset="0"/>
              </a:rPr>
              <a:t>aisbl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 – European Federation for Elevator Small and Medium-sized Enterprises, 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6, </a:t>
            </a:r>
            <a:r>
              <a:rPr lang="en-US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Rond</a:t>
            </a:r>
            <a:r>
              <a:rPr lang="en-US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-Point Schuman, B-1040 Brussels</a:t>
            </a:r>
            <a:r>
              <a:rPr lang="fr-BE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, </a:t>
            </a:r>
            <a:r>
              <a:rPr lang="fr-BE" altLang="it-IT" sz="900" dirty="0" err="1" smtClean="0">
                <a:solidFill>
                  <a:schemeClr val="bg2"/>
                </a:solidFill>
                <a:latin typeface="Verdana" panose="020B0604030504040204" pitchFamily="34" charset="0"/>
              </a:rPr>
              <a:t>Belgium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Tel: +32 2 230 7414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– </a:t>
            </a:r>
            <a:r>
              <a:rPr lang="en-GB" altLang="it-IT" sz="900" dirty="0">
                <a:solidFill>
                  <a:schemeClr val="bg2"/>
                </a:solidFill>
                <a:latin typeface="Verdana" panose="020B0604030504040204" pitchFamily="34" charset="0"/>
              </a:rPr>
              <a:t>Email: efesme@efesme.org – </a:t>
            </a:r>
            <a:r>
              <a:rPr lang="en-GB" altLang="it-IT" sz="900" dirty="0" smtClean="0">
                <a:solidFill>
                  <a:schemeClr val="bg2"/>
                </a:solidFill>
                <a:latin typeface="Verdana" panose="020B0604030504040204" pitchFamily="34" charset="0"/>
              </a:rPr>
              <a:t>www.efesme.org</a:t>
            </a:r>
            <a:endParaRPr lang="en-GB" altLang="it-IT" sz="900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altLang="it-IT" sz="260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863" y="1292988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it-IT" sz="2600" b="1" dirty="0">
                <a:solidFill>
                  <a:srgbClr val="003366"/>
                </a:solidFill>
                <a:latin typeface="Calibri" panose="020F0502020204030204" pitchFamily="34" charset="0"/>
              </a:rPr>
              <a:t>The software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1857" y="2267346"/>
            <a:ext cx="89646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ELA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and </a:t>
            </a:r>
            <a:r>
              <a:rPr lang="en-US" sz="2600" dirty="0" err="1">
                <a:solidFill>
                  <a:srgbClr val="003366"/>
                </a:solidFill>
                <a:latin typeface="Calibri" panose="020F0502020204030204" pitchFamily="34" charset="0"/>
              </a:rPr>
              <a:t>Efesme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 are willing to entrust the task to developing an appropriate software to implement the necessary PEP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Thinkstep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has been contacted for this scope,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currently the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collaboration has been interrupted because of discussions about the software ownership and the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confidentially </a:t>
            </a:r>
            <a:r>
              <a:rPr lang="en-US" sz="2600" dirty="0">
                <a:solidFill>
                  <a:srgbClr val="003366"/>
                </a:solidFill>
                <a:latin typeface="Calibri" panose="020F0502020204030204" pitchFamily="34" charset="0"/>
              </a:rPr>
              <a:t>of the 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data</a:t>
            </a:r>
            <a:r>
              <a:rPr lang="en-US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.</a:t>
            </a:r>
            <a:r>
              <a:rPr lang="en-US" altLang="it-IT" sz="26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US" altLang="it-IT" sz="2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Although, it </a:t>
            </a:r>
            <a:r>
              <a:rPr lang="en-US" altLang="it-IT" sz="2600" dirty="0">
                <a:solidFill>
                  <a:srgbClr val="003366"/>
                </a:solidFill>
                <a:latin typeface="Calibri" panose="020F0502020204030204" pitchFamily="34" charset="0"/>
              </a:rPr>
              <a:t>seems that just during these days this process has been restarted.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6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51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EFESME_power_point_sample</Template>
  <TotalTime>548</TotalTime>
  <Words>831</Words>
  <Application>Microsoft Office PowerPoint</Application>
  <PresentationFormat>Presentazione su schermo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Default Design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Efesme2</dc:creator>
  <cp:lastModifiedBy>Efesme2</cp:lastModifiedBy>
  <cp:revision>43</cp:revision>
  <dcterms:created xsi:type="dcterms:W3CDTF">2016-03-04T09:44:19Z</dcterms:created>
  <dcterms:modified xsi:type="dcterms:W3CDTF">2016-09-16T08:02:30Z</dcterms:modified>
</cp:coreProperties>
</file>