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71" r:id="rId4"/>
    <p:sldId id="270" r:id="rId5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5A3"/>
    <a:srgbClr val="00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17" autoAdjust="0"/>
  </p:normalViewPr>
  <p:slideViewPr>
    <p:cSldViewPr>
      <p:cViewPr varScale="1">
        <p:scale>
          <a:sx n="88" d="100"/>
          <a:sy n="88" d="100"/>
        </p:scale>
        <p:origin x="-13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>
            <a:lvl1pPr defTabSz="94773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Massimo Bezzi - Vice President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>
            <a:lvl1pPr algn="r" defTabSz="94773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ABAAF88E-5664-4A1D-ADC2-2C6478615BDB}" type="datetime1">
              <a:rPr lang="it-IT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b" anchorCtr="0" compatLnSpc="1">
            <a:prstTxWarp prst="textNoShape">
              <a:avLst/>
            </a:prstTxWarp>
          </a:bodyPr>
          <a:lstStyle>
            <a:lvl1pPr defTabSz="94773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b" anchorCtr="0" compatLnSpc="1">
            <a:prstTxWarp prst="textNoShape">
              <a:avLst/>
            </a:prstTxWarp>
          </a:bodyPr>
          <a:lstStyle>
            <a:lvl1pPr algn="r" defTabSz="947738" eaLnBrk="0" hangingPunct="0">
              <a:defRPr sz="1200"/>
            </a:lvl1pPr>
          </a:lstStyle>
          <a:p>
            <a:fld id="{2B19E03C-36D3-4230-B722-CEC5EA13E013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xmlns="" val="1515950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>
            <a:lvl1pPr defTabSz="947738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Massimo Bezzi - Vice President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>
                <a:latin typeface="Arial" charset="0"/>
              </a:defRPr>
            </a:lvl1pPr>
          </a:lstStyle>
          <a:p>
            <a:pPr>
              <a:defRPr/>
            </a:pPr>
            <a:fld id="{92943EF4-4307-48A3-8FD9-B9C942C75936}" type="datetime1">
              <a:rPr lang="en-US"/>
              <a:pPr>
                <a:defRPr/>
              </a:pPr>
              <a:t>9/20/2016</a:t>
            </a:fld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b" anchorCtr="0" compatLnSpc="1">
            <a:prstTxWarp prst="textNoShape">
              <a:avLst/>
            </a:prstTxWarp>
          </a:bodyPr>
          <a:lstStyle>
            <a:lvl1pPr defTabSz="94773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fld id="{1B477A24-11A8-450C-9C4A-A249E9B66A8D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xmlns="" val="171887676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sz="1200" smtClean="0"/>
              <a:t>Massimo Bezzi - Vice President</a:t>
            </a:r>
          </a:p>
        </p:txBody>
      </p:sp>
      <p:sp>
        <p:nvSpPr>
          <p:cNvPr id="717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182201B-1DA6-461A-BD28-133063005ED1}" type="slidenum">
              <a:rPr lang="en-US" altLang="it-IT" sz="1200"/>
              <a:pPr eaLnBrk="1" hangingPunct="1"/>
              <a:t>1</a:t>
            </a:fld>
            <a:endParaRPr lang="en-US" altLang="it-IT" sz="1200"/>
          </a:p>
        </p:txBody>
      </p:sp>
      <p:sp>
        <p:nvSpPr>
          <p:cNvPr id="71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0950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sz="1200" smtClean="0"/>
              <a:t>Massimo Bezzi - Vice President</a:t>
            </a: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472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sz="1200" smtClean="0"/>
              <a:t>Massimo Bezzi - Vice President</a:t>
            </a: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472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sz="1200" smtClean="0"/>
              <a:t>Massimo Bezzi - Vice President</a:t>
            </a:r>
          </a:p>
        </p:txBody>
      </p:sp>
      <p:sp>
        <p:nvSpPr>
          <p:cNvPr id="1024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579AC23-9E3F-4D12-9437-C8108F91E9A6}" type="slidenum">
              <a:rPr lang="en-US" altLang="it-IT" sz="1200"/>
              <a:pPr eaLnBrk="1" hangingPunct="1"/>
              <a:t>4</a:t>
            </a:fld>
            <a:endParaRPr lang="en-US" altLang="it-IT" sz="1200"/>
          </a:p>
        </p:txBody>
      </p:sp>
      <p:sp>
        <p:nvSpPr>
          <p:cNvPr id="102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2300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46C47-3DF1-4CAA-8BD0-ED033AB460F0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3F4F8F-8403-42F1-BC09-5AE4A436B798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xmlns="" val="2991110431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796A8-1117-4978-8CAD-DC53A65FAE1A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286545-B3E1-4BA3-8B93-958C2111F399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xmlns="" val="156903140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DF89-201C-4F65-9357-3C6E02B5D181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328435-43DC-46B1-918D-1F4FBE1C767E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xmlns="" val="355746154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1F06F-552B-4745-B5F7-AD0A31F7F5C1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394ACE-8FC7-44BE-94DA-70713CB2CCF4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xmlns="" val="110826721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32418-2113-42AA-85C7-1699021E6F25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5B04EB-8D36-4BEF-A757-CA5F64A8B907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xmlns="" val="52753466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2D962-8D52-4F43-A922-78146176B462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337A46-F999-43E8-B429-F86CF2E885E8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xmlns="" val="42669692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3930C-1141-4A0F-893A-F8C1DD020756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19A474-1949-4B0E-B44C-6F719FB18860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xmlns="" val="402005176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068F9-6C4C-43B7-9F7C-23ED9B3122B4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044F2-243E-40C9-94F7-4630870F314D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xmlns="" val="382848991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A7BD7-D587-4F27-976D-E6EFE4B5081E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5BEAD8-903B-4046-B8B4-222753A154D0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xmlns="" val="27434764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0F631-D786-43CA-93B2-55898A4A9566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A1033F-6779-462A-927F-87DE8B3ADC75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xmlns="" val="2321899594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F7E01-C7E6-4024-87FC-3F03720B0B80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2B591E-143C-42D1-B35B-1256713AE61F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xmlns="" val="304808195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  <a:endParaRPr lang="en-US" altLang="it-IT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  <a:endParaRPr lang="en-US" altLang="it-IT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fld id="{5476B0A9-F472-4FB2-AC3E-784F21076F47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C2504D9-5EDC-4063-9488-6F2374F5F5A8}" type="slidenum">
              <a:rPr lang="en-US" altLang="it-IT"/>
              <a:pPr/>
              <a:t>‹N›</a:t>
            </a:fld>
            <a:endParaRPr lang="en-US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>
    <p:fade/>
  </p:transition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1619250" y="3789363"/>
            <a:ext cx="61928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fr-FR" altLang="it-IT" sz="1800"/>
          </a:p>
        </p:txBody>
      </p:sp>
      <p:sp>
        <p:nvSpPr>
          <p:cNvPr id="2052" name="AutoShape 8"/>
          <p:cNvSpPr>
            <a:spLocks noChangeArrowheads="1"/>
          </p:cNvSpPr>
          <p:nvPr/>
        </p:nvSpPr>
        <p:spPr bwMode="auto">
          <a:xfrm>
            <a:off x="468313" y="836613"/>
            <a:ext cx="8207375" cy="55435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17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fr-FR" altLang="it-IT" sz="1800"/>
          </a:p>
        </p:txBody>
      </p:sp>
      <p:sp>
        <p:nvSpPr>
          <p:cNvPr id="2053" name="Text Box 10"/>
          <p:cNvSpPr txBox="1">
            <a:spLocks noChangeArrowheads="1"/>
          </p:cNvSpPr>
          <p:nvPr/>
        </p:nvSpPr>
        <p:spPr bwMode="auto">
          <a:xfrm>
            <a:off x="611188" y="4149725"/>
            <a:ext cx="7921625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it-IT" b="1" dirty="0" smtClean="0">
                <a:solidFill>
                  <a:srgbClr val="003366"/>
                </a:solidFill>
                <a:latin typeface="Calibri" panose="020F0502020204030204" pitchFamily="34" charset="0"/>
              </a:rPr>
              <a:t>EFESME</a:t>
            </a:r>
          </a:p>
          <a:p>
            <a:pPr algn="ctr" eaLnBrk="1" hangingPunct="1">
              <a:spcBef>
                <a:spcPct val="50000"/>
              </a:spcBef>
            </a:pPr>
            <a:r>
              <a:rPr lang="fr-FR" altLang="it-IT" dirty="0" smtClean="0">
                <a:solidFill>
                  <a:srgbClr val="003366"/>
                </a:solidFill>
                <a:latin typeface="Calibri" panose="020F0502020204030204" pitchFamily="34" charset="0"/>
              </a:rPr>
              <a:t>22 </a:t>
            </a:r>
            <a:r>
              <a:rPr lang="fr-FR" altLang="it-IT" dirty="0" err="1" smtClean="0">
                <a:solidFill>
                  <a:srgbClr val="003366"/>
                </a:solidFill>
                <a:latin typeface="Calibri" panose="020F0502020204030204" pitchFamily="34" charset="0"/>
              </a:rPr>
              <a:t>September</a:t>
            </a:r>
            <a:r>
              <a:rPr lang="fr-FR" altLang="it-IT" dirty="0" smtClean="0">
                <a:solidFill>
                  <a:srgbClr val="003366"/>
                </a:solidFill>
                <a:latin typeface="Calibri" panose="020F0502020204030204" pitchFamily="34" charset="0"/>
              </a:rPr>
              <a:t> 2016</a:t>
            </a:r>
            <a:endParaRPr lang="fr-FR" altLang="it-IT" dirty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fr-FR" altLang="it-IT" dirty="0" smtClean="0">
                <a:solidFill>
                  <a:srgbClr val="003366"/>
                </a:solidFill>
                <a:latin typeface="Calibri" panose="020F0502020204030204" pitchFamily="34" charset="0"/>
              </a:rPr>
              <a:t>Madrid, Spain</a:t>
            </a:r>
            <a:r>
              <a:rPr lang="fr-FR" altLang="it-IT" dirty="0">
                <a:solidFill>
                  <a:srgbClr val="003366"/>
                </a:solidFill>
                <a:latin typeface="Calibri" panose="020F0502020204030204" pitchFamily="34" charset="0"/>
              </a:rPr>
              <a:t/>
            </a:r>
            <a:br>
              <a:rPr lang="fr-FR" altLang="it-IT" dirty="0">
                <a:solidFill>
                  <a:srgbClr val="003366"/>
                </a:solidFill>
                <a:latin typeface="Calibri" panose="020F0502020204030204" pitchFamily="34" charset="0"/>
              </a:rPr>
            </a:br>
            <a:endParaRPr lang="fr-FR" altLang="it-IT" dirty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fr-FR" altLang="it-IT" sz="1600" b="1" dirty="0" smtClean="0">
                <a:solidFill>
                  <a:srgbClr val="003366"/>
                </a:solidFill>
              </a:rPr>
              <a:t>Massimo Bezzi </a:t>
            </a:r>
            <a:r>
              <a:rPr lang="fr-FR" altLang="it-IT" sz="1600" b="1" dirty="0">
                <a:solidFill>
                  <a:srgbClr val="003366"/>
                </a:solidFill>
              </a:rPr>
              <a:t>– </a:t>
            </a:r>
            <a:r>
              <a:rPr lang="fr-FR" altLang="it-IT" sz="1600" b="1" dirty="0" smtClean="0">
                <a:solidFill>
                  <a:srgbClr val="003366"/>
                </a:solidFill>
              </a:rPr>
              <a:t>Vice </a:t>
            </a:r>
            <a:r>
              <a:rPr lang="fr-FR" altLang="it-IT" sz="1600" b="1" dirty="0" err="1" smtClean="0">
                <a:solidFill>
                  <a:srgbClr val="003366"/>
                </a:solidFill>
              </a:rPr>
              <a:t>President</a:t>
            </a:r>
            <a:endParaRPr lang="fr-FR" altLang="it-IT" sz="1600" b="1" dirty="0">
              <a:solidFill>
                <a:srgbClr val="003366"/>
              </a:solidFill>
            </a:endParaRPr>
          </a:p>
        </p:txBody>
      </p:sp>
      <p:pic>
        <p:nvPicPr>
          <p:cNvPr id="2054" name="Picture 10" descr="loghi_efesme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6238" y="836613"/>
            <a:ext cx="33845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Text Box 8" descr="Dark downward diagonal"/>
          <p:cNvSpPr txBox="1">
            <a:spLocks noChangeArrowheads="1"/>
          </p:cNvSpPr>
          <p:nvPr/>
        </p:nvSpPr>
        <p:spPr bwMode="auto">
          <a:xfrm>
            <a:off x="2124075" y="3141663"/>
            <a:ext cx="46085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it-IT" sz="1800">
                <a:solidFill>
                  <a:srgbClr val="003366"/>
                </a:solidFill>
              </a:rPr>
              <a:t>European Federation for Elevator Small and Medium-sized Enterprises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 descr="loghi_efesme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08062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6" name="AutoShape 6"/>
          <p:cNvCxnSpPr>
            <a:cxnSpLocks noChangeShapeType="1"/>
          </p:cNvCxnSpPr>
          <p:nvPr/>
        </p:nvCxnSpPr>
        <p:spPr bwMode="auto">
          <a:xfrm>
            <a:off x="179388" y="981075"/>
            <a:ext cx="8820150" cy="0"/>
          </a:xfrm>
          <a:prstGeom prst="straightConnector1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395288" y="6237288"/>
            <a:ext cx="835342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900" b="1" dirty="0">
                <a:solidFill>
                  <a:schemeClr val="bg2"/>
                </a:solidFill>
                <a:latin typeface="Verdana" panose="020B0604030504040204" pitchFamily="34" charset="0"/>
              </a:rPr>
              <a:t>EFESME </a:t>
            </a:r>
            <a:r>
              <a:rPr lang="en-GB" altLang="it-IT" sz="900" b="1" dirty="0" err="1">
                <a:solidFill>
                  <a:schemeClr val="bg2"/>
                </a:solidFill>
                <a:latin typeface="Verdana" panose="020B0604030504040204" pitchFamily="34" charset="0"/>
              </a:rPr>
              <a:t>aisbl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 – European Federation for Elevator Small and Medium-sized Enterprises, 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6, </a:t>
            </a:r>
            <a:r>
              <a:rPr lang="en-US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Rond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-Point Schuman, B-1040 Brussels</a:t>
            </a:r>
            <a:r>
              <a:rPr lang="fr-BE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, </a:t>
            </a:r>
            <a:r>
              <a:rPr lang="fr-BE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Belgium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Tel: +32 2 230 7414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– 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Email: efesme@efesme.org –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www.efesme.org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  <p:pic>
        <p:nvPicPr>
          <p:cNvPr id="7" name="Immagine 6" descr="efesme cartina 201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9499" y="1196752"/>
            <a:ext cx="8453777" cy="4968552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95536" y="1268760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2600" b="1" dirty="0" smtClean="0">
                <a:solidFill>
                  <a:srgbClr val="003366"/>
                </a:solidFill>
                <a:latin typeface="Calibri" panose="020F0502020204030204" pitchFamily="34" charset="0"/>
              </a:rPr>
              <a:t>What is EFESME?</a:t>
            </a:r>
            <a:endParaRPr lang="en-GB" altLang="it-IT" sz="2600" b="1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 descr="loghi_efesme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08062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6" name="AutoShape 6"/>
          <p:cNvCxnSpPr>
            <a:cxnSpLocks noChangeShapeType="1"/>
          </p:cNvCxnSpPr>
          <p:nvPr/>
        </p:nvCxnSpPr>
        <p:spPr bwMode="auto">
          <a:xfrm>
            <a:off x="179388" y="981075"/>
            <a:ext cx="8820150" cy="0"/>
          </a:xfrm>
          <a:prstGeom prst="straightConnector1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395288" y="6237288"/>
            <a:ext cx="835342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900" b="1" dirty="0">
                <a:solidFill>
                  <a:schemeClr val="bg2"/>
                </a:solidFill>
                <a:latin typeface="Verdana" panose="020B0604030504040204" pitchFamily="34" charset="0"/>
              </a:rPr>
              <a:t>EFESME </a:t>
            </a:r>
            <a:r>
              <a:rPr lang="en-GB" altLang="it-IT" sz="900" b="1" dirty="0" err="1">
                <a:solidFill>
                  <a:schemeClr val="bg2"/>
                </a:solidFill>
                <a:latin typeface="Verdana" panose="020B0604030504040204" pitchFamily="34" charset="0"/>
              </a:rPr>
              <a:t>aisbl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 – European Federation for Elevator Small and Medium-sized Enterprises, 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6, </a:t>
            </a:r>
            <a:r>
              <a:rPr lang="en-US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Rond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-Point Schuman, B-1040 Brussels</a:t>
            </a:r>
            <a:r>
              <a:rPr lang="fr-BE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, </a:t>
            </a:r>
            <a:r>
              <a:rPr lang="fr-BE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Belgium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Tel: +32 2 230 7414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– 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Email: efesme@efesme.org –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www.efesme.org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683568" y="1484784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2600" b="1" dirty="0" smtClean="0">
                <a:solidFill>
                  <a:srgbClr val="003366"/>
                </a:solidFill>
                <a:latin typeface="Calibri" panose="020F0502020204030204" pitchFamily="34" charset="0"/>
              </a:rPr>
              <a:t>What is EFESME?</a:t>
            </a:r>
            <a:endParaRPr lang="en-GB" altLang="it-IT" sz="2600" b="1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79388" y="2348880"/>
            <a:ext cx="896461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Protecting SMEs in the lift sector at EU level since 2005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 smtClean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15 associations from 14 countries</a:t>
            </a:r>
          </a:p>
          <a:p>
            <a:endParaRPr lang="en-GB" sz="2600" dirty="0" smtClean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Participating in CEN TC10, ISO TC178, EC Lift Working Group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600" dirty="0" smtClean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marL="457200" lvl="8" indent="-457200">
              <a:buFont typeface="Arial" panose="020B0604020202020204" pitchFamily="34" charset="0"/>
              <a:buChar char="•"/>
              <a:tabLst>
                <a:tab pos="444500" algn="l"/>
                <a:tab pos="538163" algn="l"/>
              </a:tabLst>
            </a:pPr>
            <a:r>
              <a:rPr lang="en-GB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Funding Member of SBS and Member of UEAPME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600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1619250" y="3789363"/>
            <a:ext cx="61928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it-IT" altLang="it-IT" sz="1800"/>
          </a:p>
        </p:txBody>
      </p:sp>
      <p:sp>
        <p:nvSpPr>
          <p:cNvPr id="5124" name="AutoShape 3"/>
          <p:cNvSpPr>
            <a:spLocks noChangeArrowheads="1"/>
          </p:cNvSpPr>
          <p:nvPr/>
        </p:nvSpPr>
        <p:spPr bwMode="auto">
          <a:xfrm>
            <a:off x="468313" y="620713"/>
            <a:ext cx="8207375" cy="55435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17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it-IT" altLang="it-IT" sz="1800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979613" y="3284538"/>
            <a:ext cx="5400675" cy="158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it-IT" sz="3200" b="1" dirty="0" smtClean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altLang="it-IT" sz="22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www.efesme.org</a:t>
            </a:r>
            <a:endParaRPr lang="en-US" altLang="it-IT" sz="2200" dirty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altLang="it-IT" sz="2200" dirty="0">
                <a:solidFill>
                  <a:srgbClr val="003366"/>
                </a:solidFill>
                <a:latin typeface="Calibri" panose="020F0502020204030204" pitchFamily="34" charset="0"/>
              </a:rPr>
              <a:t>secretariat@efesme.org</a:t>
            </a:r>
          </a:p>
        </p:txBody>
      </p:sp>
      <p:pic>
        <p:nvPicPr>
          <p:cNvPr id="5126" name="Picture 10" descr="loghi_efesme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6238" y="765175"/>
            <a:ext cx="33845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EFESME_power_point_sample</Template>
  <TotalTime>266</TotalTime>
  <Words>151</Words>
  <Application>Microsoft Office PowerPoint</Application>
  <PresentationFormat>Presentazione su schermo (4:3)</PresentationFormat>
  <Paragraphs>27</Paragraphs>
  <Slides>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5" baseType="lpstr">
      <vt:lpstr>Default Design</vt:lpstr>
      <vt:lpstr>Diapositiva 1</vt:lpstr>
      <vt:lpstr>Diapositiva 2</vt:lpstr>
      <vt:lpstr>Diapositiva 3</vt:lpstr>
      <vt:lpstr>Diapositiva 4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Efesme2</dc:creator>
  <cp:lastModifiedBy>icm</cp:lastModifiedBy>
  <cp:revision>16</cp:revision>
  <dcterms:created xsi:type="dcterms:W3CDTF">2016-03-04T09:44:19Z</dcterms:created>
  <dcterms:modified xsi:type="dcterms:W3CDTF">2016-09-20T11:28:49Z</dcterms:modified>
</cp:coreProperties>
</file>