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4" r:id="rId2"/>
    <p:sldId id="275" r:id="rId3"/>
    <p:sldId id="297" r:id="rId4"/>
    <p:sldId id="288" r:id="rId5"/>
    <p:sldId id="294" r:id="rId6"/>
    <p:sldId id="282" r:id="rId7"/>
    <p:sldId id="295" r:id="rId8"/>
    <p:sldId id="283" r:id="rId9"/>
    <p:sldId id="284" r:id="rId10"/>
    <p:sldId id="298" r:id="rId11"/>
    <p:sldId id="281" r:id="rId12"/>
    <p:sldId id="296" r:id="rId13"/>
    <p:sldId id="299" r:id="rId14"/>
    <p:sldId id="300" r:id="rId15"/>
    <p:sldId id="301" r:id="rId16"/>
    <p:sldId id="302" r:id="rId17"/>
    <p:sldId id="303" r:id="rId18"/>
    <p:sldId id="285" r:id="rId19"/>
    <p:sldId id="304" r:id="rId20"/>
    <p:sldId id="305" r:id="rId21"/>
    <p:sldId id="287" r:id="rId22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9E"/>
    <a:srgbClr val="C8D1E3"/>
    <a:srgbClr val="F78E1E"/>
    <a:srgbClr val="95A0A9"/>
    <a:srgbClr val="8DA4C5"/>
    <a:srgbClr val="6C89B4"/>
    <a:srgbClr val="1E8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8" autoAdjust="0"/>
    <p:restoredTop sz="94660"/>
  </p:normalViewPr>
  <p:slideViewPr>
    <p:cSldViewPr>
      <p:cViewPr varScale="1">
        <p:scale>
          <a:sx n="84" d="100"/>
          <a:sy n="84" d="100"/>
        </p:scale>
        <p:origin x="138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5A14C9C8-F644-4A92-BABF-6281A42D66AE}" type="datetimeFigureOut">
              <a:rPr lang="fr-FR"/>
              <a:pPr>
                <a:defRPr/>
              </a:pPr>
              <a:t>21/01/2019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276B1656-C789-447D-B99E-7BDA749D3F93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98184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20BD4A26-CEC5-45BF-8A2E-8086501553AF}" type="datetimeFigureOut">
              <a:rPr lang="fr-FR"/>
              <a:pPr>
                <a:defRPr/>
              </a:pPr>
              <a:t>21/01/2019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fr-B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B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0E4ACE05-AD33-4CFA-A810-C25BF3F3BDDD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74405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027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 defTabSz="926200">
              <a:defRPr/>
            </a:pPr>
            <a:r>
              <a:rPr lang="en-US" dirty="0" smtClean="0"/>
              <a:t>UMICORE - 19 </a:t>
            </a:r>
            <a:r>
              <a:rPr lang="en-US" dirty="0" err="1" smtClean="0"/>
              <a:t>feb</a:t>
            </a:r>
            <a:r>
              <a:rPr lang="en-US" dirty="0" smtClean="0"/>
              <a:t> 2009</a:t>
            </a:r>
          </a:p>
        </p:txBody>
      </p:sp>
      <p:sp>
        <p:nvSpPr>
          <p:cNvPr id="23554" name="Rectangle 1030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defTabSz="926200">
              <a:defRPr/>
            </a:pPr>
            <a:r>
              <a:rPr lang="en-US" dirty="0" smtClean="0"/>
              <a:t>© GEVERS - </a:t>
            </a:r>
            <a:r>
              <a:rPr lang="en-US" dirty="0" err="1" smtClean="0"/>
              <a:t>feb</a:t>
            </a:r>
            <a:r>
              <a:rPr lang="en-US" dirty="0" smtClean="0"/>
              <a:t> 2009</a:t>
            </a:r>
          </a:p>
        </p:txBody>
      </p:sp>
      <p:sp>
        <p:nvSpPr>
          <p:cNvPr id="23555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26200">
              <a:defRPr/>
            </a:pPr>
            <a:fld id="{23C128B3-F807-4289-97ED-73A6CDD99FF2}" type="slidenum">
              <a:rPr lang="en-US" smtClean="0"/>
              <a:pPr defTabSz="926200">
                <a:defRPr/>
              </a:pPr>
              <a:t>4</a:t>
            </a:fld>
            <a:endParaRPr lang="en-US" dirty="0" smtClean="0"/>
          </a:p>
        </p:txBody>
      </p:sp>
      <p:sp>
        <p:nvSpPr>
          <p:cNvPr id="542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en-US" smtClean="0"/>
              <a:t>.</a:t>
            </a:r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2473062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C905B-FD91-4CEC-A3E1-CEFCC70EC23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184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C905B-FD91-4CEC-A3E1-CEFCC70EC23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855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44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EN-CENELEC-PPT template_layouts_V04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357188"/>
            <a:ext cx="235743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EN_CENELEC-PPT_themes_V10+elements_SMEs_p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6516688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022898"/>
            <a:ext cx="8429684" cy="571504"/>
          </a:xfrm>
        </p:spPr>
        <p:txBody>
          <a:bodyPr anchor="t">
            <a:normAutofit/>
          </a:bodyPr>
          <a:lstStyle>
            <a:lvl1pPr algn="l">
              <a:lnSpc>
                <a:spcPts val="3400"/>
              </a:lnSpc>
              <a:defRPr sz="3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742978"/>
            <a:ext cx="8454395" cy="93610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95A0A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68313" y="5822950"/>
            <a:ext cx="8462962" cy="846138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fr-BE"/>
              <a:t>Name</a:t>
            </a:r>
          </a:p>
          <a:p>
            <a:pPr>
              <a:defRPr/>
            </a:pPr>
            <a:r>
              <a:rPr lang="fr-BE"/>
              <a:t>Designation</a:t>
            </a:r>
          </a:p>
        </p:txBody>
      </p:sp>
    </p:spTree>
    <p:extLst>
      <p:ext uri="{BB962C8B-B14F-4D97-AF65-F5344CB8AC3E}">
        <p14:creationId xmlns:p14="http://schemas.microsoft.com/office/powerpoint/2010/main" val="1451229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bg>
      <p:bgPr>
        <a:solidFill>
          <a:srgbClr val="0044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EN-CENELEC-PPT template_layouts_V04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5732463"/>
            <a:ext cx="235743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627190"/>
            <a:ext cx="8429684" cy="571504"/>
          </a:xfrm>
        </p:spPr>
        <p:txBody>
          <a:bodyPr anchor="t">
            <a:normAutofit/>
          </a:bodyPr>
          <a:lstStyle>
            <a:lvl1pPr algn="l">
              <a:lnSpc>
                <a:spcPts val="3400"/>
              </a:lnSpc>
              <a:defRPr sz="3000" baseline="0">
                <a:solidFill>
                  <a:srgbClr val="F78E1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365104"/>
            <a:ext cx="8454395" cy="93610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95A0A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95A0A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BE" dirty="0" smtClean="0"/>
              <a:t> © CEN-CENELEC 2018  </a:t>
            </a:r>
            <a:fld id="{C8520837-B707-4E0D-9B71-6F991AACEBFA}" type="slidenum">
              <a:rPr lang="fr-BE" smtClean="0"/>
              <a:pPr>
                <a:defRPr/>
              </a:pPr>
              <a:t>‹#›</a:t>
            </a:fld>
            <a:endParaRPr lang="fr-B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8625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dirty="0" smtClean="0"/>
              <a:t>Elena Santiago </a:t>
            </a:r>
          </a:p>
          <a:p>
            <a:pPr>
              <a:defRPr/>
            </a:pPr>
            <a:r>
              <a:rPr lang="en-GB" dirty="0" smtClean="0"/>
              <a:t>Presidential Committee 24 July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30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N_CENELEC-PPT_themes_V11_header_HDef_forMS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/>
          <a:stretch>
            <a:fillRect/>
          </a:stretch>
        </p:blipFill>
        <p:spPr bwMode="auto">
          <a:xfrm>
            <a:off x="0" y="333375"/>
            <a:ext cx="87455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EN-CENELEC-PPT template_layouts_V04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5732463"/>
            <a:ext cx="235743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6347048" cy="1152128"/>
          </a:xfrm>
        </p:spPr>
        <p:txBody>
          <a:bodyPr>
            <a:normAutofit/>
          </a:bodyPr>
          <a:lstStyle>
            <a:lvl1pPr>
              <a:defRPr sz="2800">
                <a:solidFill>
                  <a:srgbClr val="F78E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9"/>
            <a:ext cx="8115328" cy="4104456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2400">
                <a:solidFill>
                  <a:srgbClr val="F78E1E"/>
                </a:solidFill>
              </a:defRPr>
            </a:lvl1pPr>
            <a:lvl2pPr>
              <a:spcBef>
                <a:spcPts val="600"/>
              </a:spcBef>
              <a:spcAft>
                <a:spcPts val="0"/>
              </a:spcAft>
              <a:buClr>
                <a:srgbClr val="F78E1E"/>
              </a:buClr>
              <a:defRPr sz="220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F78E1E"/>
              </a:buClr>
              <a:defRPr sz="2000"/>
            </a:lvl3pPr>
            <a:lvl4pPr>
              <a:spcBef>
                <a:spcPts val="600"/>
              </a:spcBef>
              <a:spcAft>
                <a:spcPts val="0"/>
              </a:spcAft>
              <a:buClr>
                <a:srgbClr val="F78E1E"/>
              </a:buClr>
              <a:defRPr sz="1800"/>
            </a:lvl4pPr>
            <a:lvl5pPr>
              <a:defRPr sz="10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95A0A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BE" dirty="0" smtClean="0"/>
              <a:t> © CEN-CENELEC 2018  </a:t>
            </a:r>
            <a:fld id="{4C379008-A0E1-4D23-A76C-D78F0074E963}" type="slidenum">
              <a:rPr lang="fr-BE" smtClean="0"/>
              <a:pPr>
                <a:defRPr/>
              </a:pPr>
              <a:t>‹#›</a:t>
            </a:fld>
            <a:endParaRPr lang="fr-B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8625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dirty="0" smtClean="0"/>
              <a:t>Elena Santiago </a:t>
            </a:r>
          </a:p>
          <a:p>
            <a:pPr>
              <a:defRPr/>
            </a:pPr>
            <a:r>
              <a:rPr lang="en-GB" dirty="0" smtClean="0"/>
              <a:t>Presidential Committee 24 July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65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N_CENELEC-PPT_themes_V11_header_HDef_forMS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/>
          <a:stretch>
            <a:fillRect/>
          </a:stretch>
        </p:blipFill>
        <p:spPr bwMode="auto">
          <a:xfrm>
            <a:off x="0" y="333375"/>
            <a:ext cx="87455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EN-CENELEC-PPT template_layouts_V04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5732463"/>
            <a:ext cx="235743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525963"/>
          </a:xfrm>
        </p:spPr>
        <p:txBody>
          <a:bodyPr/>
          <a:lstStyle>
            <a:lvl1pPr>
              <a:defRPr sz="2400">
                <a:solidFill>
                  <a:srgbClr val="F78E1E"/>
                </a:solidFill>
              </a:defRPr>
            </a:lvl1pPr>
            <a:lvl2pPr>
              <a:buClr>
                <a:srgbClr val="F78E1E"/>
              </a:buClr>
              <a:defRPr sz="2400"/>
            </a:lvl2pPr>
            <a:lvl3pPr>
              <a:buClr>
                <a:srgbClr val="F78E1E"/>
              </a:buClr>
              <a:defRPr sz="2000"/>
            </a:lvl3pPr>
            <a:lvl4pPr>
              <a:buClr>
                <a:srgbClr val="F78E1E"/>
              </a:buCl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038600" cy="4525963"/>
          </a:xfrm>
        </p:spPr>
        <p:txBody>
          <a:bodyPr/>
          <a:lstStyle>
            <a:lvl1pPr>
              <a:defRPr sz="2400">
                <a:solidFill>
                  <a:srgbClr val="F78E1E"/>
                </a:solidFill>
              </a:defRPr>
            </a:lvl1pPr>
            <a:lvl2pPr>
              <a:buClr>
                <a:srgbClr val="F78E1E"/>
              </a:buClr>
              <a:defRPr sz="2400"/>
            </a:lvl2pPr>
            <a:lvl3pPr>
              <a:buClr>
                <a:srgbClr val="F78E1E"/>
              </a:buClr>
              <a:defRPr sz="2000"/>
            </a:lvl3pPr>
            <a:lvl4pPr>
              <a:buClr>
                <a:srgbClr val="F78E1E"/>
              </a:buCl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6347048" cy="1152128"/>
          </a:xfrm>
        </p:spPr>
        <p:txBody>
          <a:bodyPr>
            <a:normAutofit/>
          </a:bodyPr>
          <a:lstStyle>
            <a:lvl1pPr>
              <a:defRPr sz="2800">
                <a:solidFill>
                  <a:srgbClr val="F78E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95A0A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BE" dirty="0" smtClean="0"/>
              <a:t> © CEN-CENELEC 2018  </a:t>
            </a:r>
            <a:fld id="{D1DBC11D-BE16-4B2C-81E3-478A430652A7}" type="slidenum">
              <a:rPr lang="fr-BE" smtClean="0"/>
              <a:pPr>
                <a:defRPr/>
              </a:pPr>
              <a:t>‹#›</a:t>
            </a:fld>
            <a:endParaRPr lang="fr-B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8625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dirty="0" smtClean="0"/>
              <a:t>Elena Santiago </a:t>
            </a:r>
          </a:p>
          <a:p>
            <a:pPr>
              <a:defRPr/>
            </a:pPr>
            <a:r>
              <a:rPr lang="en-GB" dirty="0" smtClean="0"/>
              <a:t>Presidential Committee 24 July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89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EN_CENELEC-PPT_themes_V11_header_HDef_forMS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/>
          <a:stretch>
            <a:fillRect/>
          </a:stretch>
        </p:blipFill>
        <p:spPr bwMode="auto">
          <a:xfrm>
            <a:off x="0" y="333375"/>
            <a:ext cx="87455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CEN-CENELEC-PPT template_layouts_V04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5732463"/>
            <a:ext cx="235743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90278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F78E1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0040"/>
            <a:ext cx="4040188" cy="3951288"/>
          </a:xfrm>
        </p:spPr>
        <p:txBody>
          <a:bodyPr/>
          <a:lstStyle>
            <a:lvl1pPr>
              <a:defRPr sz="2200">
                <a:solidFill>
                  <a:srgbClr val="F78E1E"/>
                </a:solidFill>
              </a:defRPr>
            </a:lvl1pPr>
            <a:lvl2pPr>
              <a:buClr>
                <a:srgbClr val="F78E1E"/>
              </a:buClr>
              <a:defRPr sz="2200"/>
            </a:lvl2pPr>
            <a:lvl3pPr>
              <a:buClr>
                <a:srgbClr val="F78E1E"/>
              </a:buClr>
              <a:defRPr sz="2000"/>
            </a:lvl3pPr>
            <a:lvl4pPr>
              <a:buClr>
                <a:srgbClr val="F78E1E"/>
              </a:buCl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90278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F78E1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0040"/>
            <a:ext cx="4041775" cy="3951288"/>
          </a:xfrm>
        </p:spPr>
        <p:txBody>
          <a:bodyPr/>
          <a:lstStyle>
            <a:lvl1pPr>
              <a:defRPr sz="2200">
                <a:solidFill>
                  <a:srgbClr val="F78E1E"/>
                </a:solidFill>
              </a:defRPr>
            </a:lvl1pPr>
            <a:lvl2pPr>
              <a:buClr>
                <a:srgbClr val="F78E1E"/>
              </a:buClr>
              <a:defRPr sz="2200"/>
            </a:lvl2pPr>
            <a:lvl3pPr>
              <a:buClr>
                <a:srgbClr val="F78E1E"/>
              </a:buClr>
              <a:defRPr sz="2000"/>
            </a:lvl3pPr>
            <a:lvl4pPr>
              <a:buClr>
                <a:srgbClr val="F78E1E"/>
              </a:buCl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6347048" cy="1152128"/>
          </a:xfrm>
        </p:spPr>
        <p:txBody>
          <a:bodyPr>
            <a:normAutofit/>
          </a:bodyPr>
          <a:lstStyle>
            <a:lvl1pPr>
              <a:defRPr sz="2800">
                <a:solidFill>
                  <a:srgbClr val="F78E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95A0A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BE" dirty="0" smtClean="0"/>
              <a:t> © CEN-CENELEC 2018  </a:t>
            </a:r>
            <a:fld id="{800AE908-FDD9-4462-A840-29D40A7EE238}" type="slidenum">
              <a:rPr lang="fr-BE" smtClean="0"/>
              <a:pPr>
                <a:defRPr/>
              </a:pPr>
              <a:t>‹#›</a:t>
            </a:fld>
            <a:endParaRPr lang="fr-BE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28625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dirty="0" smtClean="0"/>
              <a:t>Elena Santiago </a:t>
            </a:r>
          </a:p>
          <a:p>
            <a:pPr>
              <a:defRPr/>
            </a:pPr>
            <a:r>
              <a:rPr lang="en-GB" dirty="0" smtClean="0"/>
              <a:t>Presidential Committee 24 July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1384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EN_CENELEC-PPT_themes_V11_header_HDef_forMS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/>
          <a:stretch>
            <a:fillRect/>
          </a:stretch>
        </p:blipFill>
        <p:spPr bwMode="auto">
          <a:xfrm>
            <a:off x="0" y="333375"/>
            <a:ext cx="87455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CEN-CENELEC-PPT template_layouts_V04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5732463"/>
            <a:ext cx="235743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6347048" cy="1152128"/>
          </a:xfrm>
        </p:spPr>
        <p:txBody>
          <a:bodyPr>
            <a:normAutofit/>
          </a:bodyPr>
          <a:lstStyle>
            <a:lvl1pPr>
              <a:defRPr sz="2800">
                <a:solidFill>
                  <a:srgbClr val="F78E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95A0A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BE" dirty="0" smtClean="0"/>
              <a:t> © CEN-CENELEC 2018  </a:t>
            </a:r>
            <a:fld id="{57D34C8E-D621-4A08-BFC2-BCEA79945408}" type="slidenum">
              <a:rPr lang="fr-BE" smtClean="0"/>
              <a:pPr>
                <a:defRPr/>
              </a:pPr>
              <a:t>‹#›</a:t>
            </a:fld>
            <a:endParaRPr lang="fr-B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8625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dirty="0" smtClean="0"/>
              <a:t>Elena Santiago </a:t>
            </a:r>
          </a:p>
          <a:p>
            <a:pPr>
              <a:defRPr/>
            </a:pPr>
            <a:r>
              <a:rPr lang="en-GB" dirty="0" smtClean="0"/>
              <a:t>Presidential Committee 24 July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06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95A0A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BE" smtClean="0"/>
              <a:t> © CEN-CENELEC 2018  </a:t>
            </a:r>
            <a:fld id="{40BDC12B-C81E-40BD-AF5E-94F347EDA199}" type="slidenum">
              <a:rPr lang="fr-BE" smtClean="0"/>
              <a:pPr>
                <a:defRPr/>
              </a:pPr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4217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fr-BE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115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8625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dirty="0" smtClean="0"/>
              <a:t>Elena Santiago </a:t>
            </a:r>
          </a:p>
          <a:p>
            <a:pPr>
              <a:defRPr/>
            </a:pPr>
            <a:r>
              <a:rPr lang="en-GB" dirty="0" smtClean="0"/>
              <a:t>Presidential Committee 24 July 2018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6563" y="643572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95A0A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BE" dirty="0" smtClean="0"/>
              <a:t> © CEN-CENELEC 2018  </a:t>
            </a:r>
            <a:fld id="{4384E8CF-7B23-4AED-A803-2BBB387CE88D}" type="slidenum">
              <a:rPr lang="fr-BE" smtClean="0"/>
              <a:pPr>
                <a:defRPr/>
              </a:pPr>
              <a:t>‹#›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rgbClr val="00449E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49E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49E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49E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49E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E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E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E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E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E887F"/>
        </a:buClr>
        <a:defRPr sz="2400" kern="1200">
          <a:solidFill>
            <a:srgbClr val="00449E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1" fontAlgn="base" hangingPunct="1">
        <a:spcBef>
          <a:spcPts val="600"/>
        </a:spcBef>
        <a:spcAft>
          <a:spcPct val="0"/>
        </a:spcAft>
        <a:buClr>
          <a:srgbClr val="00449E"/>
        </a:buClr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1" fontAlgn="base" hangingPunct="1">
        <a:spcBef>
          <a:spcPts val="600"/>
        </a:spcBef>
        <a:spcAft>
          <a:spcPct val="0"/>
        </a:spcAft>
        <a:buClr>
          <a:srgbClr val="00449E"/>
        </a:buClr>
        <a:buFont typeface="Calibri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1" fontAlgn="base" hangingPunct="1">
        <a:spcBef>
          <a:spcPts val="600"/>
        </a:spcBef>
        <a:spcAft>
          <a:spcPct val="0"/>
        </a:spcAft>
        <a:buClr>
          <a:srgbClr val="00449E"/>
        </a:buClr>
        <a:buFont typeface="Arial" pitchFamily="34" charset="0"/>
        <a:buChar char="»"/>
        <a:defRPr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449E"/>
        </a:buClr>
        <a:buFont typeface="Arial" pitchFamily="34" charset="0"/>
        <a:buChar char="•"/>
        <a:defRPr sz="1600" i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bschettini@cencenelec.eu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179512" y="4033890"/>
            <a:ext cx="8424935" cy="907278"/>
          </a:xfrm>
        </p:spPr>
        <p:txBody>
          <a:bodyPr>
            <a:noAutofit/>
          </a:bodyPr>
          <a:lstStyle/>
          <a:p>
            <a:pPr>
              <a:tabLst>
                <a:tab pos="895350" algn="l"/>
              </a:tabLst>
              <a:defRPr/>
            </a:pPr>
            <a:r>
              <a:rPr lang="en-GB" sz="2400" b="1" dirty="0" smtClean="0"/>
              <a:t>Standards and Patents in the CEN and CENELEC system</a:t>
            </a:r>
            <a:endParaRPr lang="en-US" sz="2400" dirty="0"/>
          </a:p>
        </p:txBody>
      </p:sp>
      <p:sp>
        <p:nvSpPr>
          <p:cNvPr id="9219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5578883" y="5805264"/>
            <a:ext cx="3600525" cy="1008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BE" altLang="en-US" sz="2000" b="1" dirty="0" smtClean="0">
                <a:solidFill>
                  <a:schemeClr val="bg1"/>
                </a:solidFill>
                <a:latin typeface="Verdana" pitchFamily="34" charset="0"/>
              </a:rPr>
              <a:t>Spiro Dhapi</a:t>
            </a:r>
            <a:endParaRPr lang="fr-BE" altLang="en-US" sz="2000" b="1" dirty="0">
              <a:solidFill>
                <a:schemeClr val="bg1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BE" altLang="en-US" sz="2000" dirty="0" smtClean="0">
                <a:solidFill>
                  <a:schemeClr val="bg1"/>
                </a:solidFill>
                <a:latin typeface="Verdana" pitchFamily="34" charset="0"/>
              </a:rPr>
              <a:t>Legal </a:t>
            </a:r>
            <a:r>
              <a:rPr lang="fr-BE" altLang="en-US" sz="2000" dirty="0" err="1" smtClean="0">
                <a:solidFill>
                  <a:schemeClr val="bg1"/>
                </a:solidFill>
                <a:latin typeface="Verdana" pitchFamily="34" charset="0"/>
              </a:rPr>
              <a:t>Affairs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BE" altLang="en-US" sz="2000" dirty="0" err="1" smtClean="0">
                <a:solidFill>
                  <a:schemeClr val="bg1"/>
                </a:solidFill>
                <a:latin typeface="Verdana" pitchFamily="34" charset="0"/>
              </a:rPr>
              <a:t>Strategy</a:t>
            </a:r>
            <a:r>
              <a:rPr lang="fr-BE" altLang="en-US" sz="2000" dirty="0" smtClean="0">
                <a:solidFill>
                  <a:schemeClr val="bg1"/>
                </a:solidFill>
                <a:latin typeface="Verdana" pitchFamily="34" charset="0"/>
              </a:rPr>
              <a:t> and </a:t>
            </a:r>
            <a:r>
              <a:rPr lang="fr-BE" altLang="en-US" sz="2000" dirty="0" err="1" smtClean="0">
                <a:solidFill>
                  <a:schemeClr val="bg1"/>
                </a:solidFill>
                <a:latin typeface="Verdana" pitchFamily="34" charset="0"/>
              </a:rPr>
              <a:t>Governance</a:t>
            </a:r>
            <a:endParaRPr lang="fr-BE" altLang="en-US" sz="2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220" name="Subtitle 4"/>
          <p:cNvSpPr>
            <a:spLocks noGrp="1"/>
          </p:cNvSpPr>
          <p:nvPr>
            <p:ph type="subTitle" idx="1"/>
          </p:nvPr>
        </p:nvSpPr>
        <p:spPr>
          <a:xfrm>
            <a:off x="152095" y="5031383"/>
            <a:ext cx="8452351" cy="864592"/>
          </a:xfrm>
        </p:spPr>
        <p:txBody>
          <a:bodyPr>
            <a:noAutofit/>
          </a:bodyPr>
          <a:lstStyle/>
          <a:p>
            <a:r>
              <a:rPr lang="en-US" altLang="en-US" sz="2400" dirty="0" smtClean="0"/>
              <a:t>Enabling the engagement of industry and stakeholders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612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rizontal Scroll 9"/>
          <p:cNvSpPr/>
          <p:nvPr/>
        </p:nvSpPr>
        <p:spPr>
          <a:xfrm>
            <a:off x="7168788" y="4005238"/>
            <a:ext cx="1499549" cy="1070968"/>
          </a:xfrm>
          <a:prstGeom prst="horizontalScroll">
            <a:avLst/>
          </a:prstGeom>
          <a:noFill/>
          <a:ln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Patent pool</a:t>
            </a:r>
          </a:p>
          <a:p>
            <a:pPr algn="ctr">
              <a:defRPr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agreements</a:t>
            </a:r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22294" y="260648"/>
            <a:ext cx="7185411" cy="11509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b="1" dirty="0">
                <a:solidFill>
                  <a:srgbClr val="00449E"/>
                </a:solidFill>
              </a:rPr>
              <a:t>EU Institutional/Regulatory framework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563888" y="1556792"/>
            <a:ext cx="2304256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EU </a:t>
            </a:r>
            <a:r>
              <a:rPr lang="en-GB" dirty="0" smtClean="0"/>
              <a:t> </a:t>
            </a:r>
          </a:p>
          <a:p>
            <a:pPr algn="ctr">
              <a:defRPr/>
            </a:pPr>
            <a:r>
              <a:rPr lang="en-GB" sz="1600" dirty="0" smtClean="0"/>
              <a:t>(European Commission)</a:t>
            </a:r>
            <a:endParaRPr lang="en-GB" sz="1600" dirty="0"/>
          </a:p>
        </p:txBody>
      </p:sp>
      <p:sp>
        <p:nvSpPr>
          <p:cNvPr id="6" name="Trapezoid 5"/>
          <p:cNvSpPr/>
          <p:nvPr/>
        </p:nvSpPr>
        <p:spPr>
          <a:xfrm>
            <a:off x="3707904" y="2689457"/>
            <a:ext cx="2016224" cy="648072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Patent offices</a:t>
            </a:r>
          </a:p>
          <a:p>
            <a:pPr algn="ctr">
              <a:defRPr/>
            </a:pPr>
            <a:r>
              <a:rPr lang="en-GB" dirty="0" err="1"/>
              <a:t>Natl</a:t>
            </a:r>
            <a:r>
              <a:rPr lang="en-GB" dirty="0"/>
              <a:t>/EPO</a:t>
            </a:r>
          </a:p>
        </p:txBody>
      </p:sp>
      <p:sp>
        <p:nvSpPr>
          <p:cNvPr id="7" name="Oval 6"/>
          <p:cNvSpPr/>
          <p:nvPr/>
        </p:nvSpPr>
        <p:spPr>
          <a:xfrm>
            <a:off x="136347" y="3214688"/>
            <a:ext cx="3692727" cy="118214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CEN </a:t>
            </a:r>
            <a:r>
              <a:rPr lang="en-GB" dirty="0" smtClean="0"/>
              <a:t>&amp; CENELEC standardization process</a:t>
            </a:r>
            <a:endParaRPr lang="en-GB" dirty="0"/>
          </a:p>
        </p:txBody>
      </p:sp>
      <p:sp>
        <p:nvSpPr>
          <p:cNvPr id="8" name="Flowchart: Multidocument 7"/>
          <p:cNvSpPr/>
          <p:nvPr/>
        </p:nvSpPr>
        <p:spPr>
          <a:xfrm>
            <a:off x="3949599" y="4548871"/>
            <a:ext cx="2025575" cy="1649798"/>
          </a:xfrm>
          <a:prstGeom prst="flowChartMulti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Standard </a:t>
            </a:r>
            <a:r>
              <a:rPr lang="en-GB" dirty="0" smtClean="0"/>
              <a:t>implementers</a:t>
            </a:r>
          </a:p>
          <a:p>
            <a:pPr algn="ctr">
              <a:defRPr/>
            </a:pPr>
            <a:r>
              <a:rPr lang="en-GB" sz="1600" dirty="0" smtClean="0"/>
              <a:t>(FRAND)</a:t>
            </a:r>
            <a:endParaRPr lang="en-GB" sz="1600" dirty="0"/>
          </a:p>
        </p:txBody>
      </p:sp>
      <p:sp>
        <p:nvSpPr>
          <p:cNvPr id="9" name="Horizontal Scroll 8"/>
          <p:cNvSpPr/>
          <p:nvPr/>
        </p:nvSpPr>
        <p:spPr>
          <a:xfrm>
            <a:off x="7077662" y="2903565"/>
            <a:ext cx="1590675" cy="1223963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holder </a:t>
            </a:r>
          </a:p>
          <a:p>
            <a:pPr algn="ctr">
              <a:defRPr/>
            </a:pPr>
            <a:r>
              <a:rPr lang="en-GB" sz="1600" dirty="0" smtClean="0"/>
              <a:t>“Essential” patent</a:t>
            </a:r>
            <a:endParaRPr lang="en-GB" sz="1600" dirty="0"/>
          </a:p>
        </p:txBody>
      </p:sp>
      <p:cxnSp>
        <p:nvCxnSpPr>
          <p:cNvPr id="12" name="Elbow Connector 11"/>
          <p:cNvCxnSpPr>
            <a:endCxn id="9" idx="0"/>
          </p:cNvCxnSpPr>
          <p:nvPr/>
        </p:nvCxnSpPr>
        <p:spPr>
          <a:xfrm>
            <a:off x="5975174" y="1880386"/>
            <a:ext cx="1897826" cy="1176174"/>
          </a:xfrm>
          <a:prstGeom prst="bentConnector4">
            <a:avLst>
              <a:gd name="adj1" fmla="val 29046"/>
              <a:gd name="adj2" fmla="val 109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endCxn id="7" idx="0"/>
          </p:cNvCxnSpPr>
          <p:nvPr/>
        </p:nvCxnSpPr>
        <p:spPr>
          <a:xfrm rot="10800000" flipV="1">
            <a:off x="1982712" y="1803326"/>
            <a:ext cx="1546543" cy="1411362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863761" y="3730626"/>
            <a:ext cx="3116477" cy="96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8933" name="TextBox 48"/>
          <p:cNvSpPr txBox="1">
            <a:spLocks noChangeArrowheads="1"/>
          </p:cNvSpPr>
          <p:nvPr/>
        </p:nvSpPr>
        <p:spPr bwMode="auto">
          <a:xfrm>
            <a:off x="213348" y="1463920"/>
            <a:ext cx="33517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1E887F"/>
              </a:buClr>
              <a:defRPr sz="2400">
                <a:solidFill>
                  <a:srgbClr val="00449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00449E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449E"/>
              </a:buClr>
              <a:buFont typeface="Calibri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00449E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449E"/>
              </a:buClr>
              <a:buFont typeface="Arial" pitchFamily="34" charset="0"/>
              <a:buChar char="•"/>
              <a:defRPr sz="1600" i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itchFamily="34" charset="0"/>
              <a:buChar char="•"/>
              <a:defRPr sz="1600" i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itchFamily="34" charset="0"/>
              <a:buChar char="•"/>
              <a:defRPr sz="1600" i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itchFamily="34" charset="0"/>
              <a:buChar char="•"/>
              <a:defRPr sz="1600" i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itchFamily="34" charset="0"/>
              <a:buChar char="•"/>
              <a:defRPr sz="1600" i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GB" alt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 </a:t>
            </a:r>
            <a:r>
              <a:rPr lang="en-GB" alt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standardization legislation/rules</a:t>
            </a:r>
          </a:p>
        </p:txBody>
      </p:sp>
      <p:sp>
        <p:nvSpPr>
          <p:cNvPr id="38934" name="TextBox 49"/>
          <p:cNvSpPr txBox="1">
            <a:spLocks noChangeArrowheads="1"/>
          </p:cNvSpPr>
          <p:nvPr/>
        </p:nvSpPr>
        <p:spPr bwMode="auto">
          <a:xfrm>
            <a:off x="6423819" y="1546473"/>
            <a:ext cx="18723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ClrTx/>
              <a:defRPr sz="1400" b="1">
                <a:latin typeface="Arial" pitchFamily="34" charset="0"/>
                <a:ea typeface="Verdan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00449E"/>
              </a:buClr>
              <a:buFont typeface="Arial" pitchFamily="34" charset="0"/>
              <a:buChar char="•"/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449E"/>
              </a:buClr>
              <a:buFont typeface="Calibri" pitchFamily="34" charset="0"/>
              <a:buChar char="–"/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00449E"/>
              </a:buClr>
              <a:buFont typeface="Arial" pitchFamily="34" charset="0"/>
              <a:buChar char="»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449E"/>
              </a:buClr>
              <a:buFont typeface="Arial" pitchFamily="34" charset="0"/>
              <a:buChar char="•"/>
              <a:defRPr sz="1600" i="1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itchFamily="34" charset="0"/>
              <a:buChar char="•"/>
              <a:defRPr sz="1600" i="1"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itchFamily="34" charset="0"/>
              <a:buChar char="•"/>
              <a:defRPr sz="1600" i="1"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itchFamily="34" charset="0"/>
              <a:buChar char="•"/>
              <a:defRPr sz="1600" i="1"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itchFamily="34" charset="0"/>
              <a:buChar char="•"/>
              <a:defRPr sz="1600" i="1"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en-GB" altLang="en-US" dirty="0"/>
              <a:t>EU competition law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2861676" y="2903565"/>
            <a:ext cx="865187" cy="323850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5821552" y="3293367"/>
            <a:ext cx="1163396" cy="11082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8937" name="Rectangle 55"/>
          <p:cNvSpPr>
            <a:spLocks noChangeArrowheads="1"/>
          </p:cNvSpPr>
          <p:nvPr/>
        </p:nvSpPr>
        <p:spPr bwMode="auto">
          <a:xfrm>
            <a:off x="2276822" y="6500825"/>
            <a:ext cx="48783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1E887F"/>
              </a:buClr>
              <a:defRPr sz="2400">
                <a:solidFill>
                  <a:srgbClr val="00449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00449E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449E"/>
              </a:buClr>
              <a:buFont typeface="Calibri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00449E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449E"/>
              </a:buClr>
              <a:buFont typeface="Arial" pitchFamily="34" charset="0"/>
              <a:buChar char="•"/>
              <a:defRPr sz="1600" i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itchFamily="34" charset="0"/>
              <a:buChar char="•"/>
              <a:defRPr sz="1600" i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itchFamily="34" charset="0"/>
              <a:buChar char="•"/>
              <a:defRPr sz="1600" i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itchFamily="34" charset="0"/>
              <a:buChar char="•"/>
              <a:defRPr sz="1600" i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itchFamily="34" charset="0"/>
              <a:buChar char="•"/>
              <a:defRPr sz="1600" i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GB" altLang="en-US" sz="9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*Source “Patents in standards: A modern framework for IPR-based standardization” © EC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983283" y="5229200"/>
            <a:ext cx="95847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866594"/>
            <a:ext cx="2072415" cy="15474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31" name="Straight Arrow Connector 30"/>
          <p:cNvCxnSpPr/>
          <p:nvPr/>
        </p:nvCxnSpPr>
        <p:spPr>
          <a:xfrm flipV="1">
            <a:off x="1951976" y="4284663"/>
            <a:ext cx="0" cy="5554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16200000" flipH="1" flipV="1">
            <a:off x="6925691" y="4125687"/>
            <a:ext cx="88709" cy="1989746"/>
          </a:xfrm>
          <a:prstGeom prst="bentConnector4">
            <a:avLst>
              <a:gd name="adj1" fmla="val 95714"/>
              <a:gd name="adj2" fmla="val 70006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43012" y="65335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Spiro Dhapi</a:t>
            </a:r>
          </a:p>
          <a:p>
            <a:pPr>
              <a:defRPr/>
            </a:pPr>
            <a:r>
              <a:rPr lang="fr-BE" dirty="0" smtClean="0"/>
              <a:t>SBS – WIPO </a:t>
            </a:r>
            <a:r>
              <a:rPr lang="fr-BE" dirty="0" err="1" smtClean="0"/>
              <a:t>Seminar</a:t>
            </a:r>
            <a:r>
              <a:rPr lang="fr-BE" dirty="0" smtClean="0"/>
              <a:t>, 2019-01-22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0214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320" y="3188246"/>
            <a:ext cx="3275856" cy="2183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64" y="332656"/>
            <a:ext cx="6347048" cy="115212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GB" b="1" dirty="0">
                <a:solidFill>
                  <a:srgbClr val="00449E"/>
                </a:solidFill>
              </a:rPr>
              <a:t>CEN and CENELEC </a:t>
            </a:r>
            <a:r>
              <a:rPr lang="en-GB" b="1" dirty="0">
                <a:solidFill>
                  <a:srgbClr val="00449E"/>
                </a:solidFill>
              </a:rPr>
              <a:t>Patent policy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1772816"/>
            <a:ext cx="8496944" cy="36724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Collaborative approach in standards development</a:t>
            </a:r>
          </a:p>
          <a:p>
            <a:pPr marL="0" indent="0"/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Patented technologies can be incorporated in standards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Balancing of interests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31" y="651986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Spiro Dhapi</a:t>
            </a:r>
          </a:p>
          <a:p>
            <a:pPr>
              <a:defRPr/>
            </a:pPr>
            <a:r>
              <a:rPr lang="fr-BE" dirty="0" smtClean="0"/>
              <a:t>SBS – WIPO </a:t>
            </a:r>
            <a:r>
              <a:rPr lang="fr-BE" dirty="0" err="1" smtClean="0"/>
              <a:t>Seminar</a:t>
            </a:r>
            <a:r>
              <a:rPr lang="fr-BE" dirty="0" smtClean="0"/>
              <a:t>, 2019-01-22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6700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17634" y="260648"/>
            <a:ext cx="6978315" cy="11509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b="1" dirty="0">
                <a:solidFill>
                  <a:srgbClr val="00449E"/>
                </a:solidFill>
              </a:rPr>
              <a:t>Practical implication of the patent declaration...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44824"/>
            <a:ext cx="8640960" cy="3673475"/>
          </a:xfrm>
        </p:spPr>
        <p:txBody>
          <a:bodyPr>
            <a:normAutofit fontScale="92500" lnSpcReduction="10000"/>
          </a:bodyPr>
          <a:lstStyle/>
          <a:p>
            <a:pPr marL="457200" indent="-457200" eaLnBrk="1" hangingPunct="1">
              <a:buClrTx/>
              <a:buFont typeface="+mj-lt"/>
              <a:buAutoNum type="arabicPeriod"/>
              <a:defRPr/>
            </a:pPr>
            <a:r>
              <a:rPr lang="en-GB" dirty="0" smtClean="0">
                <a:solidFill>
                  <a:srgbClr val="000099"/>
                </a:solidFill>
              </a:rPr>
              <a:t>company </a:t>
            </a:r>
            <a:r>
              <a:rPr lang="en-GB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GB" dirty="0" smtClean="0">
                <a:solidFill>
                  <a:srgbClr val="000099"/>
                </a:solidFill>
              </a:rPr>
              <a:t>makes a product and needs to implement a standard</a:t>
            </a:r>
          </a:p>
          <a:p>
            <a:pPr marL="457200" indent="-457200" eaLnBrk="1" hangingPunct="1">
              <a:buClrTx/>
              <a:buFont typeface="+mj-lt"/>
              <a:buAutoNum type="arabicPeriod"/>
              <a:defRPr/>
            </a:pPr>
            <a:r>
              <a:rPr lang="en-GB" dirty="0" smtClean="0">
                <a:solidFill>
                  <a:srgbClr val="000099"/>
                </a:solidFill>
              </a:rPr>
              <a:t>the standard contains an (essential) patented technology of company </a:t>
            </a:r>
            <a:r>
              <a:rPr lang="en-GB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GB" dirty="0" smtClean="0">
              <a:solidFill>
                <a:srgbClr val="000099"/>
              </a:solidFill>
            </a:endParaRPr>
          </a:p>
          <a:p>
            <a:pPr marL="457200" indent="-457200" eaLnBrk="1" hangingPunct="1">
              <a:buClrTx/>
              <a:buFont typeface="+mj-lt"/>
              <a:buAutoNum type="arabicPeriod"/>
              <a:defRPr/>
            </a:pPr>
            <a:r>
              <a:rPr lang="en-GB" dirty="0" smtClean="0">
                <a:solidFill>
                  <a:srgbClr val="000099"/>
                </a:solidFill>
              </a:rPr>
              <a:t>Company</a:t>
            </a:r>
            <a:r>
              <a:rPr lang="en-GB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</a:t>
            </a:r>
            <a:r>
              <a:rPr lang="en-GB" dirty="0" smtClean="0">
                <a:solidFill>
                  <a:srgbClr val="000099"/>
                </a:solidFill>
              </a:rPr>
              <a:t> needs a licence to use that patented technology</a:t>
            </a:r>
          </a:p>
          <a:p>
            <a:pPr marL="457200" indent="-457200" eaLnBrk="1" hangingPunct="1">
              <a:buClrTx/>
              <a:buFont typeface="+mj-lt"/>
              <a:buAutoNum type="arabicPeriod"/>
              <a:defRPr/>
            </a:pPr>
            <a:r>
              <a:rPr lang="en-GB" dirty="0" smtClean="0">
                <a:solidFill>
                  <a:srgbClr val="000099"/>
                </a:solidFill>
              </a:rPr>
              <a:t>Thanks to the patent declaration, company </a:t>
            </a:r>
            <a:r>
              <a:rPr lang="en-GB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dirty="0" smtClean="0">
                <a:solidFill>
                  <a:srgbClr val="000099"/>
                </a:solidFill>
              </a:rPr>
              <a:t>  (and any successor) is committed to deliver the licence for free or by payment at FRAND conditions</a:t>
            </a:r>
          </a:p>
          <a:p>
            <a:pPr marL="457200" indent="-457200" eaLnBrk="1" hangingPunct="1">
              <a:buClrTx/>
              <a:buFont typeface="+mj-lt"/>
              <a:buAutoNum type="arabicPeriod"/>
              <a:defRPr/>
            </a:pPr>
            <a:r>
              <a:rPr lang="en-GB" dirty="0" smtClean="0">
                <a:solidFill>
                  <a:srgbClr val="000099"/>
                </a:solidFill>
              </a:rPr>
              <a:t>Both parties negotiate the terms of the licence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31" y="651986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Spiro Dhapi</a:t>
            </a:r>
          </a:p>
          <a:p>
            <a:pPr>
              <a:defRPr/>
            </a:pPr>
            <a:r>
              <a:rPr lang="fr-BE" dirty="0" smtClean="0"/>
              <a:t>SBS – WIPO </a:t>
            </a:r>
            <a:r>
              <a:rPr lang="fr-BE" dirty="0" err="1" smtClean="0"/>
              <a:t>Seminar</a:t>
            </a:r>
            <a:r>
              <a:rPr lang="fr-BE" dirty="0" smtClean="0"/>
              <a:t>, 2019-01-22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401592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02" y="260648"/>
            <a:ext cx="6624637" cy="11525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b="1" dirty="0">
                <a:solidFill>
                  <a:srgbClr val="00449E"/>
                </a:solidFill>
              </a:rPr>
              <a:t>Patent holder vs. Standard users ?</a:t>
            </a:r>
            <a:br>
              <a:rPr lang="en-GB" b="1" dirty="0">
                <a:solidFill>
                  <a:srgbClr val="00449E"/>
                </a:solidFill>
              </a:rPr>
            </a:br>
            <a:endParaRPr lang="en-GB" b="1" dirty="0">
              <a:solidFill>
                <a:srgbClr val="00449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0" y="1556791"/>
            <a:ext cx="9120410" cy="5217289"/>
          </a:xfrm>
          <a:prstGeom prst="rect">
            <a:avLst/>
          </a:prstGeom>
        </p:spPr>
      </p:pic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638696" y="5157192"/>
            <a:ext cx="4205713" cy="159630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spcAft>
                <a:spcPct val="0"/>
              </a:spcAft>
              <a:buNone/>
            </a:pPr>
            <a:r>
              <a:rPr lang="en-GB" altLang="en-US" dirty="0" smtClean="0">
                <a:solidFill>
                  <a:srgbClr val="00449E"/>
                </a:solidFill>
              </a:rPr>
              <a:t>Patent ambush </a:t>
            </a:r>
          </a:p>
          <a:p>
            <a:pPr marL="0" indent="0" algn="ctr">
              <a:spcAft>
                <a:spcPct val="0"/>
              </a:spcAft>
              <a:buNone/>
            </a:pPr>
            <a:r>
              <a:rPr lang="en-GB" altLang="en-US" dirty="0" smtClean="0">
                <a:solidFill>
                  <a:srgbClr val="00449E"/>
                </a:solidFill>
              </a:rPr>
              <a:t>Patent shark/ trolling</a:t>
            </a:r>
          </a:p>
          <a:p>
            <a:pPr marL="0" indent="0" algn="ctr">
              <a:spcAft>
                <a:spcPct val="0"/>
              </a:spcAft>
              <a:buNone/>
            </a:pPr>
            <a:r>
              <a:rPr lang="en-GB" altLang="en-US" dirty="0" smtClean="0">
                <a:solidFill>
                  <a:srgbClr val="00449E"/>
                </a:solidFill>
              </a:rPr>
              <a:t>Royalty stacking</a:t>
            </a:r>
          </a:p>
          <a:p>
            <a:pPr marL="0" indent="0" algn="ctr">
              <a:spcAft>
                <a:spcPct val="0"/>
              </a:spcAft>
              <a:buNone/>
            </a:pPr>
            <a:r>
              <a:rPr lang="en-GB" altLang="en-US" dirty="0" smtClean="0">
                <a:solidFill>
                  <a:srgbClr val="00449E"/>
                </a:solidFill>
              </a:rPr>
              <a:t>Patent </a:t>
            </a:r>
            <a:r>
              <a:rPr lang="en-GB" altLang="en-US" dirty="0">
                <a:solidFill>
                  <a:srgbClr val="00449E"/>
                </a:solidFill>
              </a:rPr>
              <a:t>hold-up </a:t>
            </a:r>
          </a:p>
          <a:p>
            <a:pPr marL="0" indent="0" algn="ctr">
              <a:spcAft>
                <a:spcPct val="0"/>
              </a:spcAft>
              <a:buNone/>
            </a:pPr>
            <a:endParaRPr lang="en-GB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3740" y="1628800"/>
            <a:ext cx="9120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risk of tensions between competing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interests</a:t>
            </a:r>
            <a:endParaRPr lang="en-GB" sz="2800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31" y="651986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Spiro Dhapi</a:t>
            </a:r>
          </a:p>
          <a:p>
            <a:pPr>
              <a:defRPr/>
            </a:pPr>
            <a:r>
              <a:rPr lang="fr-BE" dirty="0" smtClean="0"/>
              <a:t>SBS – WIPO </a:t>
            </a:r>
            <a:r>
              <a:rPr lang="fr-BE" dirty="0" err="1" smtClean="0"/>
              <a:t>Seminar</a:t>
            </a:r>
            <a:r>
              <a:rPr lang="fr-BE" dirty="0" smtClean="0"/>
              <a:t>, 2019-01-22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2990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92490"/>
            <a:ext cx="8115300" cy="26654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n-GB" dirty="0"/>
              <a:t>Development standard phase: </a:t>
            </a:r>
          </a:p>
          <a:p>
            <a:pPr marL="0" indent="0">
              <a:buNone/>
              <a:defRPr/>
            </a:pPr>
            <a:r>
              <a:rPr lang="en-GB" dirty="0"/>
              <a:t>company withholds information about its essential patent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GB" dirty="0"/>
              <a:t>Standard in the market: </a:t>
            </a:r>
          </a:p>
          <a:p>
            <a:pPr marL="0" indent="0">
              <a:buNone/>
              <a:defRPr/>
            </a:pPr>
            <a:r>
              <a:rPr lang="en-GB" dirty="0"/>
              <a:t>company asserts that its patent is infringed by the use of the adopted standard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388" y="404813"/>
            <a:ext cx="6624637" cy="11525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b="1" dirty="0">
                <a:solidFill>
                  <a:srgbClr val="00449E"/>
                </a:solidFill>
              </a:rPr>
              <a:t>Patent holder vs. Standard users ?</a:t>
            </a:r>
            <a:br>
              <a:rPr lang="en-GB" b="1" dirty="0">
                <a:solidFill>
                  <a:srgbClr val="00449E"/>
                </a:solidFill>
              </a:rPr>
            </a:br>
            <a:r>
              <a:rPr lang="en-GB" b="1" dirty="0">
                <a:solidFill>
                  <a:srgbClr val="00449E"/>
                </a:solidFill>
              </a:rPr>
              <a:t>“Ambush”</a:t>
            </a:r>
            <a:br>
              <a:rPr lang="en-GB" b="1" dirty="0">
                <a:solidFill>
                  <a:srgbClr val="00449E"/>
                </a:solidFill>
              </a:rPr>
            </a:br>
            <a:endParaRPr lang="en-GB" b="1" dirty="0">
              <a:solidFill>
                <a:srgbClr val="00449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4424431"/>
            <a:ext cx="81153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Deceptive &amp; non-transparent conduct!</a:t>
            </a:r>
          </a:p>
          <a:p>
            <a:pPr>
              <a:defRPr/>
            </a:pPr>
            <a:endParaRPr lang="en-GB" sz="1200" dirty="0">
              <a:latin typeface="+mj-lt"/>
              <a:cs typeface="+mn-cs"/>
            </a:endParaRPr>
          </a:p>
          <a:p>
            <a:pPr>
              <a:defRPr/>
            </a:pPr>
            <a:r>
              <a:rPr lang="en-GB" sz="2000" dirty="0">
                <a:solidFill>
                  <a:srgbClr val="00449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CEN-CENELEC Guide 8 strongly encourages all experts to disclose essential patents at the best of their knowledge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31" y="651986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Spiro Dhapi</a:t>
            </a:r>
          </a:p>
          <a:p>
            <a:pPr>
              <a:defRPr/>
            </a:pPr>
            <a:r>
              <a:rPr lang="fr-BE" dirty="0" smtClean="0"/>
              <a:t>SBS – WIPO </a:t>
            </a:r>
            <a:r>
              <a:rPr lang="fr-BE" dirty="0" err="1" smtClean="0"/>
              <a:t>Seminar</a:t>
            </a:r>
            <a:r>
              <a:rPr lang="fr-BE" dirty="0" smtClean="0"/>
              <a:t>, 2019-01-22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5178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183115" y="1556792"/>
            <a:ext cx="8712968" cy="230425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450850" indent="-450850">
              <a:spcAft>
                <a:spcPct val="0"/>
              </a:spcAft>
              <a:buFont typeface="Wingdings" pitchFamily="2" charset="2"/>
              <a:buChar char="ü"/>
            </a:pPr>
            <a:r>
              <a:rPr lang="en-GB" altLang="en-US" dirty="0" smtClean="0"/>
              <a:t>Patent holder is not a member / not participating in TCs</a:t>
            </a:r>
          </a:p>
          <a:p>
            <a:pPr marL="450850" indent="-450850">
              <a:spcAft>
                <a:spcPct val="0"/>
              </a:spcAft>
              <a:buFont typeface="Wingdings" pitchFamily="2" charset="2"/>
              <a:buChar char="ü"/>
            </a:pPr>
            <a:r>
              <a:rPr lang="en-GB" altLang="en-US" dirty="0" smtClean="0"/>
              <a:t>Not obliged to respect CEN-CENELEC “FRAND” policy </a:t>
            </a:r>
            <a:endParaRPr lang="en-GB" altLang="en-US" sz="1800" dirty="0" smtClean="0"/>
          </a:p>
          <a:p>
            <a:pPr marL="450850" indent="-450850">
              <a:spcAft>
                <a:spcPct val="0"/>
              </a:spcAft>
              <a:buFont typeface="Wingdings" pitchFamily="2" charset="2"/>
              <a:buChar char="ü"/>
            </a:pPr>
            <a:r>
              <a:rPr lang="en-GB" altLang="en-US" dirty="0" smtClean="0"/>
              <a:t>Assert its patents rights after the standard is widely implemented by companies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388" y="404813"/>
            <a:ext cx="6624637" cy="11525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b="1" dirty="0">
                <a:solidFill>
                  <a:srgbClr val="00449E"/>
                </a:solidFill>
              </a:rPr>
              <a:t>Patent holder vs. Standard users ?</a:t>
            </a:r>
            <a:br>
              <a:rPr lang="en-GB" b="1" dirty="0">
                <a:solidFill>
                  <a:srgbClr val="00449E"/>
                </a:solidFill>
              </a:rPr>
            </a:br>
            <a:r>
              <a:rPr lang="en-GB" b="1" dirty="0">
                <a:solidFill>
                  <a:srgbClr val="00449E"/>
                </a:solidFill>
              </a:rPr>
              <a:t>“sharks / trolls”</a:t>
            </a:r>
            <a:br>
              <a:rPr lang="en-GB" b="1" dirty="0">
                <a:solidFill>
                  <a:srgbClr val="00449E"/>
                </a:solidFill>
              </a:rPr>
            </a:br>
            <a:endParaRPr lang="en-GB" b="1" dirty="0">
              <a:solidFill>
                <a:srgbClr val="00449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804" y="3861048"/>
            <a:ext cx="8700279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Difficult scenario!</a:t>
            </a:r>
          </a:p>
          <a:p>
            <a:pPr>
              <a:defRPr/>
            </a:pPr>
            <a:endParaRPr lang="en-GB" sz="1200" dirty="0">
              <a:latin typeface="+mj-lt"/>
              <a:cs typeface="+mn-cs"/>
            </a:endParaRPr>
          </a:p>
          <a:p>
            <a:pPr marL="355600" indent="-355600">
              <a:buFont typeface="Wingdings" pitchFamily="2" charset="2"/>
              <a:buChar char="ü"/>
              <a:defRPr/>
            </a:pPr>
            <a:r>
              <a:rPr lang="en-GB" sz="2000" dirty="0">
                <a:solidFill>
                  <a:srgbClr val="00449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Patents of non members should be detected as early as possible &gt; agreements can be made  </a:t>
            </a:r>
          </a:p>
          <a:p>
            <a:pPr marL="355600" indent="-355600">
              <a:buFont typeface="Wingdings" pitchFamily="2" charset="2"/>
              <a:buChar char="ü"/>
              <a:defRPr/>
            </a:pPr>
            <a:r>
              <a:rPr lang="en-GB" sz="2000" dirty="0">
                <a:solidFill>
                  <a:srgbClr val="00449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CEN-CENELEC Guide 8: experts to disclose essential patents at the best of their knowledge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31" y="651986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Spiro Dhapi</a:t>
            </a:r>
          </a:p>
          <a:p>
            <a:pPr>
              <a:defRPr/>
            </a:pPr>
            <a:r>
              <a:rPr lang="fr-BE" dirty="0" smtClean="0"/>
              <a:t>SBS – WIPO </a:t>
            </a:r>
            <a:r>
              <a:rPr lang="fr-BE" dirty="0" err="1" smtClean="0"/>
              <a:t>Seminar</a:t>
            </a:r>
            <a:r>
              <a:rPr lang="fr-BE" dirty="0" smtClean="0"/>
              <a:t>, 2019-01-22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5239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628775"/>
            <a:ext cx="8115300" cy="280833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b="1" dirty="0" smtClean="0"/>
              <a:t>Too many patents royalties to be paid in a standard </a:t>
            </a:r>
          </a:p>
          <a:p>
            <a:pPr marL="0" indent="0">
              <a:buNone/>
              <a:defRPr/>
            </a:pPr>
            <a:r>
              <a:rPr lang="en-GB" dirty="0" smtClean="0"/>
              <a:t>Multiple royalty burden may:</a:t>
            </a:r>
          </a:p>
          <a:p>
            <a:pPr marL="450850" indent="-450850">
              <a:buFont typeface="Wingdings" pitchFamily="2" charset="2"/>
              <a:buChar char="ü"/>
              <a:defRPr/>
            </a:pPr>
            <a:r>
              <a:rPr lang="en-GB" dirty="0" smtClean="0"/>
              <a:t>Be obstructive to the use of the standard </a:t>
            </a:r>
          </a:p>
          <a:p>
            <a:pPr marL="450850" indent="-450850">
              <a:buFont typeface="Wingdings" pitchFamily="2" charset="2"/>
              <a:buChar char="ü"/>
              <a:defRPr/>
            </a:pPr>
            <a:r>
              <a:rPr lang="en-GB" dirty="0" smtClean="0"/>
              <a:t>Have negative effect on the price of the downstream product in the market</a:t>
            </a:r>
          </a:p>
          <a:p>
            <a:pPr marL="0" indent="0">
              <a:defRPr/>
            </a:pP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764" y="404813"/>
            <a:ext cx="6624637" cy="11525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b="1" dirty="0">
                <a:solidFill>
                  <a:srgbClr val="00449E"/>
                </a:solidFill>
              </a:rPr>
              <a:t>Patent holder vs. Standard users ?</a:t>
            </a:r>
            <a:br>
              <a:rPr lang="en-GB" b="1" dirty="0">
                <a:solidFill>
                  <a:srgbClr val="00449E"/>
                </a:solidFill>
              </a:rPr>
            </a:br>
            <a:r>
              <a:rPr lang="en-GB" b="1" dirty="0">
                <a:solidFill>
                  <a:srgbClr val="00449E"/>
                </a:solidFill>
              </a:rPr>
              <a:t>“Royalty stacking”</a:t>
            </a:r>
            <a:br>
              <a:rPr lang="en-GB" b="1" dirty="0">
                <a:solidFill>
                  <a:srgbClr val="00449E"/>
                </a:solidFill>
              </a:rPr>
            </a:br>
            <a:endParaRPr lang="en-GB" b="1" dirty="0">
              <a:solidFill>
                <a:srgbClr val="00449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198" y="4581128"/>
            <a:ext cx="8136415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C00000"/>
                </a:solidFill>
              </a:rPr>
              <a:t>Various </a:t>
            </a:r>
            <a:r>
              <a:rPr lang="en-GB" sz="2800" dirty="0" smtClean="0">
                <a:solidFill>
                  <a:srgbClr val="C00000"/>
                </a:solidFill>
              </a:rPr>
              <a:t>solutions</a:t>
            </a:r>
            <a:endParaRPr lang="en-GB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defRPr/>
            </a:pPr>
            <a:endParaRPr lang="en-GB" sz="1200" dirty="0">
              <a:latin typeface="+mj-lt"/>
              <a:cs typeface="+mn-cs"/>
            </a:endParaRPr>
          </a:p>
          <a:p>
            <a:pPr marL="355600" indent="-355600">
              <a:buFont typeface="Wingdings" pitchFamily="2" charset="2"/>
              <a:buChar char="ü"/>
              <a:defRPr/>
            </a:pPr>
            <a:r>
              <a:rPr lang="en-GB" sz="2000" dirty="0" smtClean="0">
                <a:solidFill>
                  <a:srgbClr val="00449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Patent </a:t>
            </a:r>
            <a:r>
              <a:rPr lang="en-GB" sz="2000" dirty="0">
                <a:solidFill>
                  <a:srgbClr val="00449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pooling, cross licensing…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31" y="651986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Spiro Dhapi</a:t>
            </a:r>
          </a:p>
          <a:p>
            <a:pPr>
              <a:defRPr/>
            </a:pPr>
            <a:r>
              <a:rPr lang="fr-BE" dirty="0" smtClean="0"/>
              <a:t>SBS – WIPO </a:t>
            </a:r>
            <a:r>
              <a:rPr lang="fr-BE" dirty="0" err="1" smtClean="0"/>
              <a:t>Seminar</a:t>
            </a:r>
            <a:r>
              <a:rPr lang="fr-BE" dirty="0" smtClean="0"/>
              <a:t>, 2019-01-22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3227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333389" y="1557338"/>
            <a:ext cx="8496944" cy="15843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Aft>
                <a:spcPct val="0"/>
              </a:spcAft>
              <a:buNone/>
            </a:pPr>
            <a:r>
              <a:rPr lang="en-GB" altLang="en-US" dirty="0" smtClean="0"/>
              <a:t>Patent holder demanding a higher royalty rate than he could have negotiated if the patent was </a:t>
            </a:r>
            <a:r>
              <a:rPr lang="en-GB" altLang="en-US" u="sng" dirty="0" smtClean="0"/>
              <a:t>not</a:t>
            </a:r>
            <a:r>
              <a:rPr lang="en-GB" altLang="en-US" dirty="0" smtClean="0"/>
              <a:t> essential for the standard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3393" y="404813"/>
            <a:ext cx="6624637" cy="11525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b="1" dirty="0">
                <a:solidFill>
                  <a:srgbClr val="00449E"/>
                </a:solidFill>
              </a:rPr>
              <a:t>Patent holder vs. Standard users ?</a:t>
            </a:r>
            <a:br>
              <a:rPr lang="en-GB" b="1" dirty="0">
                <a:solidFill>
                  <a:srgbClr val="00449E"/>
                </a:solidFill>
              </a:rPr>
            </a:br>
            <a:r>
              <a:rPr lang="en-GB" b="1" dirty="0">
                <a:solidFill>
                  <a:srgbClr val="00449E"/>
                </a:solidFill>
              </a:rPr>
              <a:t>“Hold-up”</a:t>
            </a:r>
            <a:br>
              <a:rPr lang="en-GB" b="1" dirty="0">
                <a:solidFill>
                  <a:srgbClr val="00449E"/>
                </a:solidFill>
              </a:rPr>
            </a:br>
            <a:endParaRPr lang="en-GB" b="1" dirty="0">
              <a:solidFill>
                <a:srgbClr val="00449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017" y="3357563"/>
            <a:ext cx="8424094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C00000"/>
                </a:solidFill>
                <a:latin typeface="+mj-lt"/>
                <a:cs typeface="+mn-cs"/>
              </a:rPr>
              <a:t>What about 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FRAND</a:t>
            </a:r>
            <a:r>
              <a:rPr lang="en-GB" sz="2800" dirty="0">
                <a:solidFill>
                  <a:srgbClr val="C00000"/>
                </a:solidFill>
                <a:latin typeface="+mj-lt"/>
                <a:cs typeface="+mn-cs"/>
              </a:rPr>
              <a:t> conditions</a:t>
            </a:r>
            <a:r>
              <a:rPr lang="en-GB" sz="2800" dirty="0" smtClean="0">
                <a:solidFill>
                  <a:srgbClr val="C00000"/>
                </a:solidFill>
                <a:latin typeface="+mj-lt"/>
                <a:cs typeface="+mn-cs"/>
              </a:rPr>
              <a:t>? </a:t>
            </a:r>
          </a:p>
          <a:p>
            <a:pPr>
              <a:defRPr/>
            </a:pPr>
            <a:r>
              <a:rPr lang="en-GB" sz="2800" dirty="0" smtClean="0">
                <a:solidFill>
                  <a:srgbClr val="C00000"/>
                </a:solidFill>
                <a:latin typeface="+mj-lt"/>
                <a:cs typeface="+mn-cs"/>
              </a:rPr>
              <a:t>Many litigations...</a:t>
            </a:r>
            <a:endParaRPr lang="en-GB" sz="2800" dirty="0">
              <a:solidFill>
                <a:srgbClr val="C00000"/>
              </a:solidFill>
              <a:latin typeface="+mj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891" y="4411564"/>
            <a:ext cx="8135938" cy="1630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0044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Matter of perception: </a:t>
            </a:r>
          </a:p>
          <a:p>
            <a:pPr>
              <a:defRPr/>
            </a:pPr>
            <a:r>
              <a:rPr lang="en-GB" sz="2000" dirty="0">
                <a:solidFill>
                  <a:srgbClr val="00449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What is </a:t>
            </a:r>
            <a:r>
              <a:rPr lang="en-GB" sz="2000" i="1" dirty="0">
                <a:solidFill>
                  <a:srgbClr val="00449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reasonable</a:t>
            </a:r>
            <a:r>
              <a:rPr lang="en-GB" sz="2000" dirty="0">
                <a:solidFill>
                  <a:srgbClr val="00449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for “A” may not be reasonable for “B”</a:t>
            </a:r>
          </a:p>
          <a:p>
            <a:pPr>
              <a:defRPr/>
            </a:pPr>
            <a:endParaRPr lang="en-GB" sz="2000" dirty="0">
              <a:solidFill>
                <a:srgbClr val="00449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en-GB" sz="2000" dirty="0">
                <a:solidFill>
                  <a:srgbClr val="0044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Matter of timing: </a:t>
            </a:r>
          </a:p>
          <a:p>
            <a:pPr>
              <a:defRPr/>
            </a:pPr>
            <a:r>
              <a:rPr lang="en-GB" sz="2000" dirty="0">
                <a:solidFill>
                  <a:srgbClr val="00449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What is a </a:t>
            </a:r>
            <a:r>
              <a:rPr lang="en-GB" sz="2000" i="1" dirty="0">
                <a:solidFill>
                  <a:srgbClr val="00449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fair</a:t>
            </a:r>
            <a:r>
              <a:rPr lang="en-GB" sz="2000" dirty="0">
                <a:solidFill>
                  <a:srgbClr val="00449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price today may not be a fair price tomorrow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31" y="651986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Spiro Dhapi</a:t>
            </a:r>
          </a:p>
          <a:p>
            <a:pPr>
              <a:defRPr/>
            </a:pPr>
            <a:r>
              <a:rPr lang="fr-BE" dirty="0" smtClean="0"/>
              <a:t>SBS – WIPO </a:t>
            </a:r>
            <a:r>
              <a:rPr lang="fr-BE" dirty="0" err="1" smtClean="0"/>
              <a:t>Seminar</a:t>
            </a:r>
            <a:r>
              <a:rPr lang="fr-BE" dirty="0" smtClean="0"/>
              <a:t>, 2019-01-22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4301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GB" b="1" dirty="0">
                <a:solidFill>
                  <a:srgbClr val="00449E"/>
                </a:solidFill>
              </a:rPr>
              <a:t>CEN and CENELEC </a:t>
            </a:r>
            <a:r>
              <a:rPr lang="en-GB" b="1" dirty="0" smtClean="0">
                <a:solidFill>
                  <a:srgbClr val="00449E"/>
                </a:solidFill>
              </a:rPr>
              <a:t>approach towards ADR</a:t>
            </a:r>
            <a:endParaRPr lang="en-GB" b="1" dirty="0">
              <a:solidFill>
                <a:srgbClr val="00449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4286"/>
            <a:ext cx="8435280" cy="35709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CEN and CENELEC ensure that there is transparency and completeness of information in their system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FRAND is a </a:t>
            </a:r>
            <a:r>
              <a:rPr lang="en-GB" sz="2000" dirty="0"/>
              <a:t>“comity device” designed to promote good faith </a:t>
            </a:r>
            <a:r>
              <a:rPr lang="en-GB" sz="2000" dirty="0" smtClean="0"/>
              <a:t>negotiations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Determination of patent essentiality and licensing conditions is entrusted to the patent owners and licensees (neutrality)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ADR and judicial/administrative bodies are competent to decide on the relevant disputes and their resolution, taking into account specific interests and public policies </a:t>
            </a:r>
            <a:endParaRPr lang="en-US" sz="2000" dirty="0" smtClean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31" y="651986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Spiro Dhapi</a:t>
            </a:r>
          </a:p>
          <a:p>
            <a:pPr>
              <a:defRPr/>
            </a:pPr>
            <a:r>
              <a:rPr lang="fr-BE" dirty="0" smtClean="0"/>
              <a:t>SBS – WIPO </a:t>
            </a:r>
            <a:r>
              <a:rPr lang="fr-BE" dirty="0" err="1" smtClean="0"/>
              <a:t>Seminar</a:t>
            </a:r>
            <a:r>
              <a:rPr lang="fr-BE" dirty="0" smtClean="0"/>
              <a:t>, 2019-01-22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5634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8"/>
            <a:ext cx="9144000" cy="31369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62278"/>
            <a:ext cx="7993063" cy="1989185"/>
          </a:xfrm>
        </p:spPr>
        <p:txBody>
          <a:bodyPr>
            <a:normAutofit fontScale="32500" lnSpcReduction="20000"/>
          </a:bodyPr>
          <a:lstStyle/>
          <a:p>
            <a:pPr marL="0" indent="0" eaLnBrk="1" hangingPunct="1">
              <a:buClr>
                <a:schemeClr val="tx2">
                  <a:lumMod val="60000"/>
                  <a:lumOff val="40000"/>
                </a:schemeClr>
              </a:buClr>
              <a:buNone/>
              <a:defRPr/>
            </a:pPr>
            <a:r>
              <a:rPr lang="en-GB" sz="5500" b="1" dirty="0" smtClean="0">
                <a:solidFill>
                  <a:srgbClr val="00449E"/>
                </a:solidFill>
              </a:rPr>
              <a:t>  </a:t>
            </a:r>
            <a:r>
              <a:rPr lang="en-GB" sz="5500" b="1" dirty="0" smtClean="0">
                <a:solidFill>
                  <a:srgbClr val="00449E"/>
                </a:solidFill>
              </a:rPr>
              <a:t>Trends</a:t>
            </a:r>
            <a:endParaRPr lang="en-GB" sz="5500" b="1" dirty="0" smtClean="0">
              <a:solidFill>
                <a:srgbClr val="00449E"/>
              </a:solidFill>
            </a:endParaRPr>
          </a:p>
          <a:p>
            <a:pPr marL="0" indent="0" eaLnBrk="1" hangingPunct="1">
              <a:buClr>
                <a:schemeClr val="tx2">
                  <a:lumMod val="60000"/>
                  <a:lumOff val="40000"/>
                </a:schemeClr>
              </a:buClr>
              <a:buNone/>
              <a:defRPr/>
            </a:pPr>
            <a:endParaRPr lang="en-GB" dirty="0" smtClean="0">
              <a:solidFill>
                <a:srgbClr val="00449E"/>
              </a:solidFill>
            </a:endParaRPr>
          </a:p>
          <a:p>
            <a:pPr marL="357188" indent="-274638" eaLnBrk="1" hangingPunct="1">
              <a:buFont typeface="Wingdings" panose="05000000000000000000" pitchFamily="2" charset="2"/>
              <a:buChar char="Ø"/>
              <a:defRPr/>
            </a:pPr>
            <a:r>
              <a:rPr lang="en-GB" sz="5100" dirty="0">
                <a:latin typeface="+mn-lt"/>
                <a:ea typeface="+mn-ea"/>
                <a:cs typeface="+mn-cs"/>
              </a:rPr>
              <a:t>Standards and Research</a:t>
            </a:r>
          </a:p>
          <a:p>
            <a:pPr marL="357188" indent="-274638">
              <a:buFont typeface="Wingdings" panose="05000000000000000000" pitchFamily="2" charset="2"/>
              <a:buChar char="Ø"/>
              <a:defRPr/>
            </a:pPr>
            <a:r>
              <a:rPr lang="en-GB" sz="5100" dirty="0">
                <a:latin typeface="+mn-lt"/>
                <a:ea typeface="+mn-ea"/>
                <a:cs typeface="+mn-cs"/>
              </a:rPr>
              <a:t>C</a:t>
            </a:r>
            <a:r>
              <a:rPr lang="en-GB" sz="5100" dirty="0">
                <a:latin typeface="+mn-lt"/>
                <a:ea typeface="+mn-ea"/>
                <a:cs typeface="+mn-cs"/>
              </a:rPr>
              <a:t>omplexity of technologies &amp; complexity of standards </a:t>
            </a:r>
          </a:p>
          <a:p>
            <a:pPr marL="357188" indent="-274638">
              <a:buFont typeface="Wingdings" panose="05000000000000000000" pitchFamily="2" charset="2"/>
              <a:buChar char="Ø"/>
              <a:defRPr/>
            </a:pPr>
            <a:r>
              <a:rPr lang="en-GB" sz="5100" dirty="0">
                <a:latin typeface="+mn-lt"/>
                <a:ea typeface="+mn-ea"/>
                <a:cs typeface="+mn-cs"/>
              </a:rPr>
              <a:t>Internet </a:t>
            </a:r>
            <a:r>
              <a:rPr lang="en-GB" sz="5100" dirty="0">
                <a:latin typeface="+mn-lt"/>
                <a:ea typeface="+mn-ea"/>
                <a:cs typeface="+mn-cs"/>
              </a:rPr>
              <a:t>of Things (“</a:t>
            </a:r>
            <a:r>
              <a:rPr lang="en-GB" sz="5100" dirty="0" err="1">
                <a:latin typeface="+mn-lt"/>
                <a:ea typeface="+mn-ea"/>
                <a:cs typeface="+mn-cs"/>
              </a:rPr>
              <a:t>IoT</a:t>
            </a:r>
            <a:r>
              <a:rPr lang="en-GB" sz="5100" dirty="0">
                <a:latin typeface="+mn-lt"/>
                <a:ea typeface="+mn-ea"/>
                <a:cs typeface="+mn-cs"/>
              </a:rPr>
              <a:t>”)</a:t>
            </a:r>
          </a:p>
          <a:p>
            <a:pPr marL="357188" indent="-274638">
              <a:buFont typeface="Wingdings" panose="05000000000000000000" pitchFamily="2" charset="2"/>
              <a:buChar char="Ø"/>
              <a:defRPr/>
            </a:pPr>
            <a:r>
              <a:rPr lang="en-GB" sz="5100" dirty="0">
                <a:latin typeface="+mn-lt"/>
                <a:ea typeface="+mn-ea"/>
                <a:cs typeface="+mn-cs"/>
              </a:rPr>
              <a:t>Device-to-device </a:t>
            </a:r>
            <a:r>
              <a:rPr lang="en-GB" sz="5100" dirty="0">
                <a:latin typeface="+mn-lt"/>
                <a:ea typeface="+mn-ea"/>
                <a:cs typeface="+mn-cs"/>
              </a:rPr>
              <a:t>communication (“</a:t>
            </a:r>
            <a:r>
              <a:rPr lang="en-GB" sz="5100" dirty="0">
                <a:latin typeface="+mn-lt"/>
                <a:ea typeface="+mn-ea"/>
                <a:cs typeface="+mn-cs"/>
              </a:rPr>
              <a:t>D2D”)</a:t>
            </a:r>
            <a:r>
              <a:rPr lang="en-GB" sz="5100" dirty="0">
                <a:latin typeface="+mn-lt"/>
                <a:ea typeface="+mn-ea"/>
                <a:cs typeface="+mn-cs"/>
              </a:rPr>
              <a:t> </a:t>
            </a:r>
            <a:endParaRPr lang="en-GB" sz="5100" dirty="0">
              <a:latin typeface="+mn-lt"/>
              <a:ea typeface="+mn-ea"/>
              <a:cs typeface="+mn-cs"/>
            </a:endParaRPr>
          </a:p>
          <a:p>
            <a:pPr marL="357188" indent="-274638">
              <a:buFont typeface="Wingdings" panose="05000000000000000000" pitchFamily="2" charset="2"/>
              <a:buChar char="Ø"/>
              <a:defRPr/>
            </a:pPr>
            <a:r>
              <a:rPr lang="en-GB" sz="5100" dirty="0">
                <a:latin typeface="+mn-lt"/>
                <a:ea typeface="+mn-ea"/>
                <a:cs typeface="+mn-cs"/>
              </a:rPr>
              <a:t>N</a:t>
            </a:r>
            <a:r>
              <a:rPr lang="en-GB" sz="5100" dirty="0">
                <a:latin typeface="+mn-lt"/>
                <a:ea typeface="+mn-ea"/>
                <a:cs typeface="+mn-cs"/>
              </a:rPr>
              <a:t>ew </a:t>
            </a:r>
            <a:r>
              <a:rPr lang="en-GB" sz="5100" dirty="0">
                <a:latin typeface="+mn-lt"/>
                <a:ea typeface="+mn-ea"/>
                <a:cs typeface="+mn-cs"/>
              </a:rPr>
              <a:t>generations of interoperable products</a:t>
            </a:r>
          </a:p>
          <a:p>
            <a:pPr marL="622300">
              <a:buFontTx/>
              <a:buChar char="-"/>
              <a:defRPr/>
            </a:pPr>
            <a:endParaRPr lang="en-GB" dirty="0">
              <a:solidFill>
                <a:srgbClr val="00449E"/>
              </a:solidFill>
            </a:endParaRPr>
          </a:p>
          <a:p>
            <a:pPr marL="622300" eaLnBrk="1" hangingPunct="1">
              <a:buFontTx/>
              <a:buChar char="-"/>
              <a:defRPr/>
            </a:pPr>
            <a:endParaRPr lang="en-GB" dirty="0" smtClean="0">
              <a:solidFill>
                <a:srgbClr val="00449E"/>
              </a:solidFill>
            </a:endParaRPr>
          </a:p>
          <a:p>
            <a:pPr marL="357187" indent="0" eaLnBrk="1" hangingPunct="1">
              <a:buNone/>
              <a:defRPr/>
            </a:pPr>
            <a:endParaRPr lang="en-GB" sz="3600" dirty="0">
              <a:solidFill>
                <a:srgbClr val="00449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88758" y="333375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GB" sz="2800" b="1" kern="0" dirty="0" smtClean="0">
                <a:solidFill>
                  <a:srgbClr val="000099"/>
                </a:solidFill>
                <a:latin typeface="+mn-lt"/>
                <a:ea typeface="+mj-ea"/>
                <a:cs typeface="+mj-cs"/>
              </a:rPr>
              <a:t>Patents</a:t>
            </a:r>
            <a:r>
              <a:rPr lang="en-GB" sz="2800" b="1" kern="0" dirty="0">
                <a:solidFill>
                  <a:srgbClr val="000099"/>
                </a:solidFill>
                <a:latin typeface="+mn-lt"/>
                <a:ea typeface="+mj-ea"/>
                <a:cs typeface="+mj-cs"/>
              </a:rPr>
              <a:t>: an issue for </a:t>
            </a:r>
            <a:r>
              <a:rPr lang="en-GB" sz="2800" b="1" kern="0" dirty="0" smtClean="0">
                <a:solidFill>
                  <a:srgbClr val="000099"/>
                </a:solidFill>
                <a:latin typeface="+mn-lt"/>
                <a:ea typeface="+mj-ea"/>
                <a:cs typeface="+mj-cs"/>
              </a:rPr>
              <a:t>the future?</a:t>
            </a:r>
            <a:endParaRPr lang="en-GB" sz="2800" b="1" kern="0" dirty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0338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429684" cy="571504"/>
          </a:xfrm>
        </p:spPr>
        <p:txBody>
          <a:bodyPr/>
          <a:lstStyle/>
          <a:p>
            <a:r>
              <a:rPr lang="en-US" b="1" dirty="0" smtClean="0"/>
              <a:t>Summary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676456" cy="453650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The CEN and CENELEC system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Standards </a:t>
            </a:r>
            <a:r>
              <a:rPr lang="en-US" sz="2400" dirty="0">
                <a:solidFill>
                  <a:srgbClr val="FFFF00"/>
                </a:solidFill>
              </a:rPr>
              <a:t>and Patents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CEN </a:t>
            </a:r>
            <a:r>
              <a:rPr lang="en-US" sz="2400" dirty="0">
                <a:solidFill>
                  <a:srgbClr val="FFFF00"/>
                </a:solidFill>
              </a:rPr>
              <a:t>and CENELEC Patent </a:t>
            </a:r>
            <a:r>
              <a:rPr lang="en-US" sz="2400" dirty="0" smtClean="0">
                <a:solidFill>
                  <a:srgbClr val="FFFF00"/>
                </a:solidFill>
              </a:rPr>
              <a:t>policy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Patent Holder vs Standard users?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CEN-CENELEC approach towards ADR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Patents an issue for the future?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5155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0" y="1484784"/>
            <a:ext cx="9144000" cy="537321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17633" y="260648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GB" sz="2800" b="1" kern="0" dirty="0">
                <a:solidFill>
                  <a:srgbClr val="000099"/>
                </a:solidFill>
                <a:latin typeface="+mn-lt"/>
                <a:ea typeface="+mj-ea"/>
                <a:cs typeface="+mj-cs"/>
              </a:rPr>
              <a:t>Patents: an issue for </a:t>
            </a:r>
            <a:r>
              <a:rPr lang="en-GB" sz="2800" b="1" kern="0" dirty="0" smtClean="0">
                <a:solidFill>
                  <a:srgbClr val="000099"/>
                </a:solidFill>
                <a:latin typeface="+mn-lt"/>
                <a:ea typeface="+mj-ea"/>
                <a:cs typeface="+mj-cs"/>
              </a:rPr>
              <a:t>the future?</a:t>
            </a:r>
            <a:endParaRPr lang="en-GB" sz="2800" b="1" kern="0" dirty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3740" y="1628800"/>
            <a:ext cx="4824536" cy="2488347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GB" altLang="en-US" sz="2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Essential patents </a:t>
            </a:r>
          </a:p>
          <a:p>
            <a:pPr marL="0" indent="0" eaLnBrk="1" hangingPunct="1">
              <a:buNone/>
            </a:pPr>
            <a:r>
              <a:rPr lang="en-GB" altLang="en-US" sz="2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Today:</a:t>
            </a:r>
          </a:p>
          <a:p>
            <a:pPr lvl="1" eaLnBrk="1" hangingPunct="1"/>
            <a:r>
              <a:rPr lang="en-GB" altLang="en-US" sz="2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telecoms</a:t>
            </a:r>
          </a:p>
          <a:p>
            <a:pPr lvl="1"/>
            <a:r>
              <a:rPr lang="fr-FR" sz="2200" b="1" dirty="0">
                <a:solidFill>
                  <a:srgbClr val="FFFF00"/>
                </a:solidFill>
                <a:latin typeface="Calibri" panose="020F0502020204030204" pitchFamily="34" charset="0"/>
              </a:rPr>
              <a:t>Object </a:t>
            </a:r>
            <a:r>
              <a:rPr lang="fr-FR" sz="2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identification </a:t>
            </a:r>
            <a:r>
              <a:rPr lang="fr-FR" sz="22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tech</a:t>
            </a:r>
            <a:r>
              <a:rPr lang="fr-FR" sz="2200" b="1" dirty="0">
                <a:solidFill>
                  <a:srgbClr val="FFFF00"/>
                </a:solidFill>
                <a:latin typeface="Calibri" panose="020F0502020204030204" pitchFamily="34" charset="0"/>
              </a:rPr>
              <a:t>. (</a:t>
            </a:r>
            <a:r>
              <a:rPr lang="en-GB" sz="2200" b="1" dirty="0">
                <a:solidFill>
                  <a:srgbClr val="FFFF00"/>
                </a:solidFill>
                <a:latin typeface="Calibri" panose="020F0502020204030204" pitchFamily="34" charset="0"/>
              </a:rPr>
              <a:t>Wi-Fi) </a:t>
            </a:r>
          </a:p>
          <a:p>
            <a:pPr lvl="1"/>
            <a:r>
              <a:rPr lang="en-GB" altLang="en-US" sz="2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Computer consumer electronics</a:t>
            </a:r>
          </a:p>
          <a:p>
            <a:pPr lvl="1"/>
            <a:r>
              <a:rPr lang="en-GB" sz="2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Audio/video </a:t>
            </a:r>
            <a:r>
              <a:rPr lang="en-GB" sz="2200" b="1" dirty="0">
                <a:solidFill>
                  <a:srgbClr val="FFFF00"/>
                </a:solidFill>
                <a:latin typeface="Calibri" panose="020F0502020204030204" pitchFamily="34" charset="0"/>
              </a:rPr>
              <a:t>coding standards</a:t>
            </a:r>
          </a:p>
          <a:p>
            <a:pPr lvl="1" eaLnBrk="1" hangingPunct="1"/>
            <a:endParaRPr lang="en-GB" altLang="en-US" sz="2200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alt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7504" y="4169168"/>
            <a:ext cx="4824536" cy="263681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65113" indent="-265113" algn="l" defTabSz="914400" rtl="0" eaLnBrk="1" latinLnBrk="0" hangingPunct="1">
              <a:spcBef>
                <a:spcPct val="20000"/>
              </a:spcBef>
              <a:buSzPct val="90000"/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1825" indent="-27463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7425" indent="-27463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44613" indent="-265113" algn="l" defTabSz="914400" rtl="0" eaLnBrk="1" latinLnBrk="0" hangingPunct="1">
              <a:spcBef>
                <a:spcPct val="20000"/>
              </a:spcBef>
              <a:buSzPct val="90000"/>
              <a:buFont typeface="Wingdings" panose="05000000000000000000" pitchFamily="2" charset="2"/>
              <a:buChar char="à"/>
              <a:defRPr sz="21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00213" indent="-265113" algn="l" defTabSz="914400" rtl="0" eaLnBrk="1" latinLnBrk="0" hangingPunct="1">
              <a:spcBef>
                <a:spcPct val="20000"/>
              </a:spcBef>
              <a:buSzPct val="100000"/>
              <a:buFont typeface="Verdana" panose="020B0604030504040204" pitchFamily="34" charset="0"/>
              <a:buChar char="-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7" lvl="1" indent="0">
              <a:buNone/>
            </a:pPr>
            <a:endParaRPr lang="en-GB" altLang="en-US" sz="2200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altLang="en-US" sz="2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Growing:</a:t>
            </a:r>
          </a:p>
          <a:p>
            <a:pPr lvl="1"/>
            <a:r>
              <a:rPr lang="en-GB" altLang="en-US" sz="2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automotive</a:t>
            </a:r>
          </a:p>
          <a:p>
            <a:pPr lvl="1"/>
            <a:r>
              <a:rPr lang="en-GB" altLang="en-US" sz="2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"smart" sectors</a:t>
            </a:r>
          </a:p>
          <a:p>
            <a:pPr marL="0" indent="0">
              <a:buNone/>
            </a:pPr>
            <a:r>
              <a:rPr lang="en-GB" altLang="en-US" sz="2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Soon:</a:t>
            </a:r>
          </a:p>
          <a:p>
            <a:pPr lvl="1"/>
            <a:r>
              <a:rPr lang="en-GB" altLang="en-US" sz="2200" b="1" dirty="0">
                <a:solidFill>
                  <a:srgbClr val="FFFF00"/>
                </a:solidFill>
                <a:latin typeface="Calibri" panose="020F0502020204030204" pitchFamily="34" charset="0"/>
              </a:rPr>
              <a:t>I</a:t>
            </a:r>
            <a:r>
              <a:rPr lang="en-GB" altLang="en-US" sz="2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nternet of Things/M2M/D2D</a:t>
            </a:r>
          </a:p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10040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7" y="2204864"/>
            <a:ext cx="4521894" cy="3391421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619672" y="548681"/>
            <a:ext cx="424847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ts val="0"/>
              </a:spcAft>
              <a:buClr>
                <a:srgbClr val="1E887F"/>
              </a:buClr>
              <a:defRPr sz="2400" kern="1200">
                <a:solidFill>
                  <a:srgbClr val="00449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ts val="0"/>
              </a:spcAft>
              <a:buClr>
                <a:srgbClr val="00449E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ts val="0"/>
              </a:spcAft>
              <a:buClr>
                <a:srgbClr val="00449E"/>
              </a:buClr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ts val="0"/>
              </a:spcAft>
              <a:buClr>
                <a:srgbClr val="00449E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itchFamily="34" charset="0"/>
              <a:buChar char="•"/>
              <a:defRPr sz="1000" i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</a:rPr>
              <a:t>Thank you!</a:t>
            </a:r>
          </a:p>
          <a:p>
            <a:pPr algn="ctr"/>
            <a:endParaRPr lang="en-GB" dirty="0" smtClean="0">
              <a:solidFill>
                <a:schemeClr val="tx2"/>
              </a:solidFill>
            </a:endParaRPr>
          </a:p>
          <a:p>
            <a:pPr algn="ctr"/>
            <a:endParaRPr lang="en-GB" sz="2000" dirty="0" smtClean="0">
              <a:solidFill>
                <a:schemeClr val="tx2"/>
              </a:solidFill>
            </a:endParaRPr>
          </a:p>
          <a:p>
            <a:pPr algn="ctr"/>
            <a:endParaRPr lang="en-GB" sz="2000" dirty="0" smtClean="0">
              <a:solidFill>
                <a:schemeClr val="tx2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211960" y="2996952"/>
            <a:ext cx="5148064" cy="246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ts val="0"/>
              </a:spcAft>
              <a:buClr>
                <a:srgbClr val="1E887F"/>
              </a:buClr>
              <a:defRPr sz="2400" kern="1200">
                <a:solidFill>
                  <a:srgbClr val="00449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ts val="0"/>
              </a:spcAft>
              <a:buClr>
                <a:srgbClr val="00449E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ts val="0"/>
              </a:spcAft>
              <a:buClr>
                <a:srgbClr val="00449E"/>
              </a:buClr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ts val="0"/>
              </a:spcAft>
              <a:buClr>
                <a:srgbClr val="00449E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itchFamily="34" charset="0"/>
              <a:buChar char="•"/>
              <a:defRPr sz="1000" i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000" dirty="0" smtClean="0">
              <a:solidFill>
                <a:schemeClr val="tx2"/>
              </a:solidFill>
            </a:endParaRPr>
          </a:p>
          <a:p>
            <a:pPr algn="ctr"/>
            <a:r>
              <a:rPr lang="en-GB" sz="2000" b="1" dirty="0" smtClean="0">
                <a:solidFill>
                  <a:schemeClr val="tx2"/>
                </a:solidFill>
              </a:rPr>
              <a:t>Spiro Dhapi</a:t>
            </a:r>
          </a:p>
          <a:p>
            <a:pPr algn="ctr"/>
            <a:r>
              <a:rPr lang="en-GB" sz="2000" b="1" dirty="0" smtClean="0">
                <a:solidFill>
                  <a:schemeClr val="tx2"/>
                </a:solidFill>
              </a:rPr>
              <a:t>Legal Affairs</a:t>
            </a:r>
          </a:p>
          <a:p>
            <a:pPr algn="ctr"/>
            <a:r>
              <a:rPr lang="en-GB" sz="2000" b="1" dirty="0" smtClean="0">
                <a:solidFill>
                  <a:schemeClr val="tx2"/>
                </a:solidFill>
              </a:rPr>
              <a:t>Strategy and Governance </a:t>
            </a:r>
          </a:p>
          <a:p>
            <a:pPr algn="ctr"/>
            <a:r>
              <a:rPr lang="en-GB" sz="2000" dirty="0" smtClean="0">
                <a:solidFill>
                  <a:schemeClr val="tx2"/>
                </a:solidFill>
                <a:hlinkClick r:id="rId3"/>
              </a:rPr>
              <a:t>sdhapi@cencenelec.eu</a:t>
            </a:r>
            <a:endParaRPr lang="en-GB" sz="2000" dirty="0" smtClean="0">
              <a:solidFill>
                <a:schemeClr val="tx2"/>
              </a:solidFill>
            </a:endParaRPr>
          </a:p>
          <a:p>
            <a:endParaRPr lang="en-GB" dirty="0" smtClean="0">
              <a:solidFill>
                <a:schemeClr val="tx2"/>
              </a:solidFill>
            </a:endParaRPr>
          </a:p>
          <a:p>
            <a:endParaRPr lang="en-GB" dirty="0" smtClean="0">
              <a:solidFill>
                <a:schemeClr val="tx2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31" y="651986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Spiro Dhapi</a:t>
            </a:r>
          </a:p>
          <a:p>
            <a:pPr>
              <a:defRPr/>
            </a:pPr>
            <a:r>
              <a:rPr lang="fr-BE" dirty="0" smtClean="0"/>
              <a:t>SBS – WIPO </a:t>
            </a:r>
            <a:r>
              <a:rPr lang="fr-BE" dirty="0" err="1" smtClean="0"/>
              <a:t>Seminar</a:t>
            </a:r>
            <a:r>
              <a:rPr lang="fr-BE" dirty="0" smtClean="0"/>
              <a:t>, 2019-01-22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12869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49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8657" y="1540254"/>
            <a:ext cx="3456384" cy="131705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/>
            <a:r>
              <a:rPr lang="it-IT" dirty="0" smtClean="0"/>
              <a:t>~</a:t>
            </a:r>
            <a:r>
              <a:rPr lang="it-IT" dirty="0"/>
              <a:t>500 </a:t>
            </a:r>
            <a:r>
              <a:rPr lang="it-IT" dirty="0" err="1"/>
              <a:t>TCs</a:t>
            </a:r>
            <a:r>
              <a:rPr lang="it-IT" dirty="0"/>
              <a:t> </a:t>
            </a:r>
          </a:p>
          <a:p>
            <a:pPr marL="0" indent="0" algn="ctr"/>
            <a:r>
              <a:rPr lang="it-IT" sz="2000" i="1" dirty="0"/>
              <a:t>450 CEN - 50 CENELEC</a:t>
            </a:r>
          </a:p>
          <a:p>
            <a:pPr marL="0" indent="0" algn="ctr"/>
            <a:r>
              <a:rPr lang="it-IT" dirty="0"/>
              <a:t>~2.000 </a:t>
            </a:r>
            <a:r>
              <a:rPr lang="it-IT" dirty="0" err="1"/>
              <a:t>WGs</a:t>
            </a:r>
            <a:r>
              <a:rPr lang="it-IT" dirty="0"/>
              <a:t> </a:t>
            </a:r>
          </a:p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550" t="16272" r="67654" b="30648"/>
          <a:stretch/>
        </p:blipFill>
        <p:spPr>
          <a:xfrm>
            <a:off x="192514" y="1825234"/>
            <a:ext cx="2658869" cy="4726880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1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</p:pic>
      <p:sp>
        <p:nvSpPr>
          <p:cNvPr id="2" name="ZoneTexte 1"/>
          <p:cNvSpPr txBox="1"/>
          <p:nvPr/>
        </p:nvSpPr>
        <p:spPr>
          <a:xfrm>
            <a:off x="6444208" y="2060848"/>
            <a:ext cx="2376264" cy="310854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1400" dirty="0" smtClean="0">
                <a:solidFill>
                  <a:schemeClr val="tx2"/>
                </a:solidFill>
              </a:rPr>
              <a:t>Electric </a:t>
            </a:r>
            <a:r>
              <a:rPr lang="fr-BE" sz="1400" dirty="0" err="1">
                <a:solidFill>
                  <a:schemeClr val="tx2"/>
                </a:solidFill>
              </a:rPr>
              <a:t>Vehicles</a:t>
            </a:r>
            <a:r>
              <a:rPr lang="fr-BE" sz="1400" dirty="0">
                <a:solidFill>
                  <a:schemeClr val="tx2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1400" dirty="0" err="1">
                <a:solidFill>
                  <a:schemeClr val="tx2"/>
                </a:solidFill>
              </a:rPr>
              <a:t>Electromagnetic</a:t>
            </a:r>
            <a:r>
              <a:rPr lang="fr-BE" sz="1400" dirty="0">
                <a:solidFill>
                  <a:schemeClr val="tx2"/>
                </a:solidFill>
              </a:rPr>
              <a:t> Compatibility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1400" dirty="0">
                <a:solidFill>
                  <a:schemeClr val="tx2"/>
                </a:solidFill>
              </a:rPr>
              <a:t>Fibre </a:t>
            </a:r>
            <a:r>
              <a:rPr lang="fr-BE" sz="1400" dirty="0" err="1">
                <a:solidFill>
                  <a:schemeClr val="tx2"/>
                </a:solidFill>
              </a:rPr>
              <a:t>optic</a:t>
            </a:r>
            <a:r>
              <a:rPr lang="fr-BE" sz="1400" dirty="0">
                <a:solidFill>
                  <a:schemeClr val="tx2"/>
                </a:solidFill>
              </a:rPr>
              <a:t> Communications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1400" dirty="0">
                <a:solidFill>
                  <a:schemeClr val="tx2"/>
                </a:solidFill>
              </a:rPr>
              <a:t>Fuel </a:t>
            </a:r>
            <a:r>
              <a:rPr lang="fr-BE" sz="1400" dirty="0" err="1">
                <a:solidFill>
                  <a:schemeClr val="tx2"/>
                </a:solidFill>
              </a:rPr>
              <a:t>Cells</a:t>
            </a:r>
            <a:r>
              <a:rPr lang="fr-BE" sz="1400" dirty="0">
                <a:solidFill>
                  <a:schemeClr val="tx2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1400" dirty="0" err="1">
                <a:solidFill>
                  <a:schemeClr val="tx2"/>
                </a:solidFill>
              </a:rPr>
              <a:t>Household</a:t>
            </a:r>
            <a:r>
              <a:rPr lang="fr-BE" sz="1400" dirty="0">
                <a:solidFill>
                  <a:schemeClr val="tx2"/>
                </a:solidFill>
              </a:rPr>
              <a:t> </a:t>
            </a:r>
            <a:r>
              <a:rPr lang="fr-BE" sz="1400" dirty="0" err="1">
                <a:solidFill>
                  <a:schemeClr val="tx2"/>
                </a:solidFill>
              </a:rPr>
              <a:t>appliances</a:t>
            </a:r>
            <a:r>
              <a:rPr lang="fr-BE" sz="1400" dirty="0">
                <a:solidFill>
                  <a:schemeClr val="tx2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1400" dirty="0">
                <a:solidFill>
                  <a:schemeClr val="tx2"/>
                </a:solidFill>
              </a:rPr>
              <a:t>ICT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1400" dirty="0" err="1">
                <a:solidFill>
                  <a:schemeClr val="tx2"/>
                </a:solidFill>
              </a:rPr>
              <a:t>Interoperability</a:t>
            </a:r>
            <a:r>
              <a:rPr lang="fr-BE" sz="1400" dirty="0">
                <a:solidFill>
                  <a:schemeClr val="tx2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1400" dirty="0" err="1">
                <a:solidFill>
                  <a:schemeClr val="tx2"/>
                </a:solidFill>
              </a:rPr>
              <a:t>Medical</a:t>
            </a:r>
            <a:r>
              <a:rPr lang="fr-BE" sz="1400" dirty="0">
                <a:solidFill>
                  <a:schemeClr val="tx2"/>
                </a:solidFill>
              </a:rPr>
              <a:t> Equipment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1400" dirty="0" err="1">
                <a:solidFill>
                  <a:schemeClr val="tx2"/>
                </a:solidFill>
              </a:rPr>
              <a:t>Railways</a:t>
            </a:r>
            <a:r>
              <a:rPr lang="fr-BE" sz="1400" dirty="0">
                <a:solidFill>
                  <a:schemeClr val="tx2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1400" dirty="0">
                <a:solidFill>
                  <a:schemeClr val="tx2"/>
                </a:solidFill>
              </a:rPr>
              <a:t>Smart </a:t>
            </a:r>
            <a:r>
              <a:rPr lang="fr-BE" sz="1400" dirty="0" err="1">
                <a:solidFill>
                  <a:schemeClr val="tx2"/>
                </a:solidFill>
              </a:rPr>
              <a:t>grids</a:t>
            </a:r>
            <a:r>
              <a:rPr lang="fr-BE" sz="1400" dirty="0">
                <a:solidFill>
                  <a:schemeClr val="tx2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1400" dirty="0" err="1">
                <a:solidFill>
                  <a:schemeClr val="tx2"/>
                </a:solidFill>
              </a:rPr>
              <a:t>SmartHouse</a:t>
            </a:r>
            <a:r>
              <a:rPr lang="fr-BE" sz="1400" dirty="0">
                <a:solidFill>
                  <a:schemeClr val="tx2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1400" dirty="0">
                <a:solidFill>
                  <a:schemeClr val="tx2"/>
                </a:solidFill>
              </a:rPr>
              <a:t>Smart </a:t>
            </a:r>
            <a:r>
              <a:rPr lang="fr-BE" sz="1400" dirty="0" err="1">
                <a:solidFill>
                  <a:schemeClr val="tx2"/>
                </a:solidFill>
              </a:rPr>
              <a:t>metering</a:t>
            </a:r>
            <a:r>
              <a:rPr lang="fr-BE" sz="14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4542" y="342631"/>
            <a:ext cx="1233682" cy="9814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72" y="415303"/>
            <a:ext cx="1781373" cy="8888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608095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15" name="AutoShape 4"/>
          <p:cNvCxnSpPr>
            <a:cxnSpLocks noChangeShapeType="1"/>
          </p:cNvCxnSpPr>
          <p:nvPr/>
        </p:nvCxnSpPr>
        <p:spPr bwMode="auto">
          <a:xfrm>
            <a:off x="1403350" y="419417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375077" y="4510106"/>
            <a:ext cx="1472737" cy="830997"/>
          </a:xfrm>
          <a:prstGeom prst="rect">
            <a:avLst/>
          </a:prstGeom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600" b="1" dirty="0">
                <a:solidFill>
                  <a:srgbClr val="000066"/>
                </a:solidFill>
              </a:rPr>
              <a:t>Patent: </a:t>
            </a:r>
            <a:r>
              <a:rPr lang="fr-BE" sz="1600" b="1" dirty="0" err="1" smtClean="0">
                <a:solidFill>
                  <a:schemeClr val="bg1"/>
                </a:solidFill>
              </a:rPr>
              <a:t>engine</a:t>
            </a:r>
            <a:r>
              <a:rPr lang="fr-BE" sz="1600" b="1" dirty="0" smtClean="0">
                <a:solidFill>
                  <a:schemeClr val="bg1"/>
                </a:solidFill>
              </a:rPr>
              <a:t> and </a:t>
            </a:r>
            <a:r>
              <a:rPr lang="fr-BE" sz="1600" b="1" dirty="0" err="1" smtClean="0">
                <a:solidFill>
                  <a:schemeClr val="bg1"/>
                </a:solidFill>
              </a:rPr>
              <a:t>drum</a:t>
            </a:r>
            <a:r>
              <a:rPr lang="fr-BE" sz="1600" b="1" dirty="0" smtClean="0">
                <a:solidFill>
                  <a:schemeClr val="bg1"/>
                </a:solidFill>
              </a:rPr>
              <a:t> 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2293" name="Rectangle 11"/>
          <p:cNvSpPr>
            <a:spLocks noChangeArrowheads="1"/>
          </p:cNvSpPr>
          <p:nvPr/>
        </p:nvSpPr>
        <p:spPr bwMode="auto">
          <a:xfrm rot="10800000" flipV="1">
            <a:off x="6255774" y="2953907"/>
            <a:ext cx="2235200" cy="338554"/>
          </a:xfrm>
          <a:prstGeom prst="rect">
            <a:avLst/>
          </a:prstGeom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600" b="1" dirty="0">
                <a:solidFill>
                  <a:srgbClr val="000066"/>
                </a:solidFill>
              </a:rPr>
              <a:t>Design: </a:t>
            </a:r>
            <a:r>
              <a:rPr lang="fr-BE" sz="1600" b="1" dirty="0" smtClean="0">
                <a:solidFill>
                  <a:schemeClr val="bg1"/>
                </a:solidFill>
              </a:rPr>
              <a:t>body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12294" name="Rectangle 13"/>
          <p:cNvSpPr>
            <a:spLocks noChangeArrowheads="1"/>
          </p:cNvSpPr>
          <p:nvPr/>
        </p:nvSpPr>
        <p:spPr bwMode="auto">
          <a:xfrm>
            <a:off x="7071179" y="4457836"/>
            <a:ext cx="1457325" cy="707886"/>
          </a:xfrm>
          <a:prstGeom prst="rect">
            <a:avLst/>
          </a:prstGeom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600" b="1" dirty="0" smtClean="0">
                <a:solidFill>
                  <a:srgbClr val="000066"/>
                </a:solidFill>
              </a:rPr>
              <a:t>Copyright:</a:t>
            </a:r>
          </a:p>
          <a:p>
            <a:pPr>
              <a:spcBef>
                <a:spcPct val="50000"/>
              </a:spcBef>
            </a:pPr>
            <a:r>
              <a:rPr lang="fr-BE" sz="1600" b="1" dirty="0" smtClean="0">
                <a:solidFill>
                  <a:schemeClr val="bg1"/>
                </a:solidFill>
              </a:rPr>
              <a:t>User </a:t>
            </a:r>
            <a:r>
              <a:rPr lang="fr-BE" sz="1600" b="1" dirty="0" err="1">
                <a:solidFill>
                  <a:schemeClr val="bg1"/>
                </a:solidFill>
              </a:rPr>
              <a:t>manual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806926" name="Text Box 14"/>
          <p:cNvSpPr txBox="1">
            <a:spLocks noChangeArrowheads="1"/>
          </p:cNvSpPr>
          <p:nvPr/>
        </p:nvSpPr>
        <p:spPr bwMode="auto">
          <a:xfrm>
            <a:off x="4174430" y="1329418"/>
            <a:ext cx="4316544" cy="1569660"/>
          </a:xfrm>
          <a:prstGeom prst="rect">
            <a:avLst/>
          </a:prstGeom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BE" sz="1600" b="1" dirty="0" err="1">
                <a:solidFill>
                  <a:srgbClr val="000066"/>
                </a:solidFill>
              </a:rPr>
              <a:t>Registered</a:t>
            </a:r>
            <a:r>
              <a:rPr lang="fr-BE" sz="1600" b="1" dirty="0">
                <a:solidFill>
                  <a:srgbClr val="000066"/>
                </a:solidFill>
              </a:rPr>
              <a:t> </a:t>
            </a:r>
            <a:r>
              <a:rPr lang="fr-BE" sz="1600" b="1" dirty="0" err="1">
                <a:solidFill>
                  <a:srgbClr val="000066"/>
                </a:solidFill>
              </a:rPr>
              <a:t>Company</a:t>
            </a:r>
            <a:r>
              <a:rPr lang="fr-BE" sz="1600" b="1" dirty="0">
                <a:solidFill>
                  <a:srgbClr val="000066"/>
                </a:solidFill>
              </a:rPr>
              <a:t> Name: </a:t>
            </a:r>
            <a:r>
              <a:rPr lang="en-GB" sz="1600" b="1" dirty="0"/>
              <a:t>Robert Bosch GmbH </a:t>
            </a:r>
            <a:endParaRPr lang="en-GB" sz="1600" b="1" dirty="0" smtClean="0"/>
          </a:p>
          <a:p>
            <a:pPr>
              <a:spcBef>
                <a:spcPct val="50000"/>
              </a:spcBef>
              <a:defRPr/>
            </a:pPr>
            <a:r>
              <a:rPr lang="fr-BE" sz="1600" b="1" dirty="0" smtClean="0">
                <a:solidFill>
                  <a:srgbClr val="000066"/>
                </a:solidFill>
              </a:rPr>
              <a:t>Commercial </a:t>
            </a:r>
            <a:r>
              <a:rPr lang="fr-BE" sz="1600" b="1" dirty="0">
                <a:solidFill>
                  <a:srgbClr val="000066"/>
                </a:solidFill>
              </a:rPr>
              <a:t>Name: </a:t>
            </a:r>
            <a:r>
              <a:rPr lang="fr-BE" sz="1600" b="1" dirty="0" smtClean="0">
                <a:solidFill>
                  <a:schemeClr val="bg1"/>
                </a:solidFill>
              </a:rPr>
              <a:t>BOSCH</a:t>
            </a:r>
            <a:endParaRPr lang="fr-BE" sz="1600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fr-BE" sz="1600" b="1" dirty="0">
                <a:solidFill>
                  <a:srgbClr val="000066"/>
                </a:solidFill>
              </a:rPr>
              <a:t>Domain Name: </a:t>
            </a:r>
            <a:r>
              <a:rPr lang="fr-BE" sz="1600" b="1" dirty="0" smtClean="0">
                <a:solidFill>
                  <a:schemeClr val="bg1"/>
                </a:solidFill>
              </a:rPr>
              <a:t>www.bosch-industrial.com</a:t>
            </a:r>
            <a:endParaRPr lang="fr-FR" sz="1600" b="1" dirty="0">
              <a:solidFill>
                <a:schemeClr val="bg1"/>
              </a:solidFill>
            </a:endParaRPr>
          </a:p>
        </p:txBody>
      </p:sp>
      <p:cxnSp>
        <p:nvCxnSpPr>
          <p:cNvPr id="26" name="Shape 25"/>
          <p:cNvCxnSpPr/>
          <p:nvPr/>
        </p:nvCxnSpPr>
        <p:spPr>
          <a:xfrm flipV="1">
            <a:off x="1833362" y="4615234"/>
            <a:ext cx="1370488" cy="1167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12294" idx="1"/>
            <a:endCxn id="1030" idx="3"/>
          </p:cNvCxnSpPr>
          <p:nvPr/>
        </p:nvCxnSpPr>
        <p:spPr>
          <a:xfrm rot="10800000">
            <a:off x="6389159" y="4397795"/>
            <a:ext cx="682020" cy="41398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304" name="TextBox 36"/>
          <p:cNvSpPr txBox="1">
            <a:spLocks noChangeArrowheads="1"/>
          </p:cNvSpPr>
          <p:nvPr/>
        </p:nvSpPr>
        <p:spPr bwMode="auto">
          <a:xfrm>
            <a:off x="566737" y="1521355"/>
            <a:ext cx="1368425" cy="3381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BE" sz="1600" b="1" dirty="0" err="1">
                <a:solidFill>
                  <a:srgbClr val="000066"/>
                </a:solidFill>
              </a:rPr>
              <a:t>Trademarks</a:t>
            </a:r>
            <a:endParaRPr lang="fr-BE" sz="1600" b="1" dirty="0">
              <a:solidFill>
                <a:srgbClr val="000066"/>
              </a:solidFill>
            </a:endParaRPr>
          </a:p>
        </p:txBody>
      </p:sp>
      <p:sp>
        <p:nvSpPr>
          <p:cNvPr id="13327" name="Title 1"/>
          <p:cNvSpPr>
            <a:spLocks noGrp="1"/>
          </p:cNvSpPr>
          <p:nvPr>
            <p:ph type="title"/>
          </p:nvPr>
        </p:nvSpPr>
        <p:spPr>
          <a:xfrm>
            <a:off x="304512" y="284500"/>
            <a:ext cx="7200901" cy="11509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b="1" dirty="0" smtClean="0">
                <a:solidFill>
                  <a:srgbClr val="00449E"/>
                </a:solidFill>
              </a:rPr>
              <a:t>Standards and Patents</a:t>
            </a:r>
            <a:r>
              <a:rPr lang="en-GB" altLang="en-US" b="1" dirty="0">
                <a:solidFill>
                  <a:srgbClr val="00449E"/>
                </a:solidFill>
              </a:rPr>
              <a:t/>
            </a:r>
            <a:br>
              <a:rPr lang="en-GB" altLang="en-US" b="1" dirty="0">
                <a:solidFill>
                  <a:srgbClr val="00449E"/>
                </a:solidFill>
              </a:rPr>
            </a:br>
            <a:r>
              <a:rPr lang="en-GB" altLang="en-US" b="1" dirty="0">
                <a:solidFill>
                  <a:srgbClr val="00449E"/>
                </a:solidFill>
              </a:rPr>
              <a:t>A practical example...</a:t>
            </a:r>
            <a:endParaRPr lang="en-US" altLang="en-US" b="1" dirty="0">
              <a:solidFill>
                <a:srgbClr val="00449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81811"/>
            <a:ext cx="2255837" cy="295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12" y="2065640"/>
            <a:ext cx="2060823" cy="20789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hape 29"/>
          <p:cNvCxnSpPr/>
          <p:nvPr/>
        </p:nvCxnSpPr>
        <p:spPr>
          <a:xfrm rot="10800000" flipV="1">
            <a:off x="4788024" y="3292462"/>
            <a:ext cx="2585352" cy="640593"/>
          </a:xfrm>
          <a:prstGeom prst="bentConnector3">
            <a:avLst>
              <a:gd name="adj1" fmla="val 484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>
            <a:off x="1250949" y="1905659"/>
            <a:ext cx="2058881" cy="138680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234" y="4063641"/>
            <a:ext cx="923925" cy="66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5"/>
          <p:cNvSpPr>
            <a:spLocks noChangeArrowheads="1"/>
          </p:cNvSpPr>
          <p:nvPr/>
        </p:nvSpPr>
        <p:spPr bwMode="auto">
          <a:xfrm>
            <a:off x="402045" y="5414281"/>
            <a:ext cx="1443831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600" b="1" dirty="0" smtClean="0">
                <a:solidFill>
                  <a:srgbClr val="000066"/>
                </a:solidFill>
              </a:rPr>
              <a:t>and  ~15 </a:t>
            </a:r>
            <a:r>
              <a:rPr lang="fr-BE" sz="1600" b="1" dirty="0" err="1" smtClean="0">
                <a:solidFill>
                  <a:srgbClr val="000066"/>
                </a:solidFill>
              </a:rPr>
              <a:t>ENs</a:t>
            </a:r>
            <a:r>
              <a:rPr lang="fr-BE" sz="1600" b="1" dirty="0" smtClean="0">
                <a:solidFill>
                  <a:srgbClr val="000066"/>
                </a:solidFill>
              </a:rPr>
              <a:t>!</a:t>
            </a:r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72817"/>
      </p:ext>
    </p:extLst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6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6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6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 autoUpdateAnimBg="0"/>
      <p:bldP spid="12293" grpId="0" animBg="1" autoUpdateAnimBg="0"/>
      <p:bldP spid="12294" grpId="0" animBg="1" autoUpdateAnimBg="0"/>
      <p:bldP spid="806926" grpId="0" animBg="1"/>
      <p:bldP spid="12304" grpId="0" animBg="1" autoUpdateAnimBg="0"/>
      <p:bldP spid="48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880800" cy="1150938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rgbClr val="003399"/>
                </a:solidFill>
              </a:rPr>
              <a:t>CEN-CENELEC and SEPs</a:t>
            </a:r>
            <a:endParaRPr lang="en-US" altLang="en-US" b="1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51520" y="1557338"/>
            <a:ext cx="8640960" cy="810756"/>
          </a:xfrm>
        </p:spPr>
        <p:txBody>
          <a:bodyPr>
            <a:normAutofit/>
          </a:bodyPr>
          <a:lstStyle/>
          <a:p>
            <a:pPr marL="0" indent="0" eaLnBrk="1" hangingPunct="1">
              <a:spcAft>
                <a:spcPct val="0"/>
              </a:spcAft>
            </a:pPr>
            <a:endParaRPr lang="en-GB" altLang="en-US" sz="2200" dirty="0" smtClean="0">
              <a:solidFill>
                <a:srgbClr val="262699"/>
              </a:solidFill>
            </a:endParaRPr>
          </a:p>
          <a:p>
            <a:pPr marL="0" indent="0" eaLnBrk="1" hangingPunct="1">
              <a:spcAft>
                <a:spcPct val="0"/>
              </a:spcAft>
            </a:pPr>
            <a:endParaRPr lang="en-GB" altLang="en-US" sz="2200" dirty="0" smtClean="0">
              <a:solidFill>
                <a:srgbClr val="262699"/>
              </a:solidFill>
            </a:endParaRPr>
          </a:p>
          <a:p>
            <a:pPr marL="0" indent="0" eaLnBrk="1" hangingPunct="1">
              <a:spcAft>
                <a:spcPct val="0"/>
              </a:spcAft>
            </a:pPr>
            <a:endParaRPr lang="en-GB" altLang="en-US" dirty="0" smtClean="0">
              <a:solidFill>
                <a:srgbClr val="00B050"/>
              </a:solidFill>
            </a:endParaRPr>
          </a:p>
          <a:p>
            <a:pPr marL="0" indent="0" eaLnBrk="1" hangingPunct="1">
              <a:spcAft>
                <a:spcPct val="0"/>
              </a:spcAft>
            </a:pPr>
            <a:endParaRPr lang="en-GB" alt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251520" y="1793616"/>
            <a:ext cx="4412397" cy="13849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SzPct val="90000"/>
              <a:defRPr/>
            </a:pPr>
            <a:r>
              <a:rPr lang="en-GB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CEN-CENELEC Guide 8 </a:t>
            </a:r>
            <a:endParaRPr lang="en-GB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Bef>
                <a:spcPct val="20000"/>
              </a:spcBef>
              <a:buSzPct val="90000"/>
              <a:defRPr/>
            </a:pPr>
            <a:r>
              <a:rPr lang="en-GB" sz="2000" dirty="0" smtClean="0">
                <a:solidFill>
                  <a:srgbClr val="C0504D">
                    <a:lumMod val="75000"/>
                  </a:srgbClr>
                </a:solidFill>
              </a:rPr>
              <a:t>“</a:t>
            </a:r>
            <a:r>
              <a:rPr lang="en-GB" sz="2000" dirty="0">
                <a:solidFill>
                  <a:srgbClr val="1F497D">
                    <a:lumMod val="75000"/>
                  </a:srgbClr>
                </a:solidFill>
              </a:rPr>
              <a:t>Guidelines for </a:t>
            </a:r>
            <a:r>
              <a:rPr lang="en-GB" sz="2000" dirty="0" smtClean="0">
                <a:solidFill>
                  <a:srgbClr val="1F497D">
                    <a:lumMod val="75000"/>
                  </a:srgbClr>
                </a:solidFill>
              </a:rPr>
              <a:t>implementation </a:t>
            </a:r>
            <a:r>
              <a:rPr lang="en-GB" sz="2000" dirty="0">
                <a:solidFill>
                  <a:srgbClr val="1F497D">
                    <a:lumMod val="75000"/>
                  </a:srgbClr>
                </a:solidFill>
              </a:rPr>
              <a:t>of the common IPR policy </a:t>
            </a:r>
            <a:r>
              <a:rPr lang="en-GB" sz="2000" dirty="0" smtClean="0">
                <a:solidFill>
                  <a:srgbClr val="1F497D">
                    <a:lumMod val="75000"/>
                  </a:srgbClr>
                </a:solidFill>
              </a:rPr>
              <a:t>on </a:t>
            </a:r>
            <a:r>
              <a:rPr lang="en-GB" sz="2000" dirty="0">
                <a:solidFill>
                  <a:srgbClr val="1F497D">
                    <a:lumMod val="75000"/>
                  </a:srgbClr>
                </a:solidFill>
              </a:rPr>
              <a:t>Patent”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4815897" y="2241241"/>
            <a:ext cx="38597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SzPct val="90000"/>
              <a:defRPr/>
            </a:pPr>
            <a:r>
              <a:rPr lang="en-GB" sz="2400" dirty="0">
                <a:solidFill>
                  <a:srgbClr val="1F497D">
                    <a:lumMod val="75000"/>
                  </a:srgbClr>
                </a:solidFill>
              </a:rPr>
              <a:t>Available on the CEN and CENELEC websites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616" y="3284984"/>
            <a:ext cx="4111778" cy="23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31" y="651986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Spiro Dhapi</a:t>
            </a:r>
          </a:p>
          <a:p>
            <a:pPr>
              <a:defRPr/>
            </a:pPr>
            <a:r>
              <a:rPr lang="fr-BE" dirty="0" smtClean="0"/>
              <a:t>SBS – WIPO </a:t>
            </a:r>
            <a:r>
              <a:rPr lang="fr-BE" dirty="0" err="1" smtClean="0"/>
              <a:t>Seminar</a:t>
            </a:r>
            <a:r>
              <a:rPr lang="fr-BE" dirty="0" smtClean="0"/>
              <a:t>, 2019-01-22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8335167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GB" b="1" dirty="0">
                <a:solidFill>
                  <a:srgbClr val="00449E"/>
                </a:solidFill>
              </a:rPr>
              <a:t>CEN-CENELEC Patent policy</a:t>
            </a:r>
            <a:endParaRPr lang="en-GB" b="1" dirty="0">
              <a:solidFill>
                <a:srgbClr val="00449E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2780928"/>
            <a:ext cx="7992889" cy="354639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Aft>
                <a:spcPct val="0"/>
              </a:spcAft>
            </a:pPr>
            <a:endParaRPr lang="en-GB" altLang="en-US" sz="1400" dirty="0" smtClean="0"/>
          </a:p>
          <a:p>
            <a:pPr marL="514350" indent="-514350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US" dirty="0">
                <a:solidFill>
                  <a:srgbClr val="00449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Based on ISO/IEC/ITU common patent policy</a:t>
            </a:r>
          </a:p>
          <a:p>
            <a:pPr marL="514350" indent="-514350">
              <a:spcBef>
                <a:spcPct val="200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  <a:defRPr/>
            </a:pPr>
            <a:r>
              <a:rPr lang="en-GB" dirty="0">
                <a:solidFill>
                  <a:srgbClr val="00449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Voluntary early declarations “at the best of experts’ knowledge</a:t>
            </a:r>
            <a:r>
              <a:rPr lang="en-GB" dirty="0" smtClean="0">
                <a:solidFill>
                  <a:srgbClr val="00449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</a:p>
          <a:p>
            <a:pPr marL="514350" indent="-514350">
              <a:spcBef>
                <a:spcPct val="200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rgbClr val="00449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Essentiality</a:t>
            </a:r>
            <a:endParaRPr lang="en-GB" dirty="0" smtClean="0">
              <a:solidFill>
                <a:srgbClr val="00449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spcBef>
                <a:spcPct val="200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rgbClr val="00449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Examine relevance </a:t>
            </a:r>
            <a:r>
              <a:rPr lang="en-US" dirty="0">
                <a:solidFill>
                  <a:srgbClr val="00449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declared patents, but NOT scope, validity &amp; </a:t>
            </a:r>
            <a:r>
              <a:rPr lang="en-US" dirty="0" smtClean="0">
                <a:solidFill>
                  <a:srgbClr val="00449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terms</a:t>
            </a:r>
            <a:endParaRPr lang="en-GB" dirty="0">
              <a:solidFill>
                <a:srgbClr val="00449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spcBef>
                <a:spcPct val="200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  <a:defRPr/>
            </a:pPr>
            <a:r>
              <a:rPr lang="en-GB" dirty="0">
                <a:solidFill>
                  <a:srgbClr val="00449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FRAND conditions </a:t>
            </a:r>
            <a:r>
              <a:rPr lang="en-GB" sz="1800" dirty="0" smtClean="0">
                <a:solidFill>
                  <a:schemeClr val="tx2"/>
                </a:solidFill>
              </a:rPr>
              <a:t>(</a:t>
            </a:r>
            <a:r>
              <a:rPr lang="en-GB" sz="1800" dirty="0">
                <a:solidFill>
                  <a:schemeClr val="tx2"/>
                </a:solidFill>
              </a:rPr>
              <a:t>Fair, Reasonable And </a:t>
            </a:r>
            <a:r>
              <a:rPr lang="en-GB" sz="1800" dirty="0" smtClean="0">
                <a:solidFill>
                  <a:schemeClr val="tx2"/>
                </a:solidFill>
              </a:rPr>
              <a:t>Non Discriminatory</a:t>
            </a:r>
            <a:r>
              <a:rPr lang="en-GB" sz="1800" dirty="0">
                <a:solidFill>
                  <a:schemeClr val="tx2"/>
                </a:solidFill>
              </a:rPr>
              <a:t>) </a:t>
            </a:r>
          </a:p>
          <a:p>
            <a:pPr>
              <a:spcAft>
                <a:spcPct val="0"/>
              </a:spcAft>
            </a:pPr>
            <a:endParaRPr lang="en-GB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457200" y="1754813"/>
            <a:ext cx="7992888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altLang="en-US" sz="2800" b="1" dirty="0"/>
              <a:t>CEN-CENELEC Guide 8 </a:t>
            </a:r>
            <a:r>
              <a:rPr lang="en-US" altLang="en-US" sz="2800" b="1" dirty="0"/>
              <a:t>o</a:t>
            </a:r>
            <a:r>
              <a:rPr lang="en-US" sz="2800" b="1" dirty="0"/>
              <a:t>n Implementation of the Common Policy on Patents</a:t>
            </a:r>
            <a:endParaRPr lang="en-GB" altLang="en-US" sz="2800" b="1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31" y="651986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Spiro Dhapi</a:t>
            </a:r>
          </a:p>
          <a:p>
            <a:pPr>
              <a:defRPr/>
            </a:pPr>
            <a:r>
              <a:rPr lang="fr-BE" dirty="0" smtClean="0"/>
              <a:t>SBS – WIPO </a:t>
            </a:r>
            <a:r>
              <a:rPr lang="fr-BE" dirty="0" err="1" smtClean="0"/>
              <a:t>Seminar</a:t>
            </a:r>
            <a:r>
              <a:rPr lang="fr-BE" dirty="0" smtClean="0"/>
              <a:t>, 2019-01-22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68758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264623" y="188640"/>
            <a:ext cx="6346825" cy="11509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b="1" dirty="0">
                <a:solidFill>
                  <a:srgbClr val="00449E"/>
                </a:solidFill>
              </a:rPr>
              <a:t>What patents are included in the standard?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23850" y="1628775"/>
            <a:ext cx="8115300" cy="1800225"/>
          </a:xfrm>
        </p:spPr>
        <p:txBody>
          <a:bodyPr>
            <a:normAutofit fontScale="85000" lnSpcReduction="10000"/>
          </a:bodyPr>
          <a:lstStyle/>
          <a:p>
            <a:pPr marL="0" indent="0">
              <a:spcAft>
                <a:spcPct val="0"/>
              </a:spcAft>
              <a:buNone/>
            </a:pPr>
            <a:r>
              <a:rPr lang="en-GB" altLang="en-US" sz="33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A- Patents that are </a:t>
            </a:r>
            <a:r>
              <a:rPr lang="en-GB" altLang="en-US" sz="33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essential</a:t>
            </a:r>
            <a:r>
              <a:rPr lang="en-GB" altLang="en-US" sz="33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for the standard</a:t>
            </a:r>
          </a:p>
          <a:p>
            <a:pPr marL="0" indent="0" algn="just">
              <a:spcAft>
                <a:spcPct val="0"/>
              </a:spcAft>
            </a:pPr>
            <a:r>
              <a:rPr lang="en-GB" altLang="en-US" sz="2200" dirty="0" smtClean="0"/>
              <a:t>when it is not possible, according to the patent holder at the time of the standardization making process, to make a product/method according to the standard without infringing the </a:t>
            </a:r>
            <a:r>
              <a:rPr lang="en-GB" altLang="en-US" sz="2200" dirty="0"/>
              <a:t>patent </a:t>
            </a:r>
            <a:r>
              <a:rPr lang="en-GB" altLang="en-US" sz="2200" dirty="0" smtClean="0"/>
              <a:t>holder’s right on that Patent.</a:t>
            </a:r>
          </a:p>
          <a:p>
            <a:pPr>
              <a:spcAft>
                <a:spcPct val="0"/>
              </a:spcAft>
            </a:pPr>
            <a:endParaRPr lang="en-GB" altLang="en-US" dirty="0" smtClean="0"/>
          </a:p>
          <a:p>
            <a:pPr>
              <a:spcAft>
                <a:spcPct val="0"/>
              </a:spcAft>
            </a:pPr>
            <a:endParaRPr lang="en-GB" altLang="en-US" sz="2000" b="1" dirty="0"/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323850" y="3429000"/>
            <a:ext cx="871378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spcAft>
                <a:spcPct val="0"/>
              </a:spcAft>
              <a:buClr>
                <a:srgbClr val="1E887F"/>
              </a:buClr>
              <a:buSzPct val="90000"/>
              <a:defRPr/>
            </a:pPr>
            <a:r>
              <a:rPr lang="en-GB" sz="2800" b="1" dirty="0">
                <a:solidFill>
                  <a:schemeClr val="tx2">
                    <a:lumMod val="75000"/>
                  </a:schemeClr>
                </a:solidFill>
              </a:rPr>
              <a:t>B- Patents of which </a:t>
            </a:r>
            <a:r>
              <a:rPr lang="en-GB" sz="2800" b="1" dirty="0">
                <a:solidFill>
                  <a:srgbClr val="C00000"/>
                </a:solidFill>
              </a:rPr>
              <a:t>licensing conditions </a:t>
            </a:r>
            <a:r>
              <a:rPr lang="en-GB" sz="2800" b="1" dirty="0">
                <a:solidFill>
                  <a:schemeClr val="tx2">
                    <a:lumMod val="75000"/>
                  </a:schemeClr>
                </a:solidFill>
              </a:rPr>
              <a:t>are </a:t>
            </a:r>
            <a:r>
              <a:rPr lang="en-GB" sz="2800" b="1" dirty="0">
                <a:solidFill>
                  <a:srgbClr val="C00000"/>
                </a:solidFill>
              </a:rPr>
              <a:t>declared</a:t>
            </a:r>
            <a:r>
              <a:rPr lang="en-GB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spcBef>
                <a:spcPct val="20000"/>
              </a:spcBef>
              <a:spcAft>
                <a:spcPct val="0"/>
              </a:spcAft>
              <a:buClr>
                <a:srgbClr val="1E887F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CEN-CENELEC Guide 8</a:t>
            </a:r>
          </a:p>
          <a:p>
            <a:pPr marL="342900" indent="-342900">
              <a:spcBef>
                <a:spcPct val="20000"/>
              </a:spcBef>
              <a:spcAft>
                <a:spcPct val="0"/>
              </a:spcAft>
              <a:buClr>
                <a:srgbClr val="1E887F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Declaration Form</a:t>
            </a:r>
          </a:p>
          <a:p>
            <a:pPr marL="342900" indent="-342900">
              <a:spcBef>
                <a:spcPct val="20000"/>
              </a:spcBef>
              <a:spcAft>
                <a:spcPct val="0"/>
              </a:spcAft>
              <a:buClr>
                <a:srgbClr val="1E887F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FRAND conditions  (Fair, Reasonable And Non Discriminatory) </a:t>
            </a:r>
            <a:endParaRPr lang="en-GB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spcAft>
                <a:spcPct val="0"/>
              </a:spcAft>
              <a:buClr>
                <a:srgbClr val="1E887F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Transfer of the essential patent</a:t>
            </a:r>
          </a:p>
          <a:p>
            <a:pPr marL="342900" indent="-342900">
              <a:spcBef>
                <a:spcPct val="20000"/>
              </a:spcBef>
              <a:spcAft>
                <a:spcPct val="0"/>
              </a:spcAft>
              <a:buClr>
                <a:srgbClr val="1E887F"/>
              </a:buClr>
              <a:buSzPct val="90000"/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31" y="651986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Spiro Dhapi</a:t>
            </a:r>
          </a:p>
          <a:p>
            <a:pPr>
              <a:defRPr/>
            </a:pPr>
            <a:r>
              <a:rPr lang="fr-BE" dirty="0" smtClean="0"/>
              <a:t>SBS – WIPO </a:t>
            </a:r>
            <a:r>
              <a:rPr lang="fr-BE" dirty="0" err="1" smtClean="0"/>
              <a:t>Seminar</a:t>
            </a:r>
            <a:r>
              <a:rPr lang="fr-BE" dirty="0" smtClean="0"/>
              <a:t>, 2019-01-22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211838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07504" y="328858"/>
            <a:ext cx="6346825" cy="11509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b="1" dirty="0">
                <a:solidFill>
                  <a:srgbClr val="00449E"/>
                </a:solidFill>
              </a:rPr>
              <a:t>The declaration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9"/>
          <a:stretch/>
        </p:blipFill>
        <p:spPr bwMode="auto">
          <a:xfrm>
            <a:off x="3419871" y="11635"/>
            <a:ext cx="5616625" cy="681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triped Right Arrow 6"/>
          <p:cNvSpPr/>
          <p:nvPr/>
        </p:nvSpPr>
        <p:spPr>
          <a:xfrm>
            <a:off x="35496" y="1700508"/>
            <a:ext cx="3816424" cy="936104"/>
          </a:xfrm>
          <a:prstGeom prst="stripedRightArrow">
            <a:avLst>
              <a:gd name="adj1" fmla="val 50000"/>
              <a:gd name="adj2" fmla="val 7664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/>
              <a:t>Patent granted “free of charge”</a:t>
            </a:r>
          </a:p>
        </p:txBody>
      </p:sp>
      <p:sp>
        <p:nvSpPr>
          <p:cNvPr id="9" name="Striped Right Arrow 8"/>
          <p:cNvSpPr/>
          <p:nvPr/>
        </p:nvSpPr>
        <p:spPr>
          <a:xfrm>
            <a:off x="107504" y="2949773"/>
            <a:ext cx="3672408" cy="936104"/>
          </a:xfrm>
          <a:prstGeom prst="stripedRightArrow">
            <a:avLst>
              <a:gd name="adj1" fmla="val 62686"/>
              <a:gd name="adj2" fmla="val 7664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/>
              <a:t>Patent granted € at FRAND conditions</a:t>
            </a:r>
          </a:p>
        </p:txBody>
      </p:sp>
      <p:sp>
        <p:nvSpPr>
          <p:cNvPr id="10" name="Striped Right Arrow 9"/>
          <p:cNvSpPr/>
          <p:nvPr/>
        </p:nvSpPr>
        <p:spPr>
          <a:xfrm>
            <a:off x="107504" y="3985442"/>
            <a:ext cx="3672408" cy="936104"/>
          </a:xfrm>
          <a:prstGeom prst="stripedRightArrow">
            <a:avLst>
              <a:gd name="adj1" fmla="val 50000"/>
              <a:gd name="adj2" fmla="val 7664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/>
              <a:t>Patent not granted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31" y="651986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Spiro Dhapi</a:t>
            </a:r>
          </a:p>
          <a:p>
            <a:pPr>
              <a:defRPr/>
            </a:pPr>
            <a:r>
              <a:rPr lang="fr-BE" dirty="0" smtClean="0"/>
              <a:t>SBS – WIPO </a:t>
            </a:r>
            <a:r>
              <a:rPr lang="fr-BE" dirty="0" err="1" smtClean="0"/>
              <a:t>Seminar</a:t>
            </a:r>
            <a:r>
              <a:rPr lang="fr-BE" dirty="0" smtClean="0"/>
              <a:t>, 2019-01-22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7876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GB" b="1" dirty="0">
                <a:solidFill>
                  <a:srgbClr val="00449E"/>
                </a:solidFill>
              </a:rPr>
              <a:t>CEN and CENELEC </a:t>
            </a:r>
            <a:r>
              <a:rPr lang="en-GB" b="1" dirty="0">
                <a:solidFill>
                  <a:srgbClr val="00449E"/>
                </a:solidFill>
              </a:rPr>
              <a:t>Patent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132856"/>
            <a:ext cx="8784976" cy="396044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Patent list </a:t>
            </a:r>
            <a:r>
              <a:rPr lang="en-US" dirty="0"/>
              <a:t>provided on the CEN and CENELEC </a:t>
            </a:r>
            <a:r>
              <a:rPr lang="en-US" dirty="0" smtClean="0"/>
              <a:t>websites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Commitment of the patent holders to license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Ability of design-around  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987425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Avoid patented technologies</a:t>
            </a:r>
          </a:p>
          <a:p>
            <a:pPr marL="987425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Possibility to consider other technologies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sz="2800" dirty="0"/>
          </a:p>
          <a:p>
            <a:endParaRPr lang="en-GB" dirty="0"/>
          </a:p>
        </p:txBody>
      </p:sp>
      <p:sp>
        <p:nvSpPr>
          <p:cNvPr id="4" name="Down Arrow 3"/>
          <p:cNvSpPr/>
          <p:nvPr/>
        </p:nvSpPr>
        <p:spPr>
          <a:xfrm>
            <a:off x="2344924" y="4581128"/>
            <a:ext cx="360040" cy="576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07504" y="1577987"/>
            <a:ext cx="483488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0" hangingPunct="0">
              <a:buClr>
                <a:srgbClr val="1E887F"/>
              </a:buClr>
            </a:pPr>
            <a:r>
              <a:rPr lang="en-US" sz="2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Patent Declaration</a:t>
            </a:r>
            <a:endParaRPr lang="en-GB" sz="2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31" y="651986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Spiro Dhapi</a:t>
            </a:r>
          </a:p>
          <a:p>
            <a:pPr>
              <a:defRPr/>
            </a:pPr>
            <a:r>
              <a:rPr lang="fr-BE" dirty="0" smtClean="0"/>
              <a:t>SBS – WIPO </a:t>
            </a:r>
            <a:r>
              <a:rPr lang="fr-BE" dirty="0" err="1" smtClean="0"/>
              <a:t>Seminar</a:t>
            </a:r>
            <a:r>
              <a:rPr lang="fr-BE" dirty="0" smtClean="0"/>
              <a:t>, 2019-01-22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5993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011_CEN-CENELEC_SM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 CENELEC">
      <a:majorFont>
        <a:latin typeface="Verdana"/>
        <a:ea typeface=""/>
        <a:cs typeface=""/>
      </a:majorFont>
      <a:minorFont>
        <a:latin typeface="Ve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011_CEN-CENELEC_SMEs.potx" id="{45C57BAE-A6D7-4AF7-A56B-F2F19D0EF46F}" vid="{3A0E7FC7-ADCE-4D5F-B09E-33B5A22856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PPT011_CEN-CENELEC_SMEs</Template>
  <TotalTime>1924</TotalTime>
  <Words>1060</Words>
  <Application>Microsoft Office PowerPoint</Application>
  <PresentationFormat>On-screen Show (4:3)</PresentationFormat>
  <Paragraphs>220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Courier New</vt:lpstr>
      <vt:lpstr>Vedana</vt:lpstr>
      <vt:lpstr>Verdana</vt:lpstr>
      <vt:lpstr>Wingdings</vt:lpstr>
      <vt:lpstr>PPT011_CEN-CENELEC_SMEs</vt:lpstr>
      <vt:lpstr>Standards and Patents in the CEN and CENELEC system</vt:lpstr>
      <vt:lpstr>Summary</vt:lpstr>
      <vt:lpstr>PowerPoint Presentation</vt:lpstr>
      <vt:lpstr>Standards and Patents A practical example...</vt:lpstr>
      <vt:lpstr>CEN-CENELEC and SEPs</vt:lpstr>
      <vt:lpstr>CEN-CENELEC Patent policy</vt:lpstr>
      <vt:lpstr>What patents are included in the standard?</vt:lpstr>
      <vt:lpstr>The declaration</vt:lpstr>
      <vt:lpstr>CEN and CENELEC Patent policy</vt:lpstr>
      <vt:lpstr>EU Institutional/Regulatory framework</vt:lpstr>
      <vt:lpstr>CEN and CENELEC Patent policy</vt:lpstr>
      <vt:lpstr>Practical implication of the patent declaration...</vt:lpstr>
      <vt:lpstr>Patent holder vs. Standard users ? </vt:lpstr>
      <vt:lpstr>Patent holder vs. Standard users ? “Ambush” </vt:lpstr>
      <vt:lpstr>Patent holder vs. Standard users ? “sharks / trolls” </vt:lpstr>
      <vt:lpstr>Patent holder vs. Standard users ? “Royalty stacking” </vt:lpstr>
      <vt:lpstr>Patent holder vs. Standard users ? “Hold-up” </vt:lpstr>
      <vt:lpstr>CEN and CENELEC approach towards ADR</vt:lpstr>
      <vt:lpstr>PowerPoint Presentation</vt:lpstr>
      <vt:lpstr>PowerPoint Presentation</vt:lpstr>
      <vt:lpstr>PowerPoint Presentation</vt:lpstr>
    </vt:vector>
  </TitlesOfParts>
  <Company>CENCENELEC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SMEs (Verdana 30)</dc:title>
  <dc:creator>Dhapi Spiro</dc:creator>
  <cp:lastModifiedBy>Dhapi Spiro</cp:lastModifiedBy>
  <cp:revision>140</cp:revision>
  <dcterms:created xsi:type="dcterms:W3CDTF">2018-07-17T09:32:19Z</dcterms:created>
  <dcterms:modified xsi:type="dcterms:W3CDTF">2019-01-21T17:23:15Z</dcterms:modified>
</cp:coreProperties>
</file>