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281" r:id="rId3"/>
    <p:sldId id="275" r:id="rId4"/>
    <p:sldId id="282" r:id="rId5"/>
    <p:sldId id="283" r:id="rId6"/>
    <p:sldId id="286" r:id="rId7"/>
    <p:sldId id="284" r:id="rId8"/>
    <p:sldId id="285" r:id="rId9"/>
    <p:sldId id="272" r:id="rId10"/>
  </p:sldIdLst>
  <p:sldSz cx="9144000" cy="6858000" type="screen4x3"/>
  <p:notesSz cx="6794500" cy="9931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5" autoAdjust="0"/>
    <p:restoredTop sz="94618" autoAdjust="0"/>
  </p:normalViewPr>
  <p:slideViewPr>
    <p:cSldViewPr>
      <p:cViewPr varScale="1">
        <p:scale>
          <a:sx n="113" d="100"/>
          <a:sy n="113" d="100"/>
        </p:scale>
        <p:origin x="-17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39DC2-A0A6-4471-96D5-8AF29D3F7497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5F86-9AD8-4693-A25B-90F29DE348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85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F4825-19EB-4A33-B920-B396595F30E8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 smtClean="0"/>
              <a:t>La participación de la </a:t>
            </a:r>
            <a:r>
              <a:rPr lang="es-ES" dirty="0" err="1" smtClean="0"/>
              <a:t>PyME</a:t>
            </a:r>
            <a:r>
              <a:rPr lang="es-ES" dirty="0" smtClean="0"/>
              <a:t> en el proceso de normalización es importante para favorecer su capacidad innovadora. Con su participación activa facilitan que sus soluciones innovadoras encuentren apoyo adicional en las normas. 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AF08-99DB-4127-9EF9-37A0BBBF3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2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s-ES" dirty="0" smtClean="0"/>
          </a:p>
          <a:p>
            <a:pPr marL="171450" lvl="0" indent="-171450">
              <a:buFontTx/>
              <a:buChar char="-"/>
            </a:pPr>
            <a:endParaRPr lang="es-ES" dirty="0"/>
          </a:p>
          <a:p>
            <a:pPr marL="171450" lvl="0" indent="-171450">
              <a:buFontTx/>
              <a:buChar char="-"/>
            </a:pPr>
            <a:endParaRPr lang="es-ES" dirty="0" smtClean="0"/>
          </a:p>
          <a:p>
            <a:pPr marL="171450" lvl="0" indent="-171450">
              <a:buFontTx/>
              <a:buChar char="-"/>
            </a:pPr>
            <a:r>
              <a:rPr lang="es-ES" dirty="0" smtClean="0"/>
              <a:t>Innovación: La </a:t>
            </a:r>
            <a:r>
              <a:rPr lang="es-ES" dirty="0"/>
              <a:t>participación de la </a:t>
            </a:r>
            <a:r>
              <a:rPr lang="es-ES" dirty="0" err="1"/>
              <a:t>PyME</a:t>
            </a:r>
            <a:r>
              <a:rPr lang="es-ES" dirty="0"/>
              <a:t> en el proceso de normalización es importante para favorecer su capacidad innovadora. Con su participación activa facilitan que sus soluciones innovadoras encuentren apoyo adicional en las normas. </a:t>
            </a:r>
            <a:endParaRPr lang="es-ES" dirty="0" smtClean="0"/>
          </a:p>
          <a:p>
            <a:pPr marL="171450" lvl="0" indent="-171450">
              <a:buFontTx/>
              <a:buChar char="-"/>
            </a:pPr>
            <a:r>
              <a:rPr lang="es-ES" dirty="0" smtClean="0"/>
              <a:t>Exportación: las normas elaboradas en  AENOR son mayoritariamente europeas e internacionales, con lo que facilitan el acero al mercado interior de la UE, así como a otros mercados como el latinoamericano. </a:t>
            </a:r>
          </a:p>
          <a:p>
            <a:pPr lvl="0"/>
            <a:endParaRPr lang="es-ES" dirty="0"/>
          </a:p>
          <a:p>
            <a:pPr lvl="0"/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AF08-99DB-4127-9EF9-37A0BBBF3B1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95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AF08-99DB-4127-9EF9-37A0BBBF3B1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35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6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37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94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9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02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39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07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7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34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95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0708-FD09-4079-AB6F-5F352B398C32}" type="datetimeFigureOut">
              <a:rPr lang="es-ES" smtClean="0"/>
              <a:t>09/09/2016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6C0E-85EC-4BEF-AD33-86B7D68B0A6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09320"/>
            <a:ext cx="1044951" cy="3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3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rp.aenor.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nor.es/aenor/normas/normas/beneficios_normas.asp" TargetMode="External"/><Relationship Id="rId2" Type="http://schemas.openxmlformats.org/officeDocument/2006/relationships/hyperlink" Target="http://www.aenor.es/aenor/actualidad/actualidad/noticias.asp?campo=1&amp;codigo=42204&amp;tip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enor.es/aenor/normas/participacion/plan_anual_normas.a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5776" y="2130425"/>
            <a:ext cx="590242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rgbClr val="0070C0"/>
                </a:solidFill>
                <a:latin typeface="AENOR Fontana ND Titulares" panose="020B0808050202020004" pitchFamily="34" charset="0"/>
              </a:rPr>
              <a:t>El papel de los organismos de normalización en la implicación de las </a:t>
            </a:r>
            <a:r>
              <a:rPr lang="es-ES" dirty="0" err="1" smtClean="0">
                <a:solidFill>
                  <a:srgbClr val="0070C0"/>
                </a:solidFill>
                <a:latin typeface="AENOR Fontana ND Titulares" panose="020B0808050202020004" pitchFamily="34" charset="0"/>
              </a:rPr>
              <a:t>PyME</a:t>
            </a:r>
            <a:r>
              <a:rPr lang="es-ES" dirty="0" smtClean="0">
                <a:solidFill>
                  <a:srgbClr val="0070C0"/>
                </a:solidFill>
                <a:latin typeface="AENOR Fontana ND Titulares" panose="020B0808050202020004" pitchFamily="34" charset="0"/>
              </a:rPr>
              <a:t> en las actividades de normalización</a:t>
            </a:r>
            <a:endParaRPr lang="es-ES" dirty="0">
              <a:solidFill>
                <a:srgbClr val="0070C0"/>
              </a:solidFill>
              <a:latin typeface="AENOR Fontana ND Titulares" panose="020B08080502020200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12185" y="515719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Virginia VIDAL ACERO</a:t>
            </a:r>
          </a:p>
          <a:p>
            <a:r>
              <a:rPr lang="es-ES" b="1" dirty="0" smtClean="0"/>
              <a:t>Jefe de control de gestión</a:t>
            </a:r>
          </a:p>
          <a:p>
            <a:r>
              <a:rPr lang="es-ES" b="1" dirty="0" smtClean="0"/>
              <a:t>Dirección de Normalización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228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846640" cy="3915866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200" dirty="0" smtClean="0">
                <a:latin typeface="AENOR Fontana ND" panose="020B0306050202020004" pitchFamily="34" charset="0"/>
              </a:rPr>
              <a:t>	</a:t>
            </a:r>
            <a:br>
              <a:rPr lang="es-ES" sz="2200" dirty="0" smtClean="0">
                <a:latin typeface="AENOR Fontana ND" panose="020B0306050202020004" pitchFamily="34" charset="0"/>
              </a:rPr>
            </a:br>
            <a:r>
              <a:rPr lang="es-ES" sz="3600" b="1" dirty="0" smtClean="0">
                <a:latin typeface="AENOR Fontana ND" panose="020B0306050202020004" pitchFamily="34" charset="0"/>
              </a:rPr>
              <a:t>Normalización = </a:t>
            </a:r>
            <a:r>
              <a:rPr lang="es-ES" sz="3600" b="1" dirty="0">
                <a:latin typeface="AENOR Fontana ND" panose="020B0306050202020004" pitchFamily="34" charset="0"/>
              </a:rPr>
              <a:t>acuerdos </a:t>
            </a:r>
            <a:r>
              <a:rPr lang="es-ES" sz="3600" b="1" dirty="0" smtClean="0">
                <a:latin typeface="AENOR Fontana ND" panose="020B0306050202020004" pitchFamily="34" charset="0"/>
              </a:rPr>
              <a:t>voluntarios</a:t>
            </a:r>
            <a:br>
              <a:rPr lang="es-ES" sz="3600" b="1" dirty="0" smtClean="0">
                <a:latin typeface="AENOR Fontana ND" panose="020B0306050202020004" pitchFamily="34" charset="0"/>
              </a:rPr>
            </a:br>
            <a:r>
              <a:rPr lang="es-ES" sz="2200" dirty="0" smtClean="0">
                <a:latin typeface="AENOR Fontana ND" panose="020B0306050202020004" pitchFamily="34" charset="0"/>
              </a:rPr>
              <a:t>Participación </a:t>
            </a:r>
            <a:r>
              <a:rPr lang="es-ES" sz="2200" dirty="0">
                <a:latin typeface="AENOR Fontana ND" panose="020B0306050202020004" pitchFamily="34" charset="0"/>
              </a:rPr>
              <a:t>del mayor número posible de grupos de </a:t>
            </a:r>
            <a:r>
              <a:rPr lang="es-ES" sz="2200" dirty="0" smtClean="0">
                <a:latin typeface="AENOR Fontana ND" panose="020B0306050202020004" pitchFamily="34" charset="0"/>
              </a:rPr>
              <a:t>interés: fabricantes, usuarios, entidades públicas y privadas, laboratorios, entidades del ámbito académico,…etc.</a:t>
            </a:r>
            <a:br>
              <a:rPr lang="es-ES" sz="2200" dirty="0" smtClean="0">
                <a:latin typeface="AENOR Fontana ND" panose="020B0306050202020004" pitchFamily="34" charset="0"/>
              </a:rPr>
            </a:br>
            <a:r>
              <a:rPr lang="es-ES" sz="2200" dirty="0">
                <a:latin typeface="AENOR Fontana ND" panose="020B0306050202020004" pitchFamily="34" charset="0"/>
              </a:rPr>
              <a:t/>
            </a:r>
            <a:br>
              <a:rPr lang="es-ES" sz="2200" dirty="0">
                <a:latin typeface="AENOR Fontana ND" panose="020B0306050202020004" pitchFamily="34" charset="0"/>
              </a:rPr>
            </a:br>
            <a:r>
              <a:rPr lang="es-ES" sz="2200" b="1" dirty="0">
                <a:latin typeface="AENOR Fontana ND" panose="020B0306050202020004" pitchFamily="34" charset="0"/>
              </a:rPr>
              <a:t>La incorporación de las </a:t>
            </a:r>
            <a:r>
              <a:rPr lang="es-ES" sz="3100" b="1" dirty="0" err="1" smtClean="0">
                <a:latin typeface="AENOR Fontana ND" panose="020B0306050202020004" pitchFamily="34" charset="0"/>
              </a:rPr>
              <a:t>PyME</a:t>
            </a:r>
            <a:r>
              <a:rPr lang="es-ES" sz="3100" b="1" dirty="0" smtClean="0">
                <a:latin typeface="AENOR Fontana ND" panose="020B0306050202020004" pitchFamily="34" charset="0"/>
              </a:rPr>
              <a:t>, </a:t>
            </a:r>
            <a:r>
              <a:rPr lang="es-ES" sz="2200" dirty="0">
                <a:latin typeface="AENOR Fontana ND" panose="020B0306050202020004" pitchFamily="34" charset="0"/>
              </a:rPr>
              <a:t>como </a:t>
            </a:r>
            <a:r>
              <a:rPr lang="es-ES" sz="2200" dirty="0" smtClean="0">
                <a:latin typeface="AENOR Fontana ND" panose="020B0306050202020004" pitchFamily="34" charset="0"/>
              </a:rPr>
              <a:t>potencial </a:t>
            </a:r>
            <a:r>
              <a:rPr lang="es-ES" sz="2200" dirty="0">
                <a:latin typeface="AENOR Fontana ND" panose="020B0306050202020004" pitchFamily="34" charset="0"/>
              </a:rPr>
              <a:t>usuario mayoritario de las normas, representa un valor añadido al proceso</a:t>
            </a:r>
            <a:r>
              <a:rPr lang="es-ES" sz="2200" dirty="0" smtClean="0">
                <a:latin typeface="AENOR Fontana ND" panose="020B0306050202020004" pitchFamily="34" charset="0"/>
              </a:rPr>
              <a:t>.</a:t>
            </a:r>
            <a:br>
              <a:rPr lang="es-ES" sz="2200" dirty="0" smtClean="0">
                <a:latin typeface="AENOR Fontana ND" panose="020B0306050202020004" pitchFamily="34" charset="0"/>
              </a:rPr>
            </a:br>
            <a:r>
              <a:rPr lang="es-ES" sz="2200" dirty="0">
                <a:latin typeface="AENOR Fontana ND" panose="020B0306050202020004" pitchFamily="34" charset="0"/>
              </a:rPr>
              <a:t/>
            </a:r>
            <a:br>
              <a:rPr lang="es-ES" sz="2200" dirty="0">
                <a:latin typeface="AENOR Fontana ND" panose="020B0306050202020004" pitchFamily="34" charset="0"/>
              </a:rPr>
            </a:br>
            <a:r>
              <a:rPr lang="es-ES" sz="2200" dirty="0" smtClean="0">
                <a:latin typeface="AENOR Fontana ND" panose="020B0306050202020004" pitchFamily="34" charset="0"/>
              </a:rPr>
              <a:t>Con este objetivo el </a:t>
            </a:r>
            <a:r>
              <a:rPr lang="es-ES" sz="2200" b="1" dirty="0" smtClean="0">
                <a:latin typeface="AENOR Fontana ND" panose="020B0306050202020004" pitchFamily="34" charset="0"/>
              </a:rPr>
              <a:t>Reglamento (UE) 1025/2012 del Parlamento Europeo y del Consejo, establece que se fomento y facilite la representación y participación adecuada de las </a:t>
            </a:r>
            <a:r>
              <a:rPr lang="es-ES" sz="2200" b="1" dirty="0" err="1" smtClean="0">
                <a:latin typeface="AENOR Fontana ND" panose="020B0306050202020004" pitchFamily="34" charset="0"/>
              </a:rPr>
              <a:t>PyME</a:t>
            </a:r>
            <a:r>
              <a:rPr lang="es-ES" sz="2200" b="1" dirty="0" smtClean="0">
                <a:latin typeface="AENOR Fontana ND" panose="020B0306050202020004" pitchFamily="34" charset="0"/>
              </a:rPr>
              <a:t> en el proceso europeo y nacional de normalización. </a:t>
            </a:r>
            <a:r>
              <a:rPr lang="es-ES" sz="2200" dirty="0" smtClean="0">
                <a:latin typeface="AENOR Fontana ND" panose="020B0306050202020004" pitchFamily="34" charset="0"/>
              </a:rPr>
              <a:t/>
            </a:r>
            <a:br>
              <a:rPr lang="es-ES" sz="2200" dirty="0" smtClean="0">
                <a:latin typeface="AENOR Fontana ND" panose="020B0306050202020004" pitchFamily="34" charset="0"/>
              </a:rPr>
            </a:br>
            <a:r>
              <a:rPr lang="es-ES" sz="2200" dirty="0" smtClean="0">
                <a:latin typeface="AENOR Fontana ND" panose="020B0306050202020004" pitchFamily="34" charset="0"/>
              </a:rPr>
              <a:t/>
            </a:r>
            <a:br>
              <a:rPr lang="es-ES" sz="2200" dirty="0" smtClean="0">
                <a:latin typeface="AENOR Fontana ND" panose="020B0306050202020004" pitchFamily="34" charset="0"/>
              </a:rPr>
            </a:br>
            <a:r>
              <a:rPr lang="es-ES" sz="2200" dirty="0" smtClean="0">
                <a:latin typeface="AENOR Fontana ND" panose="020B0306050202020004" pitchFamily="34" charset="0"/>
              </a:rPr>
              <a:t>Con esta intención los organismos nacionales de normalización ofrecen soluciones enfocadas a que las </a:t>
            </a:r>
            <a:r>
              <a:rPr lang="es-ES" sz="2200" dirty="0" err="1" smtClean="0">
                <a:latin typeface="AENOR Fontana ND" panose="020B0306050202020004" pitchFamily="34" charset="0"/>
              </a:rPr>
              <a:t>PyME</a:t>
            </a:r>
            <a:r>
              <a:rPr lang="es-ES" sz="2200" dirty="0" smtClean="0">
                <a:latin typeface="AENOR Fontana ND" panose="020B0306050202020004" pitchFamily="34" charset="0"/>
              </a:rPr>
              <a:t> puedan hacer oír su voz en dicho proceso.</a:t>
            </a:r>
            <a:br>
              <a:rPr lang="es-ES" sz="2200" dirty="0" smtClean="0">
                <a:latin typeface="AENOR Fontana ND" panose="020B0306050202020004" pitchFamily="34" charset="0"/>
              </a:rPr>
            </a:br>
            <a:r>
              <a:rPr lang="es-ES" sz="2200" dirty="0" smtClean="0">
                <a:latin typeface="AENOR Fontana ND" panose="020B0306050202020004" pitchFamily="34" charset="0"/>
              </a:rPr>
              <a:t/>
            </a:r>
            <a:br>
              <a:rPr lang="es-ES" sz="2200" dirty="0" smtClean="0">
                <a:latin typeface="AENOR Fontana ND" panose="020B0306050202020004" pitchFamily="34" charset="0"/>
              </a:rPr>
            </a:br>
            <a:endParaRPr lang="es-ES" dirty="0">
              <a:latin typeface="AENOR Fontana ND" panose="020B03060502020200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2C09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3200" dirty="0" smtClean="0">
                <a:solidFill>
                  <a:schemeClr val="bg1"/>
                </a:solidFill>
                <a:latin typeface="AENOR Fontana ND Titulares" panose="020B0808050202020004" pitchFamily="34" charset="0"/>
              </a:rPr>
              <a:t>0. Introducción</a:t>
            </a:r>
            <a:endParaRPr lang="es-ES" altLang="es-ES" sz="3200" dirty="0">
              <a:solidFill>
                <a:schemeClr val="bg1"/>
              </a:solidFill>
              <a:latin typeface="AENOR Fontana ND Titulares" panose="020B0808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4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0"/>
            <a:ext cx="9180512" cy="692150"/>
          </a:xfrm>
          <a:prstGeom prst="rect">
            <a:avLst/>
          </a:prstGeom>
          <a:solidFill>
            <a:srgbClr val="2C09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3200" dirty="0">
                <a:solidFill>
                  <a:schemeClr val="bg1"/>
                </a:solidFill>
                <a:latin typeface="AENOR Fontana ND Titulares" panose="020B0808050202020004" pitchFamily="34" charset="0"/>
              </a:rPr>
              <a:t>1. </a:t>
            </a:r>
            <a:r>
              <a:rPr lang="es-ES" sz="3200" dirty="0">
                <a:solidFill>
                  <a:schemeClr val="bg1"/>
                </a:solidFill>
                <a:latin typeface="AENOR Fontana ND Titulares" panose="020B0808050202020004" pitchFamily="34" charset="0"/>
              </a:rPr>
              <a:t>Soluciones para las Empresas: </a:t>
            </a:r>
            <a:r>
              <a:rPr lang="es-ES" sz="3200" dirty="0" err="1">
                <a:solidFill>
                  <a:schemeClr val="bg1"/>
                </a:solidFill>
                <a:latin typeface="AENOR Fontana ND Titulares" panose="020B0808050202020004" pitchFamily="34" charset="0"/>
              </a:rPr>
              <a:t>PyME</a:t>
            </a:r>
            <a:endParaRPr lang="es-ES" altLang="es-ES" sz="3200" dirty="0">
              <a:solidFill>
                <a:schemeClr val="bg1"/>
              </a:solidFill>
              <a:latin typeface="AENOR Fontana ND Titulares" panose="020B0808050202020004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692396"/>
            <a:ext cx="9144000" cy="5761186"/>
            <a:chOff x="0" y="692396"/>
            <a:chExt cx="9144000" cy="5761186"/>
          </a:xfrm>
        </p:grpSpPr>
        <p:sp>
          <p:nvSpPr>
            <p:cNvPr id="5" name="2 Marcador de contenido"/>
            <p:cNvSpPr txBox="1">
              <a:spLocks/>
            </p:cNvSpPr>
            <p:nvPr/>
          </p:nvSpPr>
          <p:spPr>
            <a:xfrm>
              <a:off x="0" y="692396"/>
              <a:ext cx="9144000" cy="57611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sz="2000" dirty="0" smtClean="0">
                  <a:latin typeface="AENOR Fontana ND" panose="020B0306050202020004" pitchFamily="34" charset="0"/>
                </a:rPr>
                <a:t>Todo ello se materializa en una serie de acciones encaminadas a ofrecer soluciones las Pyme para su principal reto: </a:t>
              </a:r>
              <a:r>
                <a:rPr lang="es-ES" sz="2000" b="1" u="sng" dirty="0" smtClean="0">
                  <a:latin typeface="AENOR Fontana ND" panose="020B0306050202020004" pitchFamily="34" charset="0"/>
                </a:rPr>
                <a:t>Aumentar su </a:t>
              </a:r>
              <a:r>
                <a:rPr lang="es-ES" sz="2000" b="1" u="sng" dirty="0" err="1" smtClean="0">
                  <a:latin typeface="AENOR Fontana ND" panose="020B0306050202020004" pitchFamily="34" charset="0"/>
                </a:rPr>
                <a:t>competitivad</a:t>
              </a:r>
              <a:r>
                <a:rPr lang="es-ES" sz="2000" b="1" u="sng" dirty="0" smtClean="0">
                  <a:latin typeface="AENOR Fontana ND" panose="020B0306050202020004" pitchFamily="34" charset="0"/>
                </a:rPr>
                <a:t> , </a:t>
              </a:r>
              <a:r>
                <a:rPr lang="es-ES" sz="2000" dirty="0" smtClean="0">
                  <a:latin typeface="AENOR Fontana ND" panose="020B0306050202020004" pitchFamily="34" charset="0"/>
                </a:rPr>
                <a:t>a través de:</a:t>
              </a:r>
              <a:br>
                <a:rPr lang="es-ES" sz="2000" dirty="0" smtClean="0">
                  <a:latin typeface="AENOR Fontana ND" panose="020B0306050202020004" pitchFamily="34" charset="0"/>
                </a:rPr>
              </a:br>
              <a:endParaRPr lang="es-ES" sz="2000" dirty="0" smtClean="0">
                <a:latin typeface="AENOR Fontana ND" panose="020B0306050202020004" pitchFamily="34" charset="0"/>
              </a:endParaRPr>
            </a:p>
            <a:p>
              <a:pPr lvl="1"/>
              <a:r>
                <a:rPr lang="es-ES" sz="2000" b="1" dirty="0" smtClean="0">
                  <a:latin typeface="AENOR Fontana ND" panose="020B0306050202020004" pitchFamily="34" charset="0"/>
                </a:rPr>
                <a:t>Innovación: </a:t>
              </a:r>
              <a:r>
                <a:rPr lang="es-ES" sz="2000" dirty="0" smtClean="0">
                  <a:latin typeface="AENOR Fontana ND" panose="020B0306050202020004" pitchFamily="34" charset="0"/>
                </a:rPr>
                <a:t>La participación activa facilita que sus soluciones innovadoras encuentren apoyo adicional en las normas, proyectos </a:t>
              </a:r>
              <a:r>
                <a:rPr lang="es-ES" sz="2000" dirty="0" err="1" smtClean="0">
                  <a:latin typeface="AENOR Fontana ND" panose="020B0306050202020004" pitchFamily="34" charset="0"/>
                </a:rPr>
                <a:t>I+D+i</a:t>
              </a:r>
              <a:r>
                <a:rPr lang="es-ES" sz="2000" dirty="0" smtClean="0">
                  <a:latin typeface="AENOR Fontana ND" panose="020B0306050202020004" pitchFamily="34" charset="0"/>
                </a:rPr>
                <a:t>,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s-ES" sz="2000" dirty="0" smtClean="0">
                <a:latin typeface="AENOR Fontana ND" panose="020B0306050202020004" pitchFamily="34" charset="0"/>
              </a:endParaRPr>
            </a:p>
            <a:p>
              <a:pPr lvl="1"/>
              <a:r>
                <a:rPr lang="es-ES" sz="2000" b="1" dirty="0" smtClean="0">
                  <a:latin typeface="AENOR Fontana ND" panose="020B0306050202020004" pitchFamily="34" charset="0"/>
                </a:rPr>
                <a:t>Exportación: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r>
                <a:rPr lang="es-ES" sz="2000" dirty="0" err="1" smtClean="0">
                  <a:latin typeface="AENOR Fontana ND" panose="020B0306050202020004" pitchFamily="34" charset="0"/>
                </a:rPr>
                <a:t>Mou</a:t>
              </a:r>
              <a:r>
                <a:rPr lang="es-ES" sz="2000" dirty="0" smtClean="0">
                  <a:latin typeface="AENOR Fontana ND" panose="020B0306050202020004" pitchFamily="34" charset="0"/>
                </a:rPr>
                <a:t>, Actividades de cooperación, ...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s-ES" sz="2000" dirty="0" smtClean="0">
                <a:latin typeface="AENOR Fontana ND" panose="020B0306050202020004" pitchFamily="34" charset="0"/>
              </a:endParaRPr>
            </a:p>
            <a:p>
              <a:pPr lvl="1"/>
              <a:r>
                <a:rPr lang="es-ES" sz="2000" b="1" dirty="0" smtClean="0">
                  <a:latin typeface="AENOR Fontana ND" panose="020B0306050202020004" pitchFamily="34" charset="0"/>
                </a:rPr>
                <a:t>Digitalización: </a:t>
              </a:r>
              <a:r>
                <a:rPr lang="es-ES" sz="2000" dirty="0" smtClean="0">
                  <a:latin typeface="AENOR Fontana ND" panose="020B0306050202020004" pitchFamily="34" charset="0"/>
                </a:rPr>
                <a:t>Como línea de actuación recogida en la Agenda para el Fortalecimiento del Sector Industrial en España, se contempla el promover la presencia nacional en los foros de normalización y estandarización para defender los intereses de la industria española</a:t>
              </a:r>
              <a:r>
                <a:rPr lang="es-ES" sz="2000" dirty="0" smtClean="0"/>
                <a:t>. 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s-ES" sz="2000" b="1" dirty="0" smtClean="0">
                <a:latin typeface="AENOR Fontana ND" panose="020B0306050202020004" pitchFamily="34" charset="0"/>
              </a:endParaRPr>
            </a:p>
            <a:p>
              <a:pPr lvl="1"/>
              <a:r>
                <a:rPr lang="es-ES" sz="2000" b="1" dirty="0" smtClean="0">
                  <a:latin typeface="AENOR Fontana ND" panose="020B0306050202020004" pitchFamily="34" charset="0"/>
                </a:rPr>
                <a:t>Formación &amp; Educación: </a:t>
              </a:r>
              <a:r>
                <a:rPr lang="es-ES" sz="2000" dirty="0" smtClean="0">
                  <a:latin typeface="AENOR Fontana ND" panose="020B0306050202020004" pitchFamily="34" charset="0"/>
                </a:rPr>
                <a:t>Foro Educación Universitaria sobre Estándares</a:t>
              </a:r>
            </a:p>
            <a:p>
              <a:pPr marL="457200" lvl="1" indent="0">
                <a:buFont typeface="Arial" panose="020B0604020202020204" pitchFamily="34" charset="0"/>
                <a:buNone/>
              </a:pPr>
              <a:endParaRPr lang="es-ES" sz="2000" dirty="0" smtClean="0">
                <a:latin typeface="AENOR Fontana ND" panose="020B0306050202020004" pitchFamily="34" charset="0"/>
              </a:endParaRPr>
            </a:p>
            <a:p>
              <a:pPr lvl="1"/>
              <a:r>
                <a:rPr lang="es-ES" sz="2000" b="1" dirty="0" smtClean="0">
                  <a:latin typeface="AENOR Fontana ND" panose="020B0306050202020004" pitchFamily="34" charset="0"/>
                </a:rPr>
                <a:t>Responsabilidad Social: </a:t>
              </a:r>
              <a:r>
                <a:rPr lang="es-ES" sz="2000" dirty="0" smtClean="0">
                  <a:latin typeface="AENOR Fontana ND" panose="020B0306050202020004" pitchFamily="34" charset="0"/>
                </a:rPr>
                <a:t>Accesibilidad, empresas familiarmente responsables, memorias de sostenibilidad, etc., </a:t>
              </a:r>
              <a:endParaRPr lang="es-ES" sz="2000" dirty="0">
                <a:latin typeface="AENOR Fontana ND" panose="020B0306050202020004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44" t="33428" r="25393" b="60609"/>
            <a:stretch/>
          </p:blipFill>
          <p:spPr bwMode="auto">
            <a:xfrm>
              <a:off x="2357516" y="2708920"/>
              <a:ext cx="5472608" cy="4147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33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3903" y="1268760"/>
            <a:ext cx="8229600" cy="4525963"/>
          </a:xfrm>
        </p:spPr>
        <p:txBody>
          <a:bodyPr/>
          <a:lstStyle/>
          <a:p>
            <a:r>
              <a:rPr lang="es-ES" dirty="0" smtClean="0"/>
              <a:t>Participación abierta con condiciones favorables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Participación directa e indirecta (asociaciones y federaciones)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Herramientas electrónicas: e-comités</a:t>
            </a:r>
          </a:p>
          <a:p>
            <a:endParaRPr lang="es-E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1836" y="0"/>
            <a:ext cx="9144000" cy="692150"/>
          </a:xfrm>
          <a:prstGeom prst="rect">
            <a:avLst/>
          </a:prstGeom>
          <a:solidFill>
            <a:srgbClr val="2C09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3200" dirty="0">
                <a:solidFill>
                  <a:schemeClr val="bg1"/>
                </a:solidFill>
                <a:latin typeface="AENOR Fontana ND Titulares" panose="020B0808050202020004" pitchFamily="34" charset="0"/>
              </a:rPr>
              <a:t>1</a:t>
            </a:r>
            <a:r>
              <a:rPr lang="es-ES" altLang="es-ES" sz="3200" dirty="0" smtClean="0">
                <a:solidFill>
                  <a:schemeClr val="bg1"/>
                </a:solidFill>
                <a:latin typeface="AENOR Fontana ND Titulares" panose="020B0808050202020004" pitchFamily="34" charset="0"/>
              </a:rPr>
              <a:t>. 1 Participación en los órganos técnicos</a:t>
            </a:r>
            <a:endParaRPr lang="es-ES" altLang="es-ES" sz="3200" dirty="0">
              <a:solidFill>
                <a:schemeClr val="bg1"/>
              </a:solidFill>
              <a:latin typeface="AENOR Fontana ND Titulares" panose="020B08080502020200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6" t="25866" r="31953" b="21456"/>
          <a:stretch/>
        </p:blipFill>
        <p:spPr bwMode="auto">
          <a:xfrm>
            <a:off x="6568006" y="692150"/>
            <a:ext cx="2564158" cy="21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5364" y="476672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latin typeface="AENOR Fontana ND" panose="020B0306050202020004" pitchFamily="34" charset="0"/>
              </a:rPr>
              <a:t>Algunos datos de participación</a:t>
            </a:r>
            <a:endParaRPr lang="es-ES" sz="3200" b="1" dirty="0">
              <a:latin typeface="AENOR Fontana ND" panose="020B03060502020200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1836" y="0"/>
            <a:ext cx="9144000" cy="692150"/>
          </a:xfrm>
          <a:prstGeom prst="rect">
            <a:avLst/>
          </a:prstGeom>
          <a:solidFill>
            <a:srgbClr val="2C09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3200" dirty="0">
                <a:solidFill>
                  <a:schemeClr val="bg1"/>
                </a:solidFill>
                <a:latin typeface="AENOR Fontana ND Titulares" panose="020B0808050202020004" pitchFamily="34" charset="0"/>
              </a:rPr>
              <a:t>1</a:t>
            </a:r>
            <a:r>
              <a:rPr lang="es-ES" altLang="es-ES" sz="3200" dirty="0" smtClean="0">
                <a:solidFill>
                  <a:schemeClr val="bg1"/>
                </a:solidFill>
                <a:latin typeface="AENOR Fontana ND Titulares" panose="020B0808050202020004" pitchFamily="34" charset="0"/>
              </a:rPr>
              <a:t>. 1 Participación en los órganos técnicos</a:t>
            </a:r>
            <a:endParaRPr lang="es-ES" altLang="es-ES" sz="3200" dirty="0">
              <a:solidFill>
                <a:schemeClr val="bg1"/>
              </a:solidFill>
              <a:latin typeface="AENOR Fontana ND Titulares" panose="020B08080502020200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34194" r="7372" b="9537"/>
          <a:stretch/>
        </p:blipFill>
        <p:spPr bwMode="auto">
          <a:xfrm>
            <a:off x="20388" y="1700808"/>
            <a:ext cx="913092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1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692150"/>
            <a:ext cx="8784976" cy="604921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es-ES" dirty="0">
              <a:latin typeface="AENOR Fontana ND" panose="020B0306050202020004" pitchFamily="34" charset="0"/>
            </a:endParaRPr>
          </a:p>
          <a:p>
            <a:pPr marL="0" indent="0" algn="just">
              <a:buNone/>
            </a:pPr>
            <a:endParaRPr lang="es-ES" dirty="0" smtClean="0">
              <a:latin typeface="AENOR Fontana ND" panose="020B0306050202020004" pitchFamily="34" charset="0"/>
            </a:endParaRPr>
          </a:p>
          <a:p>
            <a:pPr marL="0" indent="0" algn="just">
              <a:buNone/>
            </a:pPr>
            <a:endParaRPr lang="es-ES" dirty="0">
              <a:latin typeface="AENOR Fontana ND" panose="020B0306050202020004" pitchFamily="34" charset="0"/>
            </a:endParaRPr>
          </a:p>
          <a:p>
            <a:pPr marL="0" indent="0" algn="just">
              <a:buNone/>
            </a:pPr>
            <a:endParaRPr lang="es-ES" dirty="0" smtClean="0">
              <a:latin typeface="AENOR Fontana ND" panose="020B0306050202020004" pitchFamily="34" charset="0"/>
            </a:endParaRPr>
          </a:p>
          <a:p>
            <a:pPr marL="0" indent="0" algn="just">
              <a:buNone/>
            </a:pPr>
            <a:endParaRPr lang="es-ES" dirty="0">
              <a:latin typeface="AENOR Fontana ND" panose="020B0306050202020004" pitchFamily="34" charset="0"/>
            </a:endParaRPr>
          </a:p>
          <a:p>
            <a:pPr marL="0" indent="0" algn="just">
              <a:buNone/>
            </a:pPr>
            <a:endParaRPr lang="es-ES" dirty="0" smtClean="0">
              <a:latin typeface="AENOR Fontana ND" panose="020B0306050202020004" pitchFamily="34" charset="0"/>
            </a:endParaRPr>
          </a:p>
          <a:p>
            <a:pPr marL="0" indent="0" algn="just">
              <a:buNone/>
            </a:pPr>
            <a:endParaRPr lang="es-ES" b="1" dirty="0" smtClean="0">
              <a:latin typeface="AENOR Fontana ND" panose="020B0306050202020004" pitchFamily="34" charset="0"/>
            </a:endParaRPr>
          </a:p>
          <a:p>
            <a:pPr marL="0" indent="0" algn="ctr">
              <a:buNone/>
            </a:pPr>
            <a:r>
              <a:rPr lang="es-ES" b="1" dirty="0" smtClean="0">
                <a:latin typeface="AENOR Fontana ND" panose="020B0306050202020004" pitchFamily="34" charset="0"/>
              </a:rPr>
              <a:t>Fase </a:t>
            </a:r>
            <a:r>
              <a:rPr lang="es-ES" b="1" dirty="0">
                <a:latin typeface="AENOR Fontana ND" panose="020B0306050202020004" pitchFamily="34" charset="0"/>
              </a:rPr>
              <a:t>principal en el desarrollo de una norma: información Pública</a:t>
            </a:r>
          </a:p>
          <a:p>
            <a:pPr marL="0" indent="0" algn="just">
              <a:buNone/>
            </a:pPr>
            <a:endParaRPr lang="es-ES" dirty="0">
              <a:latin typeface="AENOR Fontana ND" panose="020B0306050202020004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latin typeface="AENOR Fontana ND" panose="020B0306050202020004" pitchFamily="34" charset="0"/>
              </a:rPr>
              <a:t>Durante esta fase, cualquier ciudadano puede realizar comentarios a un proyecto en curso.</a:t>
            </a:r>
          </a:p>
          <a:p>
            <a:pPr marL="0" indent="0" algn="just">
              <a:buNone/>
            </a:pPr>
            <a:endParaRPr lang="es-ES" dirty="0" smtClean="0">
              <a:latin typeface="AENOR Fontana ND" panose="020B0306050202020004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latin typeface="AENOR Fontana ND" panose="020B0306050202020004" pitchFamily="34" charset="0"/>
              </a:rPr>
              <a:t>Pueden consultarse los </a:t>
            </a:r>
            <a:r>
              <a:rPr lang="es-ES" dirty="0">
                <a:latin typeface="AENOR Fontana ND" panose="020B0306050202020004" pitchFamily="34" charset="0"/>
              </a:rPr>
              <a:t>proyectos que se encuentran en IP y realizar comentarios a los </a:t>
            </a:r>
            <a:r>
              <a:rPr lang="es-ES" dirty="0" smtClean="0">
                <a:latin typeface="AENOR Fontana ND" panose="020B0306050202020004" pitchFamily="34" charset="0"/>
              </a:rPr>
              <a:t>mismos en el </a:t>
            </a:r>
            <a:r>
              <a:rPr lang="es-ES" dirty="0" smtClean="0">
                <a:latin typeface="AENOR Fontana ND" panose="020B0306050202020004" pitchFamily="34" charset="0"/>
                <a:hlinkClick r:id="rId2" tooltip="Sistema de Revisión de Proyectos de AENOR. Web externa, se abrirá una ventana nueva"/>
              </a:rPr>
              <a:t>Sistema </a:t>
            </a:r>
            <a:r>
              <a:rPr lang="es-ES" dirty="0">
                <a:latin typeface="AENOR Fontana ND" panose="020B0306050202020004" pitchFamily="34" charset="0"/>
                <a:hlinkClick r:id="rId2" tooltip="Sistema de Revisión de Proyectos de AENOR. Web externa, se abrirá una ventana nueva"/>
              </a:rPr>
              <a:t>de Revisión de Proyectos de AENOR </a:t>
            </a:r>
            <a:r>
              <a:rPr lang="es-ES" dirty="0">
                <a:latin typeface="AENOR Fontana ND" panose="020B0306050202020004" pitchFamily="34" charset="0"/>
              </a:rPr>
              <a:t> </a:t>
            </a:r>
            <a:r>
              <a:rPr lang="es-ES" dirty="0" smtClean="0">
                <a:latin typeface="AENOR Fontana ND" panose="020B0306050202020004" pitchFamily="34" charset="0"/>
              </a:rPr>
              <a:t>(</a:t>
            </a:r>
            <a:r>
              <a:rPr lang="es-ES" b="1" i="1" dirty="0" smtClean="0">
                <a:solidFill>
                  <a:srgbClr val="0070C0"/>
                </a:solidFill>
                <a:latin typeface="AENOR Fontana ND" panose="020B0306050202020004" pitchFamily="34" charset="0"/>
              </a:rPr>
              <a:t>srp.aenor.es</a:t>
            </a:r>
            <a:r>
              <a:rPr lang="es-ES" dirty="0" smtClean="0">
                <a:latin typeface="AENOR Fontana ND" panose="020B0306050202020004" pitchFamily="34" charset="0"/>
              </a:rPr>
              <a:t>)</a:t>
            </a:r>
          </a:p>
          <a:p>
            <a:pPr marL="0" indent="0" algn="just">
              <a:buNone/>
            </a:pPr>
            <a:endParaRPr lang="es-ES" dirty="0" smtClean="0">
              <a:latin typeface="AENOR Fontana ND" panose="020B0306050202020004" pitchFamily="34" charset="0"/>
            </a:endParaRPr>
          </a:p>
          <a:p>
            <a:pPr algn="just"/>
            <a:r>
              <a:rPr lang="es-ES" dirty="0" smtClean="0">
                <a:latin typeface="AENOR Fontana ND" panose="020B0306050202020004" pitchFamily="34" charset="0"/>
              </a:rPr>
              <a:t>Todos </a:t>
            </a:r>
            <a:r>
              <a:rPr lang="es-ES" dirty="0">
                <a:latin typeface="AENOR Fontana ND" panose="020B0306050202020004" pitchFamily="34" charset="0"/>
              </a:rPr>
              <a:t>los comentarios recibidos </a:t>
            </a:r>
            <a:r>
              <a:rPr lang="es-ES" dirty="0" smtClean="0">
                <a:latin typeface="AENOR Fontana ND" panose="020B0306050202020004" pitchFamily="34" charset="0"/>
              </a:rPr>
              <a:t>son </a:t>
            </a:r>
            <a:r>
              <a:rPr lang="es-ES" dirty="0">
                <a:latin typeface="AENOR Fontana ND" panose="020B0306050202020004" pitchFamily="34" charset="0"/>
              </a:rPr>
              <a:t>considerados por el comité encargado de la elaboración de la norma</a:t>
            </a:r>
            <a:r>
              <a:rPr lang="es-ES" dirty="0" smtClean="0">
                <a:latin typeface="AENOR Fontana ND" panose="020B0306050202020004" pitchFamily="34" charset="0"/>
              </a:rPr>
              <a:t>.</a:t>
            </a:r>
          </a:p>
          <a:p>
            <a:pPr marL="0" indent="0" algn="just">
              <a:buNone/>
            </a:pPr>
            <a:endParaRPr lang="es-ES" dirty="0">
              <a:latin typeface="AENOR Fontana ND" panose="020B0306050202020004" pitchFamily="34" charset="0"/>
            </a:endParaRPr>
          </a:p>
          <a:p>
            <a:pPr algn="just"/>
            <a:r>
              <a:rPr lang="es-ES" dirty="0" smtClean="0">
                <a:latin typeface="AENOR Fontana ND" panose="020B0306050202020004" pitchFamily="34" charset="0"/>
              </a:rPr>
              <a:t>Suscripción a medida a </a:t>
            </a:r>
            <a:r>
              <a:rPr lang="es-ES" dirty="0">
                <a:latin typeface="AENOR Fontana ND" panose="020B0306050202020004" pitchFamily="34" charset="0"/>
              </a:rPr>
              <a:t>las áreas de interés de las que desea ser informado cada vez que un nuevo proyecto inicie su periodo de información </a:t>
            </a:r>
            <a:r>
              <a:rPr lang="es-ES" dirty="0" smtClean="0">
                <a:latin typeface="AENOR Fontana ND" panose="020B0306050202020004" pitchFamily="34" charset="0"/>
              </a:rPr>
              <a:t>pública.</a:t>
            </a:r>
            <a:endParaRPr lang="es-ES" dirty="0">
              <a:latin typeface="AENOR Fontana ND" panose="020B03060502020200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1836" y="0"/>
            <a:ext cx="9144000" cy="692150"/>
          </a:xfrm>
          <a:prstGeom prst="rect">
            <a:avLst/>
          </a:prstGeom>
          <a:solidFill>
            <a:srgbClr val="2C09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3200" dirty="0">
                <a:solidFill>
                  <a:schemeClr val="bg1"/>
                </a:solidFill>
                <a:latin typeface="AENOR Fontana ND Titulares" panose="020B0808050202020004" pitchFamily="34" charset="0"/>
              </a:rPr>
              <a:t>1</a:t>
            </a:r>
            <a:r>
              <a:rPr lang="es-ES" altLang="es-ES" sz="3200" dirty="0" smtClean="0">
                <a:solidFill>
                  <a:schemeClr val="bg1"/>
                </a:solidFill>
                <a:latin typeface="AENOR Fontana ND Titulares" panose="020B0808050202020004" pitchFamily="34" charset="0"/>
              </a:rPr>
              <a:t>. 2 Desarrollo de las normas</a:t>
            </a:r>
            <a:endParaRPr lang="es-ES" altLang="es-ES" sz="3200" dirty="0">
              <a:solidFill>
                <a:schemeClr val="bg1"/>
              </a:solidFill>
              <a:latin typeface="AENOR Fontana ND Titulares" panose="020B08080502020200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10550" r="18686" b="44725"/>
          <a:stretch/>
        </p:blipFill>
        <p:spPr bwMode="auto">
          <a:xfrm>
            <a:off x="1923896" y="692150"/>
            <a:ext cx="5221245" cy="2160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92150"/>
            <a:ext cx="9036496" cy="6049218"/>
          </a:xfrm>
        </p:spPr>
        <p:txBody>
          <a:bodyPr>
            <a:normAutofit lnSpcReduction="10000"/>
          </a:bodyPr>
          <a:lstStyle/>
          <a:p>
            <a:r>
              <a:rPr lang="es-ES" sz="2800" b="1" dirty="0" smtClean="0"/>
              <a:t>Guía 17 de CEN/CLC </a:t>
            </a:r>
            <a:r>
              <a:rPr lang="es-ES" sz="2800" dirty="0" smtClean="0"/>
              <a:t>: </a:t>
            </a:r>
            <a:r>
              <a:rPr lang="es-ES" sz="2800" i="1" dirty="0" smtClean="0"/>
              <a:t>Redacción de normas teniendo en cuenta necesidades de micro, pequeñas y medianas empresas.</a:t>
            </a:r>
          </a:p>
          <a:p>
            <a:pPr marL="0" indent="0">
              <a:buNone/>
            </a:pPr>
            <a:r>
              <a:rPr lang="es-ES" sz="2800" dirty="0" smtClean="0"/>
              <a:t>	- </a:t>
            </a:r>
            <a:r>
              <a:rPr lang="es-ES" sz="2000" dirty="0" smtClean="0"/>
              <a:t>sencillez, claridad, documentos  complementarios 	que facilitan </a:t>
            </a:r>
            <a:r>
              <a:rPr lang="es-ES" sz="2000" dirty="0" smtClean="0"/>
              <a:t>	implantación,…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	- normas hechas por y para </a:t>
            </a:r>
            <a:r>
              <a:rPr lang="es-ES" sz="2000" dirty="0" err="1" smtClean="0"/>
              <a:t>PyME</a:t>
            </a:r>
            <a:r>
              <a:rPr lang="es-ES" sz="2000" dirty="0" smtClean="0"/>
              <a:t>: calidad de </a:t>
            </a:r>
            <a:r>
              <a:rPr lang="es-ES" sz="2000" dirty="0" smtClean="0"/>
              <a:t>servicio </a:t>
            </a:r>
            <a:r>
              <a:rPr lang="es-ES" sz="2000" dirty="0" smtClean="0"/>
              <a:t>de pequeño </a:t>
            </a:r>
            <a:r>
              <a:rPr lang="es-ES" sz="2000" dirty="0" smtClean="0"/>
              <a:t>	comercio </a:t>
            </a:r>
            <a:r>
              <a:rPr lang="es-ES" sz="2000" dirty="0" smtClean="0"/>
              <a:t>(floristerías, 	pescadería,…), empresas de servicios deportivos, 	centros de protección animal</a:t>
            </a:r>
            <a:r>
              <a:rPr lang="es-ES" sz="2000" dirty="0" smtClean="0"/>
              <a:t>,..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r>
              <a:rPr lang="es-ES" sz="2800" b="1" dirty="0"/>
              <a:t>Trad</a:t>
            </a:r>
            <a:r>
              <a:rPr lang="es-ES" sz="2800" b="1" dirty="0" smtClean="0"/>
              <a:t>ucción al español </a:t>
            </a:r>
            <a:r>
              <a:rPr lang="es-ES" sz="2800" dirty="0" smtClean="0"/>
              <a:t>de las normas europeas e internacionales (80 % del catálogo en español) </a:t>
            </a:r>
          </a:p>
          <a:p>
            <a:r>
              <a:rPr lang="es-ES" sz="2800" b="1" dirty="0"/>
              <a:t>V</a:t>
            </a:r>
            <a:r>
              <a:rPr lang="es-ES" sz="2800" b="1" smtClean="0"/>
              <a:t>ersiones </a:t>
            </a:r>
            <a:r>
              <a:rPr lang="es-ES" sz="2800" b="1" dirty="0"/>
              <a:t>en inglés, francés</a:t>
            </a:r>
            <a:r>
              <a:rPr lang="es-ES" sz="2800" dirty="0" smtClean="0"/>
              <a:t>,…para favorecer incursión en mercados exteriores.</a:t>
            </a:r>
          </a:p>
          <a:p>
            <a:pPr marL="0" indent="0">
              <a:buNone/>
            </a:pPr>
            <a:endParaRPr lang="es-E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1836" y="0"/>
            <a:ext cx="9144000" cy="692150"/>
          </a:xfrm>
          <a:prstGeom prst="rect">
            <a:avLst/>
          </a:prstGeom>
          <a:solidFill>
            <a:srgbClr val="2C09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3200" dirty="0">
                <a:solidFill>
                  <a:schemeClr val="bg1"/>
                </a:solidFill>
                <a:latin typeface="AENOR Fontana ND Titulares" panose="020B0808050202020004" pitchFamily="34" charset="0"/>
              </a:rPr>
              <a:t>1</a:t>
            </a:r>
            <a:r>
              <a:rPr lang="es-ES" altLang="es-ES" sz="3200" dirty="0" smtClean="0">
                <a:solidFill>
                  <a:schemeClr val="bg1"/>
                </a:solidFill>
                <a:latin typeface="AENOR Fontana ND Titulares" panose="020B0808050202020004" pitchFamily="34" charset="0"/>
              </a:rPr>
              <a:t>. 3 En las normas</a:t>
            </a:r>
            <a:endParaRPr lang="es-ES" altLang="es-ES" sz="3200" dirty="0">
              <a:solidFill>
                <a:schemeClr val="bg1"/>
              </a:solidFill>
              <a:latin typeface="AENOR Fontana ND Titulares" panose="020B0808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316" y="692150"/>
            <a:ext cx="9132164" cy="5832648"/>
          </a:xfrm>
        </p:spPr>
        <p:txBody>
          <a:bodyPr>
            <a:noAutofit/>
          </a:bodyPr>
          <a:lstStyle/>
          <a:p>
            <a:r>
              <a:rPr lang="es-ES" sz="1800" dirty="0" err="1" smtClean="0">
                <a:latin typeface="AENOR Fontana ND" panose="020B0306050202020004" pitchFamily="34" charset="0"/>
              </a:rPr>
              <a:t>AENORmás</a:t>
            </a:r>
            <a:r>
              <a:rPr lang="es-ES" sz="1800" dirty="0" smtClean="0">
                <a:latin typeface="AENOR Fontana ND" panose="020B0306050202020004" pitchFamily="34" charset="0"/>
              </a:rPr>
              <a:t>, guías de interpretación, ediciones comentadas, recopilaciones, diferentes soportes, </a:t>
            </a:r>
          </a:p>
          <a:p>
            <a:pPr marL="0" indent="0">
              <a:buNone/>
            </a:pPr>
            <a:endParaRPr lang="es-ES" sz="1800" dirty="0" smtClean="0">
              <a:latin typeface="AENOR Fontana ND" panose="020B0306050202020004" pitchFamily="34" charset="0"/>
            </a:endParaRPr>
          </a:p>
          <a:p>
            <a:r>
              <a:rPr lang="es-ES" sz="1800" dirty="0" smtClean="0">
                <a:latin typeface="AENOR Fontana ND" panose="020B0306050202020004" pitchFamily="34" charset="0"/>
              </a:rPr>
              <a:t>Publicaciones específicas: “</a:t>
            </a:r>
            <a:r>
              <a:rPr lang="es-ES" sz="1800" i="1" dirty="0" smtClean="0">
                <a:latin typeface="AENOR Fontana ND" panose="020B0306050202020004" pitchFamily="34" charset="0"/>
              </a:rPr>
              <a:t>Guía para la </a:t>
            </a:r>
            <a:r>
              <a:rPr lang="es-ES" sz="1800" i="1" dirty="0" err="1" smtClean="0">
                <a:latin typeface="AENOR Fontana ND" panose="020B0306050202020004" pitchFamily="34" charset="0"/>
              </a:rPr>
              <a:t>PyME</a:t>
            </a:r>
            <a:r>
              <a:rPr lang="es-ES" sz="1800" i="1" dirty="0" smtClean="0">
                <a:latin typeface="AENOR Fontana ND" panose="020B0306050202020004" pitchFamily="34" charset="0"/>
              </a:rPr>
              <a:t> exportadora: aduanas, logística e inspección”</a:t>
            </a:r>
          </a:p>
          <a:p>
            <a:endParaRPr lang="es-ES" sz="1800" i="1" dirty="0" smtClean="0">
              <a:latin typeface="AENOR Fontana ND" panose="020B0306050202020004" pitchFamily="34" charset="0"/>
            </a:endParaRPr>
          </a:p>
          <a:p>
            <a:r>
              <a:rPr lang="es-ES" sz="1800" dirty="0">
                <a:latin typeface="AENOR Fontana ND" panose="020B0306050202020004" pitchFamily="34" charset="0"/>
              </a:rPr>
              <a:t>Cursos específicos sobre normalización y participación en la </a:t>
            </a:r>
            <a:r>
              <a:rPr lang="es-ES" sz="1800" dirty="0" smtClean="0">
                <a:latin typeface="AENOR Fontana ND" panose="020B0306050202020004" pitchFamily="34" charset="0"/>
              </a:rPr>
              <a:t>misma</a:t>
            </a:r>
          </a:p>
          <a:p>
            <a:pPr marL="0" indent="0">
              <a:buNone/>
            </a:pPr>
            <a:endParaRPr lang="es-ES" sz="1800" dirty="0" smtClean="0">
              <a:latin typeface="AENOR Fontana ND" panose="020B0306050202020004" pitchFamily="34" charset="0"/>
            </a:endParaRPr>
          </a:p>
          <a:p>
            <a:r>
              <a:rPr lang="es-ES" sz="1800" dirty="0" smtClean="0">
                <a:latin typeface="AENOR Fontana ND" panose="020B0306050202020004" pitchFamily="34" charset="0"/>
              </a:rPr>
              <a:t>Sesiones informativas para nuevas áreas</a:t>
            </a:r>
          </a:p>
          <a:p>
            <a:endParaRPr lang="es-ES" sz="1800" dirty="0">
              <a:latin typeface="AENOR Fontana ND" panose="020B0306050202020004" pitchFamily="34" charset="0"/>
            </a:endParaRPr>
          </a:p>
          <a:p>
            <a:r>
              <a:rPr lang="es-ES" sz="1800" i="1" dirty="0" smtClean="0">
                <a:latin typeface="AENOR Fontana ND" panose="020B0306050202020004" pitchFamily="34" charset="0"/>
              </a:rPr>
              <a:t>Revista AENOR on-line gratuita</a:t>
            </a:r>
            <a:r>
              <a:rPr lang="es-ES" sz="1800" i="1" dirty="0">
                <a:latin typeface="AENOR Fontana ND" panose="020B0306050202020004" pitchFamily="34" charset="0"/>
              </a:rPr>
              <a:t>: </a:t>
            </a:r>
            <a:r>
              <a:rPr lang="es-ES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" panose="020B0306050202020004" pitchFamily="34" charset="0"/>
                <a:hlinkClick r:id="rId2"/>
              </a:rPr>
              <a:t>http://</a:t>
            </a:r>
            <a:r>
              <a:rPr lang="es-ES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" panose="020B0306050202020004" pitchFamily="34" charset="0"/>
                <a:hlinkClick r:id="rId2"/>
              </a:rPr>
              <a:t>www.aenor.es/aenor/actualidad/actualidad/noticias.asp?campo=1&amp;codigo=42204&amp;tipon=1</a:t>
            </a:r>
            <a:endParaRPr lang="es-ES" sz="1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ENOR Fontana ND" panose="020B0306050202020004" pitchFamily="34" charset="0"/>
            </a:endParaRPr>
          </a:p>
          <a:p>
            <a:endParaRPr lang="es-ES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AENOR Fontana ND" panose="020B0306050202020004" pitchFamily="34" charset="0"/>
            </a:endParaRPr>
          </a:p>
          <a:p>
            <a:r>
              <a:rPr lang="es-ES" sz="1800" i="1" dirty="0" smtClean="0">
                <a:latin typeface="AENOR Fontana ND" panose="020B0306050202020004" pitchFamily="34" charset="0"/>
              </a:rPr>
              <a:t>Espacio específico en la web de </a:t>
            </a:r>
            <a:r>
              <a:rPr lang="es-ES" sz="1800" i="1" dirty="0">
                <a:latin typeface="AENOR Fontana ND" panose="020B0306050202020004" pitchFamily="34" charset="0"/>
              </a:rPr>
              <a:t>AENOR : </a:t>
            </a:r>
            <a:r>
              <a:rPr lang="es-ES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" panose="020B0306050202020004" pitchFamily="34" charset="0"/>
                <a:hlinkClick r:id="rId3"/>
              </a:rPr>
              <a:t>http://</a:t>
            </a:r>
            <a:r>
              <a:rPr lang="es-ES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" panose="020B0306050202020004" pitchFamily="34" charset="0"/>
                <a:hlinkClick r:id="rId3"/>
              </a:rPr>
              <a:t>www.aenor.es/aenor/normas/normas/beneficios_normas.asp</a:t>
            </a:r>
            <a:endParaRPr lang="es-ES" sz="1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ENOR Fontana ND" panose="020B0306050202020004" pitchFamily="34" charset="0"/>
            </a:endParaRPr>
          </a:p>
          <a:p>
            <a:endParaRPr lang="es-ES" sz="1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ENOR Fontana ND" panose="020B0306050202020004" pitchFamily="34" charset="0"/>
            </a:endParaRPr>
          </a:p>
          <a:p>
            <a:r>
              <a:rPr lang="es-ES" sz="1800" i="1" dirty="0" smtClean="0">
                <a:latin typeface="AENOR Fontana ND" panose="020B0306050202020004" pitchFamily="34" charset="0"/>
              </a:rPr>
              <a:t>Programa de trabajo de normalización anual en la </a:t>
            </a:r>
            <a:r>
              <a:rPr lang="es-ES" sz="1800" i="1" dirty="0">
                <a:latin typeface="AENOR Fontana ND" panose="020B0306050202020004" pitchFamily="34" charset="0"/>
              </a:rPr>
              <a:t>web: </a:t>
            </a:r>
            <a:r>
              <a:rPr lang="es-ES" sz="1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" panose="020B0306050202020004" pitchFamily="34" charset="0"/>
                <a:hlinkClick r:id="rId4"/>
              </a:rPr>
              <a:t>http://</a:t>
            </a:r>
            <a:r>
              <a:rPr lang="es-ES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" panose="020B0306050202020004" pitchFamily="34" charset="0"/>
                <a:hlinkClick r:id="rId4"/>
              </a:rPr>
              <a:t>www.aenor.es/aenor/normas/participacion/plan_anual_normas.asp</a:t>
            </a:r>
            <a:endParaRPr lang="es-ES" sz="1800" b="1" i="1" dirty="0" smtClean="0">
              <a:solidFill>
                <a:schemeClr val="tx2">
                  <a:lumMod val="60000"/>
                  <a:lumOff val="40000"/>
                </a:schemeClr>
              </a:solidFill>
              <a:latin typeface="AENOR Fontana ND" panose="020B0306050202020004" pitchFamily="34" charset="0"/>
            </a:endParaRPr>
          </a:p>
          <a:p>
            <a:endParaRPr lang="es-ES" sz="1800" b="1" i="1" dirty="0">
              <a:solidFill>
                <a:schemeClr val="tx2">
                  <a:lumMod val="60000"/>
                  <a:lumOff val="40000"/>
                </a:schemeClr>
              </a:solidFill>
              <a:latin typeface="AENOR Fontana ND" panose="020B0306050202020004" pitchFamily="34" charset="0"/>
            </a:endParaRPr>
          </a:p>
          <a:p>
            <a:r>
              <a:rPr lang="es-ES" sz="1800" i="1" dirty="0" err="1" smtClean="0">
                <a:latin typeface="AENOR Fontana ND" panose="020B0306050202020004" pitchFamily="34" charset="0"/>
              </a:rPr>
              <a:t>Newsletters</a:t>
            </a:r>
            <a:r>
              <a:rPr lang="es-ES" sz="1800" i="1" dirty="0" smtClean="0">
                <a:latin typeface="AENOR Fontana ND" panose="020B0306050202020004" pitchFamily="34" charset="0"/>
              </a:rPr>
              <a:t> </a:t>
            </a:r>
            <a:r>
              <a:rPr lang="es-ES" sz="1800" i="1" dirty="0">
                <a:latin typeface="AENOR Fontana ND" panose="020B0306050202020004" pitchFamily="34" charset="0"/>
              </a:rPr>
              <a:t>con información específica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1836" y="0"/>
            <a:ext cx="9144000" cy="692150"/>
          </a:xfrm>
          <a:prstGeom prst="rect">
            <a:avLst/>
          </a:prstGeom>
          <a:solidFill>
            <a:srgbClr val="2C09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dirty="0">
                <a:solidFill>
                  <a:schemeClr val="bg1"/>
                </a:solidFill>
                <a:latin typeface="AENOR Fontana ND Titulares" panose="020B0808050202020004" pitchFamily="34" charset="0"/>
              </a:rPr>
              <a:t>1</a:t>
            </a:r>
            <a:r>
              <a:rPr lang="es-ES" altLang="es-ES" sz="2800" dirty="0" smtClean="0">
                <a:solidFill>
                  <a:schemeClr val="bg1"/>
                </a:solidFill>
                <a:latin typeface="AENOR Fontana ND Titulares" panose="020B0808050202020004" pitchFamily="34" charset="0"/>
              </a:rPr>
              <a:t>. 4 </a:t>
            </a:r>
            <a:r>
              <a:rPr lang="es-ES" sz="2800" dirty="0">
                <a:solidFill>
                  <a:schemeClr val="bg1"/>
                </a:solidFill>
                <a:latin typeface="AENOR Fontana ND Titulares" panose="020B0808050202020004" pitchFamily="34" charset="0"/>
              </a:rPr>
              <a:t>Productos, servicios a medida, formación e información</a:t>
            </a:r>
            <a:endParaRPr lang="es-ES" altLang="es-ES" sz="2800" dirty="0">
              <a:solidFill>
                <a:schemeClr val="bg1"/>
              </a:solidFill>
              <a:latin typeface="AENOR Fontana ND Titulares" panose="020B0808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t="22821" r="44956" b="53949"/>
          <a:stretch/>
        </p:blipFill>
        <p:spPr bwMode="auto">
          <a:xfrm>
            <a:off x="2919185" y="764412"/>
            <a:ext cx="3260267" cy="122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" y="1052736"/>
            <a:ext cx="8229600" cy="2980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>
              <a:latin typeface="AENOR Fontana ND" panose="020B0306050202020004" pitchFamily="34" charset="0"/>
            </a:endParaRPr>
          </a:p>
          <a:p>
            <a:pPr marL="0" indent="0">
              <a:buNone/>
            </a:pPr>
            <a:r>
              <a:rPr lang="es-ES_tradnl" dirty="0" smtClean="0">
                <a:latin typeface="AENOR Fontana ND" panose="020B0306050202020004" pitchFamily="34" charset="0"/>
              </a:rPr>
              <a:t>“</a:t>
            </a:r>
            <a:r>
              <a:rPr lang="es-ES_tradnl" dirty="0">
                <a:latin typeface="AENOR Fontana ND" panose="020B0306050202020004" pitchFamily="34" charset="0"/>
              </a:rPr>
              <a:t>La normalización europea es la piedra angular del funcionamiento del mercado interior”. </a:t>
            </a:r>
            <a:endParaRPr lang="es-ES_tradnl" dirty="0" smtClean="0">
              <a:latin typeface="AENOR Fontana ND" panose="020B0306050202020004" pitchFamily="34" charset="0"/>
            </a:endParaRPr>
          </a:p>
          <a:p>
            <a:pPr marL="1828800" lvl="4" indent="0" algn="ctr">
              <a:buNone/>
            </a:pPr>
            <a:r>
              <a:rPr lang="es-ES_tradnl" dirty="0" smtClean="0">
                <a:latin typeface="AENOR Fontana ND" panose="020B0306050202020004" pitchFamily="34" charset="0"/>
              </a:rPr>
              <a:t>“Programa de trabajo anual de la Unión sobre normalización europea para 2016”</a:t>
            </a:r>
            <a:endParaRPr lang="es-ES_tradnl" dirty="0">
              <a:latin typeface="AENOR Fontana ND" panose="020B0306050202020004" pitchFamily="34" charset="0"/>
            </a:endParaRPr>
          </a:p>
          <a:p>
            <a:pPr marL="1828800" lvl="4" indent="0">
              <a:buNone/>
            </a:pPr>
            <a:endParaRPr lang="es-ES_tradnl" dirty="0" smtClean="0">
              <a:latin typeface="AENOR Fontana ND" panose="020B03060502020200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2681" y="143345"/>
            <a:ext cx="9144000" cy="692150"/>
          </a:xfrm>
          <a:prstGeom prst="rect">
            <a:avLst/>
          </a:prstGeom>
          <a:solidFill>
            <a:srgbClr val="2C09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ENOR Fontana ND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2800" dirty="0" smtClean="0">
                <a:solidFill>
                  <a:schemeClr val="bg1"/>
                </a:solidFill>
              </a:rPr>
              <a:t>CONCLUSIONES</a:t>
            </a:r>
            <a:endParaRPr lang="es-ES" altLang="es-ES" sz="28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23728" y="3539904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Con las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acciones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expuestas se pretende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mejorar</a:t>
            </a:r>
          </a:p>
          <a:p>
            <a:pPr algn="ctr"/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la representación y participación de las </a:t>
            </a:r>
            <a:r>
              <a:rPr lang="es-E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PyME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 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en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el ámbito 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nacional y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europeo e internacional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 y facilitar su acceso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efectivo a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las normas y su sensibilización respecto a la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importancia de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las mismas, basándose en los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principios 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fundamentales de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coherencia, transparencia, apertura, consenso, 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aplicación voluntaria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, eficacia e independencia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respecto de los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intereses particulares </a:t>
            </a: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AENOR Fontana ND Demibold" panose="020B0706050202020004" pitchFamily="34" charset="0"/>
              </a:rPr>
              <a:t>que rigen las actividades de nuestra entidad.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AENOR Fontana ND Demibold" panose="020B07060502020200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32963" y="613327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solidFill>
                  <a:srgbClr val="0070C0"/>
                </a:solidFill>
                <a:latin typeface="AENOR Fontana ND" panose="020B0306050202020004" pitchFamily="34" charset="0"/>
              </a:rPr>
              <a:t>Muchas gracias por su atención</a:t>
            </a:r>
            <a:endParaRPr lang="es-ES" dirty="0">
              <a:solidFill>
                <a:srgbClr val="0070C0"/>
              </a:solidFill>
              <a:latin typeface="AENOR Fontana ND" panose="020B0306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theme/theme1.xml><?xml version="1.0" encoding="utf-8"?>
<a:theme xmlns:a="http://schemas.openxmlformats.org/drawingml/2006/main" name="Jornada Secretarios 1606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Jornada Secretarios 160620</Template>
  <TotalTime>135</TotalTime>
  <Words>462</Words>
  <Application>Microsoft Office PowerPoint</Application>
  <PresentationFormat>Presentación en pantalla (4:3)</PresentationFormat>
  <Paragraphs>83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Jornada Secretarios 160620</vt:lpstr>
      <vt:lpstr>El papel de los organismos de normalización en la implicación de las PyME en las actividades de normalización</vt:lpstr>
      <vt:lpstr>  Normalización = acuerdos voluntarios Participación del mayor número posible de grupos de interés: fabricantes, usuarios, entidades públicas y privadas, laboratorios, entidades del ámbito académico,…etc.  La incorporación de las PyME, como potencial usuario mayoritario de las normas, representa un valor añadido al proceso.  Con este objetivo el Reglamento (UE) 1025/2012 del Parlamento Europeo y del Consejo, establece que se fomento y facilite la representación y participación adecuada de las PyME en el proceso europeo y nacional de normalización.   Con esta intención los organismos nacionales de normalización ofrecen soluciones enfocadas a que las PyME puedan hacer oír su voz en dicho proceso.  </vt:lpstr>
      <vt:lpstr>Presentación de PowerPoint</vt:lpstr>
      <vt:lpstr>Presentación de PowerPoint</vt:lpstr>
      <vt:lpstr>Algunos datos de participación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AENOR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Vidal Acero</dc:creator>
  <cp:lastModifiedBy>Virginia Vidal Acero</cp:lastModifiedBy>
  <cp:revision>18</cp:revision>
  <cp:lastPrinted>2016-06-17T07:11:20Z</cp:lastPrinted>
  <dcterms:created xsi:type="dcterms:W3CDTF">2016-09-08T07:23:12Z</dcterms:created>
  <dcterms:modified xsi:type="dcterms:W3CDTF">2016-09-09T10:29:35Z</dcterms:modified>
</cp:coreProperties>
</file>