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6" r:id="rId3"/>
    <p:sldId id="272" r:id="rId4"/>
    <p:sldId id="277" r:id="rId5"/>
    <p:sldId id="278" r:id="rId6"/>
    <p:sldId id="273" r:id="rId7"/>
    <p:sldId id="274" r:id="rId8"/>
    <p:sldId id="270" r:id="rId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A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17" autoAdjust="0"/>
  </p:normalViewPr>
  <p:slideViewPr>
    <p:cSldViewPr>
      <p:cViewPr varScale="1">
        <p:scale>
          <a:sx n="71" d="100"/>
          <a:sy n="71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Massimo Bezzi - Vice President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BAAF88E-5664-4A1D-ADC2-2C6478615BDB}" type="datetime1">
              <a:rPr lang="it-IT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fld id="{2B19E03C-36D3-4230-B722-CEC5EA13E01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1595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Massimo Bezzi - Vice President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92943EF4-4307-48A3-8FD9-B9C942C75936}" type="datetime1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1B477A24-11A8-450C-9C4A-A249E9B66A8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8876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2201B-1DA6-461A-BD28-133063005ED1}" type="slidenum">
              <a:rPr lang="en-US" altLang="it-IT" sz="1200"/>
              <a:pPr eaLnBrk="1" hangingPunct="1"/>
              <a:t>1</a:t>
            </a:fld>
            <a:endParaRPr lang="en-US" altLang="it-IT" sz="12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0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3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smtClean="0"/>
              <a:t>Massimo Bezzi - Vice President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79AC23-9E3F-4D12-9437-C8108F91E9A6}" type="slidenum">
              <a:rPr lang="en-US" altLang="it-IT" sz="1200"/>
              <a:pPr eaLnBrk="1" hangingPunct="1"/>
              <a:t>8</a:t>
            </a:fld>
            <a:endParaRPr lang="en-US" altLang="it-IT" sz="120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0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6C47-3DF1-4CAA-8BD0-ED033AB460F0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F4F8F-8403-42F1-BC09-5AE4A436B79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911104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96A8-1117-4978-8CAD-DC53A65FAE1A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86545-B3E1-4BA3-8B93-958C2111F39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69031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DF89-201C-4F65-9357-3C6E02B5D181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28435-43DC-46B1-918D-1F4FBE1C767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7461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F06F-552B-4745-B5F7-AD0A31F7F5C1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94ACE-8FC7-44BE-94DA-70713CB2CCF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082672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2418-2113-42AA-85C7-1699021E6F25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B04EB-8D36-4BEF-A757-CA5F64A8B90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75346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D962-8D52-4F43-A922-78146176B462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37A46-F999-43E8-B429-F86CF2E885E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6969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930C-1141-4A0F-893A-F8C1DD020756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9A474-1949-4B0E-B44C-6F719FB1886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200517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68F9-6C4C-43B7-9F7C-23ED9B3122B4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44F2-243E-40C9-94F7-4630870F314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28489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7BD7-D587-4F27-976D-E6EFE4B5081E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EAD8-903B-4046-B8B4-222753A154D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3476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F631-D786-43CA-93B2-55898A4A9566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1033F-6779-462A-927F-87DE8B3ADC7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218995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7E01-C7E6-4024-87FC-3F03720B0B80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B591E-143C-42D1-B35B-1256713AE61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80819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5476B0A9-F472-4FB2-AC3E-784F21076F47}" type="datetime1">
              <a:rPr lang="it-IT" smtClean="0"/>
              <a:pPr>
                <a:defRPr/>
              </a:pPr>
              <a:t>20/09/2016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2504D9-5EDC-4063-9488-6F2374F5F5A8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19250" y="3789363"/>
            <a:ext cx="619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it-IT" sz="1800"/>
          </a:p>
        </p:txBody>
      </p:sp>
      <p:sp>
        <p:nvSpPr>
          <p:cNvPr id="2052" name="AutoShape 8"/>
          <p:cNvSpPr>
            <a:spLocks noChangeArrowheads="1"/>
          </p:cNvSpPr>
          <p:nvPr/>
        </p:nvSpPr>
        <p:spPr bwMode="auto">
          <a:xfrm>
            <a:off x="468313" y="836613"/>
            <a:ext cx="8207375" cy="5543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it-IT" sz="180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611188" y="4149725"/>
            <a:ext cx="79216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it-IT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EFESME Activities</a:t>
            </a:r>
            <a:r>
              <a:rPr lang="en-GB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/>
            </a:r>
            <a:br>
              <a:rPr lang="en-GB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</a:br>
            <a:r>
              <a:rPr lang="en-GB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>22 September 2016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  <a:t>Madrid - Spain</a:t>
            </a:r>
            <a:br>
              <a:rPr lang="en-GB" altLang="it-IT" dirty="0" smtClean="0">
                <a:solidFill>
                  <a:srgbClr val="003366"/>
                </a:solidFill>
                <a:latin typeface="Calibri" panose="020F0502020204030204" pitchFamily="34" charset="0"/>
              </a:rPr>
            </a:br>
            <a:endParaRPr lang="en-GB" altLang="it-IT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it-IT" sz="1600" b="1" dirty="0" smtClean="0">
                <a:solidFill>
                  <a:srgbClr val="003366"/>
                </a:solidFill>
              </a:rPr>
              <a:t>Massimo </a:t>
            </a:r>
            <a:r>
              <a:rPr lang="en-GB" altLang="it-IT" sz="1600" b="1" dirty="0" err="1" smtClean="0">
                <a:solidFill>
                  <a:srgbClr val="003366"/>
                </a:solidFill>
              </a:rPr>
              <a:t>Bezzi</a:t>
            </a:r>
            <a:r>
              <a:rPr lang="en-GB" altLang="it-IT" sz="1600" b="1" dirty="0" smtClean="0">
                <a:solidFill>
                  <a:srgbClr val="003366"/>
                </a:solidFill>
              </a:rPr>
              <a:t> – Vice President</a:t>
            </a:r>
            <a:endParaRPr lang="en-GB" altLang="it-IT" sz="1600" b="1" dirty="0">
              <a:solidFill>
                <a:srgbClr val="003366"/>
              </a:solidFill>
            </a:endParaRPr>
          </a:p>
        </p:txBody>
      </p:sp>
      <p:pic>
        <p:nvPicPr>
          <p:cNvPr id="2054" name="Picture 10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38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8" descr="Dark downward diagonal"/>
          <p:cNvSpPr txBox="1">
            <a:spLocks noChangeArrowheads="1"/>
          </p:cNvSpPr>
          <p:nvPr/>
        </p:nvSpPr>
        <p:spPr bwMode="auto">
          <a:xfrm>
            <a:off x="971600" y="3141663"/>
            <a:ext cx="741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it-IT" sz="1800" dirty="0" err="1">
                <a:solidFill>
                  <a:srgbClr val="003366"/>
                </a:solidFill>
              </a:rPr>
              <a:t>European</a:t>
            </a:r>
            <a:r>
              <a:rPr lang="fr-FR" altLang="it-IT" sz="1800" dirty="0">
                <a:solidFill>
                  <a:srgbClr val="003366"/>
                </a:solidFill>
              </a:rPr>
              <a:t> </a:t>
            </a:r>
            <a:r>
              <a:rPr lang="fr-FR" altLang="it-IT" sz="1800" dirty="0" err="1">
                <a:solidFill>
                  <a:srgbClr val="003366"/>
                </a:solidFill>
              </a:rPr>
              <a:t>Federation</a:t>
            </a:r>
            <a:r>
              <a:rPr lang="fr-FR" altLang="it-IT" sz="1800" dirty="0">
                <a:solidFill>
                  <a:srgbClr val="003366"/>
                </a:solidFill>
              </a:rPr>
              <a:t> for </a:t>
            </a:r>
            <a:r>
              <a:rPr lang="fr-FR" altLang="it-IT" sz="1800" dirty="0" err="1">
                <a:solidFill>
                  <a:srgbClr val="003366"/>
                </a:solidFill>
              </a:rPr>
              <a:t>Elevator</a:t>
            </a:r>
            <a:r>
              <a:rPr lang="fr-FR" altLang="it-IT" sz="1800" dirty="0">
                <a:solidFill>
                  <a:srgbClr val="003366"/>
                </a:solidFill>
              </a:rPr>
              <a:t> Small and Medium-</a:t>
            </a:r>
            <a:r>
              <a:rPr lang="fr-FR" altLang="it-IT" sz="1800" dirty="0" err="1">
                <a:solidFill>
                  <a:srgbClr val="003366"/>
                </a:solidFill>
              </a:rPr>
              <a:t>sized</a:t>
            </a:r>
            <a:r>
              <a:rPr lang="fr-FR" altLang="it-IT" sz="1800" dirty="0">
                <a:solidFill>
                  <a:srgbClr val="003366"/>
                </a:solidFill>
              </a:rPr>
              <a:t> </a:t>
            </a:r>
            <a:r>
              <a:rPr lang="fr-FR" altLang="it-IT" sz="1800" dirty="0" err="1">
                <a:solidFill>
                  <a:srgbClr val="003366"/>
                </a:solidFill>
              </a:rPr>
              <a:t>Enterprises</a:t>
            </a:r>
            <a:endParaRPr lang="fr-FR" altLang="it-IT" sz="1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99017" y="1383750"/>
            <a:ext cx="784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EFESME 2016                   Representing 14 </a:t>
            </a: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Member </a:t>
            </a:r>
            <a:r>
              <a:rPr lang="en-GB" altLang="it-IT" sz="2600" b="1" dirty="0">
                <a:solidFill>
                  <a:srgbClr val="003366"/>
                </a:solidFill>
                <a:latin typeface="Calibri" panose="020F0502020204030204" pitchFamily="34" charset="0"/>
              </a:rPr>
              <a:t>S</a:t>
            </a: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tates  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8" y="2275374"/>
            <a:ext cx="7852329" cy="4938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189" y="1872700"/>
            <a:ext cx="860034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51345"/>
            <a:ext cx="7056784" cy="441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38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99017" y="1383750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7852329" cy="4938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189" y="1872700"/>
            <a:ext cx="860034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6" y="1412776"/>
            <a:ext cx="8280400" cy="4608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fr-BE" sz="2400">
              <a:solidFill>
                <a:srgbClr val="00336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276600" y="1484313"/>
            <a:ext cx="2305050" cy="865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116013" y="2492375"/>
            <a:ext cx="2305050" cy="865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35600" y="2492375"/>
            <a:ext cx="2305050" cy="8651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84213" y="4221163"/>
            <a:ext cx="2305050" cy="865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3276600" y="3573463"/>
            <a:ext cx="2305050" cy="865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275856" y="4869160"/>
            <a:ext cx="2305050" cy="10801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  <p:cxnSp>
        <p:nvCxnSpPr>
          <p:cNvPr id="16" name="AutoShape 27"/>
          <p:cNvCxnSpPr>
            <a:cxnSpLocks noChangeShapeType="1"/>
            <a:stCxn id="10" idx="2"/>
            <a:endCxn id="14" idx="0"/>
          </p:cNvCxnSpPr>
          <p:nvPr/>
        </p:nvCxnSpPr>
        <p:spPr bwMode="auto">
          <a:xfrm>
            <a:off x="4429125" y="2359025"/>
            <a:ext cx="0" cy="1204913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 type="oval" w="med" len="med"/>
            <a:tailEnd type="oval" w="med" len="med"/>
          </a:ln>
        </p:spPr>
      </p:cxnSp>
      <p:cxnSp>
        <p:nvCxnSpPr>
          <p:cNvPr id="17" name="AutoShape 32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3430588" y="2925763"/>
            <a:ext cx="1995487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 type="oval" w="med" len="med"/>
            <a:tailEnd type="oval" w="med" len="med"/>
          </a:ln>
        </p:spPr>
      </p:cxnSp>
      <p:cxnSp>
        <p:nvCxnSpPr>
          <p:cNvPr id="18" name="AutoShape 33"/>
          <p:cNvCxnSpPr>
            <a:cxnSpLocks noChangeShapeType="1"/>
            <a:stCxn id="14" idx="2"/>
            <a:endCxn id="15" idx="0"/>
          </p:cNvCxnSpPr>
          <p:nvPr/>
        </p:nvCxnSpPr>
        <p:spPr bwMode="auto">
          <a:xfrm flipH="1">
            <a:off x="4428381" y="4438650"/>
            <a:ext cx="744" cy="43051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 type="oval" w="med" len="med"/>
            <a:tailEnd type="oval" w="med" len="med"/>
          </a:ln>
        </p:spPr>
      </p:cxn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2987675" y="4652963"/>
            <a:ext cx="1439863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348038" y="1484313"/>
            <a:ext cx="21605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Mr. </a:t>
            </a: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Marcel BOUTTILIER                 </a:t>
            </a:r>
            <a:r>
              <a:rPr lang="fr-BE" sz="1700" i="1" dirty="0" err="1">
                <a:solidFill>
                  <a:srgbClr val="003366"/>
                </a:solidFill>
                <a:latin typeface="Calibri" pitchFamily="34" charset="0"/>
              </a:rPr>
              <a:t>President</a:t>
            </a:r>
            <a:endParaRPr lang="en-US" sz="17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116013" y="2565400"/>
            <a:ext cx="2303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Mr. Massimo BEZZI</a:t>
            </a:r>
            <a:r>
              <a:rPr lang="fr-BE" sz="1700" dirty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fr-BE" sz="1700" i="1" dirty="0" err="1">
                <a:solidFill>
                  <a:srgbClr val="003366"/>
                </a:solidFill>
                <a:latin typeface="Calibri" pitchFamily="34" charset="0"/>
              </a:rPr>
              <a:t>Vice-President</a:t>
            </a:r>
            <a:endParaRPr lang="en-US" sz="17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5508625" y="2492375"/>
            <a:ext cx="22320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Mr. </a:t>
            </a: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Ralph KANZLER</a:t>
            </a:r>
            <a:r>
              <a:rPr lang="fr-BE" sz="1700" dirty="0" smtClean="0">
                <a:solidFill>
                  <a:srgbClr val="003366"/>
                </a:solidFill>
                <a:latin typeface="Calibri" pitchFamily="34" charset="0"/>
              </a:rPr>
              <a:t>               </a:t>
            </a:r>
            <a:r>
              <a:rPr lang="fr-BE" sz="1700" i="1" dirty="0" err="1">
                <a:solidFill>
                  <a:srgbClr val="003366"/>
                </a:solidFill>
                <a:latin typeface="Calibri" pitchFamily="34" charset="0"/>
              </a:rPr>
              <a:t>Vice-President</a:t>
            </a:r>
            <a:endParaRPr lang="en-US" sz="17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419475" y="3573463"/>
            <a:ext cx="2089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Mr. </a:t>
            </a: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Giuseppe IOTTI     </a:t>
            </a:r>
            <a:r>
              <a:rPr lang="fr-BE" sz="1700" i="1" dirty="0" err="1">
                <a:solidFill>
                  <a:srgbClr val="003366"/>
                </a:solidFill>
                <a:latin typeface="Calibri" pitchFamily="34" charset="0"/>
              </a:rPr>
              <a:t>Secretary</a:t>
            </a:r>
            <a:r>
              <a:rPr lang="fr-BE" sz="1700" i="1" dirty="0">
                <a:solidFill>
                  <a:srgbClr val="003366"/>
                </a:solidFill>
                <a:latin typeface="Calibri" pitchFamily="34" charset="0"/>
              </a:rPr>
              <a:t> General</a:t>
            </a:r>
            <a:endParaRPr lang="en-US" sz="17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684213" y="4221163"/>
            <a:ext cx="22320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Mr. </a:t>
            </a: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Bruno  VENDITTI </a:t>
            </a:r>
            <a:r>
              <a:rPr lang="fr-BE" sz="1700" i="1" dirty="0" err="1">
                <a:solidFill>
                  <a:srgbClr val="003366"/>
                </a:solidFill>
                <a:latin typeface="Calibri" pitchFamily="34" charset="0"/>
              </a:rPr>
              <a:t>Treasurer</a:t>
            </a:r>
            <a:endParaRPr lang="en-US" sz="17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3347864" y="4869160"/>
            <a:ext cx="2160587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b="1" dirty="0" smtClean="0">
                <a:solidFill>
                  <a:srgbClr val="003366"/>
                </a:solidFill>
                <a:latin typeface="Calibri" pitchFamily="34" charset="0"/>
              </a:rPr>
              <a:t>Ms</a:t>
            </a:r>
            <a:r>
              <a:rPr lang="fr-BE" sz="1600" b="1" dirty="0" smtClean="0">
                <a:solidFill>
                  <a:srgbClr val="003366"/>
                </a:solidFill>
                <a:latin typeface="Calibri" pitchFamily="34" charset="0"/>
              </a:rPr>
              <a:t>. </a:t>
            </a:r>
            <a:r>
              <a:rPr lang="fr-BE" sz="1600" b="1" dirty="0" err="1" smtClean="0">
                <a:solidFill>
                  <a:srgbClr val="003366"/>
                </a:solidFill>
                <a:latin typeface="Calibri" pitchFamily="34" charset="0"/>
              </a:rPr>
              <a:t>Giorgia</a:t>
            </a:r>
            <a:r>
              <a:rPr lang="fr-BE" sz="1600" b="1" dirty="0" smtClean="0">
                <a:solidFill>
                  <a:srgbClr val="003366"/>
                </a:solidFill>
                <a:latin typeface="Calibri" pitchFamily="34" charset="0"/>
              </a:rPr>
              <a:t> CAPASSO</a:t>
            </a:r>
          </a:p>
          <a:p>
            <a:pPr algn="ctr">
              <a:spcBef>
                <a:spcPct val="50000"/>
              </a:spcBef>
            </a:pP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Ms</a:t>
            </a:r>
            <a:r>
              <a:rPr lang="fr-BE" sz="1700" b="1" dirty="0">
                <a:solidFill>
                  <a:srgbClr val="003366"/>
                </a:solidFill>
                <a:latin typeface="Calibri" pitchFamily="34" charset="0"/>
              </a:rPr>
              <a:t>. Alice </a:t>
            </a:r>
            <a:r>
              <a:rPr lang="fr-BE" sz="1700" b="1" dirty="0" smtClean="0">
                <a:solidFill>
                  <a:srgbClr val="003366"/>
                </a:solidFill>
                <a:latin typeface="Calibri" pitchFamily="34" charset="0"/>
              </a:rPr>
              <a:t>LAZIOLI</a:t>
            </a:r>
          </a:p>
          <a:p>
            <a:pPr algn="ctr">
              <a:spcBef>
                <a:spcPct val="50000"/>
              </a:spcBef>
            </a:pPr>
            <a:r>
              <a:rPr lang="fr-BE" sz="1600" b="1" i="1" spc="-40" dirty="0" smtClean="0">
                <a:solidFill>
                  <a:srgbClr val="003366"/>
                </a:solidFill>
                <a:latin typeface="Calibri" pitchFamily="34" charset="0"/>
              </a:rPr>
              <a:t>Office </a:t>
            </a:r>
            <a:r>
              <a:rPr lang="fr-BE" sz="1600" b="1" i="1" spc="-40" dirty="0" smtClean="0">
                <a:solidFill>
                  <a:srgbClr val="003366"/>
                </a:solidFill>
                <a:latin typeface="Calibri" pitchFamily="34" charset="0"/>
              </a:rPr>
              <a:t>- </a:t>
            </a:r>
            <a:r>
              <a:rPr lang="fr-BE" sz="1600" b="1" i="1" spc="-40" dirty="0" smtClean="0">
                <a:solidFill>
                  <a:srgbClr val="003366"/>
                </a:solidFill>
                <a:latin typeface="Calibri" pitchFamily="34" charset="0"/>
              </a:rPr>
              <a:t>Brussels</a:t>
            </a:r>
            <a:endParaRPr lang="en-US" sz="1600" i="1" spc="-4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267744" y="9087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libri" pitchFamily="34" charset="0"/>
              </a:rPr>
              <a:t>EFESME CHART ORGANIZATION</a:t>
            </a:r>
            <a:endParaRPr lang="it-IT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8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99017" y="1383750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Cooperation with other associations 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8" y="2275374"/>
            <a:ext cx="7852329" cy="4938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189" y="1872700"/>
            <a:ext cx="860034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Lobbying actions, consultations, position papers with SBS and UEAPME collaboration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EFESME is founding member of SBS  - Small Business Standard founded in 2013 </a:t>
            </a:r>
            <a:endParaRPr lang="en-GB" sz="22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just"/>
            <a:r>
              <a:rPr lang="nl-BE" sz="2200" b="1" u="sng" dirty="0">
                <a:solidFill>
                  <a:srgbClr val="003366"/>
                </a:solidFill>
                <a:latin typeface="Calibri" panose="020F0502020204030204" pitchFamily="34" charset="0"/>
              </a:rPr>
              <a:t>The Mission of SBS</a:t>
            </a:r>
          </a:p>
          <a:p>
            <a:pPr algn="just"/>
            <a:r>
              <a:rPr lang="en-US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The SBS mission is to represent and defend SME interests in the </a:t>
            </a:r>
            <a:r>
              <a:rPr lang="en-US" sz="22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standardisation</a:t>
            </a:r>
            <a:r>
              <a:rPr lang="en-US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process at European and international level. Moreover, it aims at raising SME awareness about the benefits of standards and at encouraging them to get involved in the </a:t>
            </a:r>
            <a:r>
              <a:rPr lang="en-US" sz="22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standardisation</a:t>
            </a:r>
            <a:r>
              <a:rPr lang="en-US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process</a:t>
            </a:r>
            <a:endParaRPr lang="it-IT" sz="22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8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99017" y="1383750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Cooperation with other associations 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8" y="2275374"/>
            <a:ext cx="7852329" cy="4938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189" y="2492896"/>
            <a:ext cx="85652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Memorandum of Understanding with ELA (February 2016)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Participation in ELA working groups (Energy &amp; Ecology, PCR for Lifts Follow-Up Task Force, Lift Directive and Code &amp; Standards, Education &amp; Training, Accessibility)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Collaboration with ELCA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6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8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11188" y="1484313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GB" altLang="it-IT" sz="26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9017" y="1383750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Technical activities </a:t>
            </a:r>
            <a:endParaRPr lang="en-GB" altLang="it-IT" sz="2600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1973263"/>
            <a:ext cx="8604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</a:pP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European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Committee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for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Standardization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(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CEN)    CEN TC10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meetings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attended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by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Mr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Giuseppe Iotti</a:t>
            </a:r>
          </a:p>
          <a:p>
            <a:pPr marL="457200" lvl="0" indent="-457200" algn="just">
              <a:lnSpc>
                <a:spcPct val="150000"/>
              </a:lnSpc>
            </a:pP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International Organization for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Standardization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     ISO TC178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meetings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attended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by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Mr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Luciano </a:t>
            </a:r>
            <a:r>
              <a:rPr lang="it-IT" sz="1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Faletto</a:t>
            </a:r>
            <a:r>
              <a:rPr lang="it-IT" sz="1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 </a:t>
            </a:r>
            <a:endParaRPr lang="it-IT" sz="16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oup 19"/>
          <p:cNvGraphicFramePr>
            <a:graphicFrameLocks noGrp="1"/>
          </p:cNvGraphicFramePr>
          <p:nvPr/>
        </p:nvGraphicFramePr>
        <p:xfrm>
          <a:off x="683568" y="3140968"/>
          <a:ext cx="7848228" cy="3017570"/>
        </p:xfrm>
        <a:graphic>
          <a:graphicData uri="http://schemas.openxmlformats.org/drawingml/2006/table">
            <a:tbl>
              <a:tblPr/>
              <a:tblGrid>
                <a:gridCol w="3924114"/>
                <a:gridCol w="3924114"/>
              </a:tblGrid>
              <a:tr h="365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Iotti – CEN TC10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Faletto – ISO TC178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1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WG1 -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Safety of Lifts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WG10 -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Safety of Existing lifts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LWG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Lift Working Group (Standing Committee)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4 -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Safety requirements and risk assessment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4-TFC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Task force convergence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6 -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Lift installation, dimensions and evacuation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6-SC1 -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Lift dimensions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6-SC2 -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Fire testing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6-SC2 -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Controls including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disabilty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6-SC2 -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Evacuation lifts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WG 10 -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Energy 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740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AutoShape 6"/>
          <p:cNvCxnSpPr>
            <a:cxnSpLocks noChangeShapeType="1"/>
          </p:cNvCxnSpPr>
          <p:nvPr/>
        </p:nvCxnSpPr>
        <p:spPr bwMode="auto">
          <a:xfrm>
            <a:off x="179388" y="981075"/>
            <a:ext cx="8820150" cy="0"/>
          </a:xfrm>
          <a:prstGeom prst="straightConnector1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95288" y="6237288"/>
            <a:ext cx="83534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900" b="1" dirty="0">
                <a:solidFill>
                  <a:schemeClr val="bg2"/>
                </a:solidFill>
                <a:latin typeface="Verdana" panose="020B0604030504040204" pitchFamily="34" charset="0"/>
              </a:rPr>
              <a:t>EFESME </a:t>
            </a:r>
            <a:r>
              <a:rPr lang="en-GB" altLang="it-IT" sz="900" b="1" dirty="0" err="1">
                <a:solidFill>
                  <a:schemeClr val="bg2"/>
                </a:solidFill>
                <a:latin typeface="Verdana" panose="020B0604030504040204" pitchFamily="34" charset="0"/>
              </a:rPr>
              <a:t>aisbl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 – European Federation for Elevator Small and Medium-sized Enterprises, 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6, </a:t>
            </a:r>
            <a:r>
              <a:rPr lang="en-US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Rond</a:t>
            </a:r>
            <a:r>
              <a:rPr lang="en-US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-Point Schuman, B-1040 Brussels</a:t>
            </a:r>
            <a:r>
              <a:rPr lang="fr-BE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fr-BE" altLang="it-IT" sz="9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Belgium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Tel: +32 2 230 7414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– </a:t>
            </a:r>
            <a:r>
              <a:rPr lang="en-GB" altLang="it-IT" sz="900" dirty="0">
                <a:solidFill>
                  <a:schemeClr val="bg2"/>
                </a:solidFill>
                <a:latin typeface="Verdana" panose="020B0604030504040204" pitchFamily="34" charset="0"/>
              </a:rPr>
              <a:t>Email: efesme@efesme.org – </a:t>
            </a:r>
            <a:r>
              <a:rPr lang="en-GB" altLang="it-IT" sz="900" dirty="0" smtClean="0">
                <a:solidFill>
                  <a:schemeClr val="bg2"/>
                </a:solidFill>
                <a:latin typeface="Verdana" panose="020B0604030504040204" pitchFamily="34" charset="0"/>
              </a:rPr>
              <a:t>www.efesme.org</a:t>
            </a:r>
            <a:endParaRPr lang="en-GB" altLang="it-IT" sz="9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11188" y="1363134"/>
            <a:ext cx="7848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it-IT" sz="2600" b="1" dirty="0" smtClean="0">
                <a:solidFill>
                  <a:srgbClr val="003366"/>
                </a:solidFill>
                <a:latin typeface="Calibri" panose="020F0502020204030204" pitchFamily="34" charset="0"/>
              </a:rPr>
              <a:t>Promotional </a:t>
            </a:r>
            <a:r>
              <a:rPr lang="en-GB" altLang="it-IT" sz="2600" b="1" dirty="0">
                <a:solidFill>
                  <a:srgbClr val="003366"/>
                </a:solidFill>
                <a:latin typeface="Calibri" panose="020F0502020204030204" pitchFamily="34" charset="0"/>
              </a:rPr>
              <a:t>activities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188" y="1919729"/>
            <a:ext cx="828129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Bimonthly newsletter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Seminars organisation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International exhibitions participation (</a:t>
            </a:r>
            <a:r>
              <a:rPr lang="en-GB" sz="2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Asansor</a:t>
            </a: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in Istanbul, Russian Elevator Week in Moscow, </a:t>
            </a:r>
            <a:r>
              <a:rPr lang="en-GB" sz="2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Interlift</a:t>
            </a: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in Augsburg, Italia </a:t>
            </a:r>
            <a:r>
              <a:rPr lang="en-GB" sz="2600" dirty="0" err="1" smtClean="0">
                <a:solidFill>
                  <a:srgbClr val="003366"/>
                </a:solidFill>
                <a:latin typeface="Calibri" panose="020F0502020204030204" pitchFamily="34" charset="0"/>
              </a:rPr>
              <a:t>Eleva</a:t>
            </a: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 in Rome)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Communication through social medias and website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New member (Bulgaria, July 2016)</a:t>
            </a:r>
          </a:p>
        </p:txBody>
      </p:sp>
    </p:spTree>
    <p:extLst>
      <p:ext uri="{BB962C8B-B14F-4D97-AF65-F5344CB8AC3E}">
        <p14:creationId xmlns:p14="http://schemas.microsoft.com/office/powerpoint/2010/main" val="3032301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19250" y="3789363"/>
            <a:ext cx="619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 sz="1800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67544" y="620688"/>
            <a:ext cx="8207375" cy="568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it-IT" alt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alt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it-IT" alt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alt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  <a:r>
              <a:rPr lang="it-IT" alt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alt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it-IT" alt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alt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attention</a:t>
            </a:r>
            <a:endParaRPr lang="it-IT" alt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79613" y="3284538"/>
            <a:ext cx="5400675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it-IT" sz="3200" b="1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it-IT" sz="22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it-IT" sz="22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www.efesme.org</a:t>
            </a:r>
            <a:endParaRPr lang="en-US" altLang="it-IT" sz="22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it-IT" sz="2200" dirty="0">
                <a:solidFill>
                  <a:srgbClr val="003366"/>
                </a:solidFill>
                <a:latin typeface="Calibri" panose="020F0502020204030204" pitchFamily="34" charset="0"/>
              </a:rPr>
              <a:t>secretariat@efesme.org</a:t>
            </a:r>
          </a:p>
        </p:txBody>
      </p:sp>
      <p:pic>
        <p:nvPicPr>
          <p:cNvPr id="5126" name="Picture 10" descr="loghi_efesm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38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EFESME_power_point_sample</Template>
  <TotalTime>299</TotalTime>
  <Words>592</Words>
  <Application>Microsoft Office PowerPoint</Application>
  <PresentationFormat>Presentazione su schermo (4:3)</PresentationFormat>
  <Paragraphs>73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Efesme2</dc:creator>
  <cp:lastModifiedBy>Efesme2</cp:lastModifiedBy>
  <cp:revision>37</cp:revision>
  <dcterms:created xsi:type="dcterms:W3CDTF">2016-03-04T09:44:19Z</dcterms:created>
  <dcterms:modified xsi:type="dcterms:W3CDTF">2016-09-20T15:25:17Z</dcterms:modified>
</cp:coreProperties>
</file>