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36.jpg" ContentType="image/jpg"/>
  <Override PartName="/ppt/media/image40.jpg" ContentType="image/jpg"/>
  <Override PartName="/ppt/media/image41.jpg" ContentType="image/jpg"/>
  <Override PartName="/ppt/media/image42.jpg" ContentType="image/jpg"/>
  <Override PartName="/ppt/media/image45.jpg" ContentType="image/jp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2" r:id="rId2"/>
  </p:sldMasterIdLst>
  <p:notesMasterIdLst>
    <p:notesMasterId r:id="rId30"/>
  </p:notesMasterIdLst>
  <p:handoutMasterIdLst>
    <p:handoutMasterId r:id="rId31"/>
  </p:handoutMasterIdLst>
  <p:sldIdLst>
    <p:sldId id="349" r:id="rId3"/>
    <p:sldId id="342" r:id="rId4"/>
    <p:sldId id="325" r:id="rId5"/>
    <p:sldId id="323" r:id="rId6"/>
    <p:sldId id="328" r:id="rId7"/>
    <p:sldId id="324" r:id="rId8"/>
    <p:sldId id="326" r:id="rId9"/>
    <p:sldId id="327" r:id="rId10"/>
    <p:sldId id="344" r:id="rId11"/>
    <p:sldId id="332" r:id="rId12"/>
    <p:sldId id="333" r:id="rId13"/>
    <p:sldId id="334" r:id="rId14"/>
    <p:sldId id="345" r:id="rId15"/>
    <p:sldId id="340" r:id="rId16"/>
    <p:sldId id="339" r:id="rId17"/>
    <p:sldId id="335" r:id="rId18"/>
    <p:sldId id="336" r:id="rId19"/>
    <p:sldId id="346" r:id="rId20"/>
    <p:sldId id="343" r:id="rId21"/>
    <p:sldId id="317" r:id="rId22"/>
    <p:sldId id="321" r:id="rId23"/>
    <p:sldId id="347" r:id="rId24"/>
    <p:sldId id="341" r:id="rId25"/>
    <p:sldId id="338" r:id="rId26"/>
    <p:sldId id="350" r:id="rId27"/>
    <p:sldId id="331" r:id="rId28"/>
    <p:sldId id="3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28"/>
    <a:srgbClr val="FFFD51"/>
    <a:srgbClr val="E1F0FF"/>
    <a:srgbClr val="004A8D"/>
    <a:srgbClr val="E7E6E6"/>
    <a:srgbClr val="298FD1"/>
    <a:srgbClr val="302E45"/>
    <a:srgbClr val="EC008C"/>
    <a:srgbClr val="F58C7E"/>
    <a:srgbClr val="F06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1" autoAdjust="0"/>
    <p:restoredTop sz="96412" autoAdjust="0"/>
  </p:normalViewPr>
  <p:slideViewPr>
    <p:cSldViewPr snapToGrid="0" showGuides="1">
      <p:cViewPr varScale="1">
        <p:scale>
          <a:sx n="97" d="100"/>
          <a:sy n="97" d="100"/>
        </p:scale>
        <p:origin x="204" y="5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223"/>
    </p:cViewPr>
  </p:sorterViewPr>
  <p:notesViewPr>
    <p:cSldViewPr snapToGrid="0" showGuides="1">
      <p:cViewPr varScale="1">
        <p:scale>
          <a:sx n="121" d="100"/>
          <a:sy n="121"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theme" Target="../theme/theme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t>22-Jan-19</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theme" Target="../theme/theme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endParaRPr lang="en-US" dirty="0">
              <a:cs typeface="Tahoma" panose="020B0604030504040204" pitchFamily="34" charset="0"/>
            </a:endParaRP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22-Jan-19</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68D41-DC47-46E8-BECF-C79DBF0C9B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40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2018</a:t>
            </a:r>
            <a:endParaRPr lang="he-IL" sz="1400" dirty="0">
              <a:solidFill>
                <a:schemeClr val="tx1"/>
              </a:solidFill>
            </a:endParaRPr>
          </a:p>
        </p:txBody>
      </p:sp>
    </p:spTree>
    <p:extLst>
      <p:ext uri="{BB962C8B-B14F-4D97-AF65-F5344CB8AC3E}">
        <p14:creationId xmlns:p14="http://schemas.microsoft.com/office/powerpoint/2010/main" val="4257641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General Divi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B1FBECD-340B-4FAB-BA12-88175B94A2C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84EF2ADB-9A89-40BC-BC15-3C01C608847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66328A3E-8DC6-4636-8C6E-B3C56890857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71741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eneral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9B6A789-9E81-499C-A423-9BF9017CA76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Tree>
    <p:extLst>
      <p:ext uri="{BB962C8B-B14F-4D97-AF65-F5344CB8AC3E}">
        <p14:creationId xmlns:p14="http://schemas.microsoft.com/office/powerpoint/2010/main" val="32370810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General Divider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A6888615-4A21-4FA2-A689-8FB7634D632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221EA363-98E5-455B-8A3E-B673A250ECE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457BE4E2-78CC-4194-AE65-FB8C0C6AFA24}"/>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46704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General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AAEF83C6-9764-4440-8BD6-C4073E91D31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Tree>
    <p:extLst>
      <p:ext uri="{BB962C8B-B14F-4D97-AF65-F5344CB8AC3E}">
        <p14:creationId xmlns:p14="http://schemas.microsoft.com/office/powerpoint/2010/main" val="22504871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General Divider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9676EC95-DA8E-4E8D-AC58-BCC198B18C8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D92B2546-3267-4D3A-95E9-94EEDE110FA2}"/>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B7E10E1B-DAB7-413C-A350-69588FF4C19D}"/>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69070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ETSI/GA(16)67_XXX</a:t>
            </a:r>
          </a:p>
        </p:txBody>
      </p:sp>
      <p:sp>
        <p:nvSpPr>
          <p:cNvPr id="6" name="Slide Number Placeholder 5"/>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0860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ETSI/GA(16)67_XXX</a:t>
            </a:r>
          </a:p>
        </p:txBody>
      </p:sp>
      <p:sp>
        <p:nvSpPr>
          <p:cNvPr id="6" name="Slide Number Placeholder 5"/>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0087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ETSI/GA(16)67_XXX</a:t>
            </a:r>
          </a:p>
        </p:txBody>
      </p:sp>
      <p:sp>
        <p:nvSpPr>
          <p:cNvPr id="6" name="Slide Number Placeholder 5"/>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5996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ETSI/GA(16)67_XXX</a:t>
            </a:r>
          </a:p>
        </p:txBody>
      </p:sp>
      <p:sp>
        <p:nvSpPr>
          <p:cNvPr id="7" name="Slide Number Placeholder 6"/>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446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a:extLst/>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ETSI/GA(16)67_XXX</a:t>
            </a:r>
          </a:p>
        </p:txBody>
      </p:sp>
      <p:sp>
        <p:nvSpPr>
          <p:cNvPr id="9" name="Slide Number Placeholder 8"/>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044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ETSI/GA(16)67_XXX</a:t>
            </a:r>
          </a:p>
        </p:txBody>
      </p:sp>
      <p:sp>
        <p:nvSpPr>
          <p:cNvPr id="5" name="Slide Number Placeholder 4"/>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491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ETSI/GA(16)67_XXX</a:t>
            </a:r>
          </a:p>
        </p:txBody>
      </p:sp>
      <p:sp>
        <p:nvSpPr>
          <p:cNvPr id="4" name="Slide Number Placeholder 3"/>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5704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ETSI/GA(16)67_XXX</a:t>
            </a:r>
          </a:p>
        </p:txBody>
      </p:sp>
      <p:sp>
        <p:nvSpPr>
          <p:cNvPr id="7" name="Slide Number Placeholder 6"/>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22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ETSI/GA(16)67_XXX</a:t>
            </a:r>
          </a:p>
        </p:txBody>
      </p:sp>
      <p:sp>
        <p:nvSpPr>
          <p:cNvPr id="7" name="Slide Number Placeholder 6"/>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646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ETSI/GA(16)67_XXX</a:t>
            </a:r>
          </a:p>
        </p:txBody>
      </p:sp>
      <p:sp>
        <p:nvSpPr>
          <p:cNvPr id="6" name="Slide Number Placeholder 5"/>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7367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ETSI/GA(16)67_XXX</a:t>
            </a:r>
          </a:p>
        </p:txBody>
      </p:sp>
      <p:sp>
        <p:nvSpPr>
          <p:cNvPr id="6" name="Slide Number Placeholder 5"/>
          <p:cNvSpPr>
            <a:spLocks noGrp="1"/>
          </p:cNvSpPr>
          <p:nvPr>
            <p:ph type="sldNum" sz="quarter" idx="12"/>
          </p:nvPr>
        </p:nvSpPr>
        <p:spPr/>
        <p:txBody>
          <a:bodyPr/>
          <a:lstStyle/>
          <a:p>
            <a:fld id="{BBA27E85-BC55-4690-A0D8-BA851C32D4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1926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תמונה 6" descr="open-slide.jpg"/>
          <p:cNvPicPr>
            <a:picLocks noChangeAspect="1"/>
          </p:cNvPicPr>
          <p:nvPr/>
        </p:nvPicPr>
        <p:blipFill>
          <a:blip r:embed="rId2" cstate="print"/>
          <a:srcRect/>
          <a:stretch>
            <a:fillRect/>
          </a:stretch>
        </p:blipFill>
        <p:spPr bwMode="auto">
          <a:xfrm>
            <a:off x="4234" y="0"/>
            <a:ext cx="12183533" cy="6858000"/>
          </a:xfrm>
          <a:prstGeom prst="rect">
            <a:avLst/>
          </a:prstGeom>
          <a:noFill/>
          <a:ln w="9525">
            <a:noFill/>
            <a:miter lim="800000"/>
            <a:headEnd/>
            <a:tailEnd/>
          </a:ln>
        </p:spPr>
      </p:pic>
      <p:sp>
        <p:nvSpPr>
          <p:cNvPr id="7" name="Title 1"/>
          <p:cNvSpPr>
            <a:spLocks noGrp="1"/>
          </p:cNvSpPr>
          <p:nvPr>
            <p:ph type="title"/>
          </p:nvPr>
        </p:nvSpPr>
        <p:spPr>
          <a:xfrm>
            <a:off x="990601" y="4981194"/>
            <a:ext cx="10756900" cy="684277"/>
          </a:xfrm>
        </p:spPr>
        <p:txBody>
          <a:bodyPr anchor="t"/>
          <a:lstStyle>
            <a:lvl1pPr algn="l">
              <a:defRPr sz="2800" b="1" cap="all"/>
            </a:lvl1pPr>
          </a:lstStyle>
          <a:p>
            <a:r>
              <a:rPr lang="en-US"/>
              <a:t>Click to edit Master title style</a:t>
            </a:r>
            <a:endParaRPr lang="en-GB" dirty="0"/>
          </a:p>
        </p:txBody>
      </p:sp>
      <p:sp>
        <p:nvSpPr>
          <p:cNvPr id="8" name="Text Placeholder 2"/>
          <p:cNvSpPr>
            <a:spLocks noGrp="1"/>
          </p:cNvSpPr>
          <p:nvPr>
            <p:ph type="body" idx="1"/>
          </p:nvPr>
        </p:nvSpPr>
        <p:spPr>
          <a:xfrm>
            <a:off x="990599" y="5474970"/>
            <a:ext cx="1077468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1"/>
          </p:nvPr>
        </p:nvSpPr>
        <p:spPr>
          <a:xfrm>
            <a:off x="990600" y="6000768"/>
            <a:ext cx="1078484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2"/>
          </p:nvPr>
        </p:nvSpPr>
        <p:spPr/>
        <p:txBody>
          <a:bodyPr/>
          <a:lstStyle>
            <a:lvl1pPr>
              <a:defRPr sz="800">
                <a:solidFill>
                  <a:srgbClr val="898989"/>
                </a:solidFill>
                <a:latin typeface="Calibri" pitchFamily="34" charset="0"/>
                <a:cs typeface="Calibri" pitchFamily="34" charset="0"/>
              </a:defRPr>
            </a:lvl1pPr>
          </a:lstStyle>
          <a:p>
            <a:pPr>
              <a:defRPr/>
            </a:pPr>
            <a:r>
              <a:rPr lang="en-US"/>
              <a:t>ETSI/GA(16)67_XXX</a:t>
            </a:r>
            <a:endParaRPr lang="en-US" dirty="0"/>
          </a:p>
        </p:txBody>
      </p:sp>
    </p:spTree>
    <p:extLst>
      <p:ext uri="{BB962C8B-B14F-4D97-AF65-F5344CB8AC3E}">
        <p14:creationId xmlns:p14="http://schemas.microsoft.com/office/powerpoint/2010/main" val="40763160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2" name="מציין מיקום של כותרת תחתונה 4">
            <a:extLst>
              <a:ext uri="{FF2B5EF4-FFF2-40B4-BE49-F238E27FC236}">
                <a16:creationId xmlns:a16="http://schemas.microsoft.com/office/drawing/2014/main" id="{8A44ADFC-C522-4FBB-9F00-E4F5D9DA093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0603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DC49BE82-A312-486A-93E3-F95DCDD2EC5A}"/>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2260128B-980F-4208-97DA-26FBB1E943D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General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365FA8BA-D507-4143-9C90-4DEEE643B2E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2018</a:t>
            </a:r>
            <a:endParaRPr lang="he-IL" sz="1400" dirty="0">
              <a:solidFill>
                <a:schemeClr val="tx1"/>
              </a:solidFill>
            </a:endParaRPr>
          </a:p>
        </p:txBody>
      </p:sp>
    </p:spTree>
    <p:extLst>
      <p:ext uri="{BB962C8B-B14F-4D97-AF65-F5344CB8AC3E}">
        <p14:creationId xmlns:p14="http://schemas.microsoft.com/office/powerpoint/2010/main" val="25847048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 General Divider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A1F6496-27E9-440D-92D9-60D5EEE5B905}"/>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307B9D33-FEF9-4380-BD20-9D29DB9F42DA}"/>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779A6DAA-8FF7-4657-8B3F-431C0F1923AF}"/>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28291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eneral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75000C9C-5F4A-4137-B5D6-C7CBCBA749C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2018</a:t>
            </a:r>
            <a:endParaRPr lang="he-IL" sz="1400" dirty="0">
              <a:solidFill>
                <a:schemeClr val="tx1"/>
              </a:solidFill>
            </a:endParaRPr>
          </a:p>
        </p:txBody>
      </p:sp>
    </p:spTree>
    <p:extLst>
      <p:ext uri="{BB962C8B-B14F-4D97-AF65-F5344CB8AC3E}">
        <p14:creationId xmlns:p14="http://schemas.microsoft.com/office/powerpoint/2010/main" val="18321367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2018</a:t>
            </a:r>
            <a:endParaRPr lang="he-IL" sz="140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7A22057F-76AC-44E4-B9AA-1D791EFB56B1}"/>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328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p:hf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17"/>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17"/>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17"/>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7000">
              <a:schemeClr val="accent1">
                <a:lumMod val="45000"/>
                <a:lumOff val="55000"/>
              </a:schemeClr>
            </a:gs>
            <a:gs pos="9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cs typeface="Arial"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cs typeface="Arial" charset="0"/>
              </a:rPr>
              <a:t>ETSI/GA(16)67_XXX</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27E85-BC55-4690-A0D8-BA851C32D401}" type="slidenum">
              <a:rPr lang="en-GB" smtClean="0">
                <a:solidFill>
                  <a:prstClr val="black">
                    <a:tint val="75000"/>
                  </a:prstClr>
                </a:solidFill>
                <a:cs typeface="Arial" charset="0"/>
              </a:rPr>
              <a:pPr/>
              <a:t>‹#›</a:t>
            </a:fld>
            <a:endParaRPr lang="en-GB">
              <a:solidFill>
                <a:prstClr val="black">
                  <a:tint val="75000"/>
                </a:prstClr>
              </a:solidFill>
              <a:cs typeface="Arial" charset="0"/>
            </a:endParaRPr>
          </a:p>
        </p:txBody>
      </p:sp>
    </p:spTree>
    <p:extLst>
      <p:ext uri="{BB962C8B-B14F-4D97-AF65-F5344CB8AC3E}">
        <p14:creationId xmlns:p14="http://schemas.microsoft.com/office/powerpoint/2010/main" val="183287989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christian.loyau@etsi.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fr/url?sa=i&amp;rct=j&amp;q=&amp;esrc=s&amp;source=images&amp;cd=&amp;cad=rja&amp;uact=8&amp;ved=2ahUKEwj0-JDvn87bAhXQfFAKHTULB6wQjRx6BAgBEAU&amp;url=https://www.economie.gouv.fr/michel-sapin-mobilise-l-europe-pour-la-croissance&amp;psig=AOvVaw30IKVfl_S7G7g6rioZZgnq&amp;ust=1528897143602985"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jpg"/><Relationship Id="rId12" Type="http://schemas.openxmlformats.org/officeDocument/2006/relationships/image" Target="../media/image46.png"/><Relationship Id="rId2" Type="http://schemas.openxmlformats.org/officeDocument/2006/relationships/image" Target="../media/image36.jpg"/><Relationship Id="rId1" Type="http://schemas.openxmlformats.org/officeDocument/2006/relationships/slideLayout" Target="../slideLayouts/slideLayout4.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70EFC105-4126-4095-9808-AAFCC9AA83CD}"/>
              </a:ext>
            </a:extLst>
          </p:cNvPr>
          <p:cNvSpPr>
            <a:spLocks noGrp="1"/>
          </p:cNvSpPr>
          <p:nvPr>
            <p:ph type="body" sz="quarter" idx="16"/>
          </p:nvPr>
        </p:nvSpPr>
        <p:spPr>
          <a:xfrm>
            <a:off x="1693333" y="5825067"/>
            <a:ext cx="10414000" cy="1100666"/>
          </a:xfrm>
        </p:spPr>
        <p:txBody>
          <a:bodyPr/>
          <a:lstStyle/>
          <a:p>
            <a:pPr>
              <a:spcBef>
                <a:spcPts val="1800"/>
              </a:spcBef>
            </a:pPr>
            <a:r>
              <a:rPr lang="en-US" b="1" dirty="0">
                <a:solidFill>
                  <a:schemeClr val="accent1"/>
                </a:solidFill>
              </a:rPr>
              <a:t>22 January 2019</a:t>
            </a:r>
          </a:p>
          <a:p>
            <a:pPr>
              <a:spcBef>
                <a:spcPts val="1800"/>
              </a:spcBef>
            </a:pPr>
            <a:r>
              <a:rPr lang="en-GB" sz="1600" b="1" dirty="0">
                <a:solidFill>
                  <a:schemeClr val="accent1"/>
                </a:solidFill>
              </a:rPr>
              <a:t>The views expressed are personal to the speaker and do not necessarily represent  those of ETSI</a:t>
            </a:r>
          </a:p>
          <a:p>
            <a:endParaRPr lang="en-US" dirty="0"/>
          </a:p>
        </p:txBody>
      </p:sp>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a:xfrm>
            <a:off x="566884" y="2032000"/>
            <a:ext cx="10998774" cy="2751667"/>
          </a:xfrm>
        </p:spPr>
        <p:txBody>
          <a:bodyPr anchor="ctr"/>
          <a:lstStyle/>
          <a:p>
            <a:r>
              <a:rPr lang="en-US" dirty="0"/>
              <a:t>“</a:t>
            </a:r>
            <a:r>
              <a:rPr lang="en-GB" b="1" dirty="0"/>
              <a:t>ADR – a potential tool for SMEs for standards related disputes</a:t>
            </a:r>
            <a:r>
              <a:rPr lang="en-US" b="1" dirty="0"/>
              <a:t>”</a:t>
            </a:r>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p:txBody>
          <a:bodyPr/>
          <a:lstStyle/>
          <a:p>
            <a:r>
              <a:rPr lang="en-US" dirty="0"/>
              <a:t>Christian Loyau </a:t>
            </a:r>
          </a:p>
        </p:txBody>
      </p:sp>
      <p:sp>
        <p:nvSpPr>
          <p:cNvPr id="4" name="מציין מיקום טקסט 3">
            <a:extLst>
              <a:ext uri="{FF2B5EF4-FFF2-40B4-BE49-F238E27FC236}">
                <a16:creationId xmlns:a16="http://schemas.microsoft.com/office/drawing/2014/main" id="{8156C221-E8FE-4FCC-B9EC-0C922B7AB2C1}"/>
              </a:ext>
            </a:extLst>
          </p:cNvPr>
          <p:cNvSpPr>
            <a:spLocks noGrp="1"/>
          </p:cNvSpPr>
          <p:nvPr>
            <p:ph type="body" sz="quarter" idx="17"/>
          </p:nvPr>
        </p:nvSpPr>
        <p:spPr/>
        <p:txBody>
          <a:bodyPr/>
          <a:lstStyle/>
          <a:p>
            <a:r>
              <a:rPr lang="en-US" dirty="0"/>
              <a:t>SBS</a:t>
            </a:r>
          </a:p>
        </p:txBody>
      </p:sp>
    </p:spTree>
    <p:extLst>
      <p:ext uri="{BB962C8B-B14F-4D97-AF65-F5344CB8AC3E}">
        <p14:creationId xmlns:p14="http://schemas.microsoft.com/office/powerpoint/2010/main" val="277856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E374-22B4-4BA5-AA19-CBB2AE88E4A6}"/>
              </a:ext>
            </a:extLst>
          </p:cNvPr>
          <p:cNvSpPr>
            <a:spLocks noGrp="1"/>
          </p:cNvSpPr>
          <p:nvPr>
            <p:ph type="title"/>
          </p:nvPr>
        </p:nvSpPr>
        <p:spPr/>
        <p:txBody>
          <a:bodyPr/>
          <a:lstStyle/>
          <a:p>
            <a:r>
              <a:rPr lang="fr-FR" dirty="0"/>
              <a:t>The </a:t>
            </a:r>
            <a:r>
              <a:rPr lang="fr-FR" dirty="0" err="1"/>
              <a:t>irrevocable</a:t>
            </a:r>
            <a:r>
              <a:rPr lang="fr-FR" dirty="0"/>
              <a:t> </a:t>
            </a:r>
            <a:r>
              <a:rPr lang="fr-FR" dirty="0" err="1"/>
              <a:t>undertaking</a:t>
            </a:r>
            <a:r>
              <a:rPr lang="fr-FR" dirty="0"/>
              <a:t> of Art 6.1 of the ETSI IPR </a:t>
            </a:r>
            <a:r>
              <a:rPr lang="fr-FR" dirty="0" err="1"/>
              <a:t>policy</a:t>
            </a:r>
            <a:endParaRPr lang="en-GB" dirty="0"/>
          </a:p>
        </p:txBody>
      </p:sp>
      <p:sp>
        <p:nvSpPr>
          <p:cNvPr id="3" name="Content Placeholder 2">
            <a:extLst>
              <a:ext uri="{FF2B5EF4-FFF2-40B4-BE49-F238E27FC236}">
                <a16:creationId xmlns:a16="http://schemas.microsoft.com/office/drawing/2014/main" id="{DED8B3D9-8F63-4C38-887F-1E42B703C51F}"/>
              </a:ext>
            </a:extLst>
          </p:cNvPr>
          <p:cNvSpPr>
            <a:spLocks noGrp="1"/>
          </p:cNvSpPr>
          <p:nvPr>
            <p:ph sz="quarter" idx="10"/>
          </p:nvPr>
        </p:nvSpPr>
        <p:spPr>
          <a:xfrm>
            <a:off x="609758" y="1140812"/>
            <a:ext cx="11225625" cy="5139759"/>
          </a:xfrm>
        </p:spPr>
        <p:txBody>
          <a:bodyPr anchor="ctr"/>
          <a:lstStyle/>
          <a:p>
            <a:r>
              <a:rPr lang="fr-FR" dirty="0"/>
              <a:t>French non profit organisation </a:t>
            </a:r>
            <a:r>
              <a:rPr lang="en-US" dirty="0"/>
              <a:t>:  law of 1</a:t>
            </a:r>
            <a:r>
              <a:rPr lang="en-US" baseline="30000" dirty="0"/>
              <a:t>st</a:t>
            </a:r>
            <a:r>
              <a:rPr lang="en-US" dirty="0"/>
              <a:t> July 1901 “</a:t>
            </a:r>
            <a:r>
              <a:rPr lang="en-US" i="1" dirty="0"/>
              <a:t>relative au </a:t>
            </a:r>
            <a:r>
              <a:rPr lang="en-US" i="1" dirty="0" err="1"/>
              <a:t>contrat</a:t>
            </a:r>
            <a:r>
              <a:rPr lang="en-US" i="1" dirty="0"/>
              <a:t> </a:t>
            </a:r>
            <a:r>
              <a:rPr lang="en-US" i="1" dirty="0" err="1"/>
              <a:t>d’association</a:t>
            </a:r>
            <a:r>
              <a:rPr lang="en-US" dirty="0"/>
              <a:t>”</a:t>
            </a:r>
          </a:p>
          <a:p>
            <a:pPr marL="342900" indent="-342900">
              <a:buFont typeface="Arial" panose="020B0604020202020204" pitchFamily="34" charset="0"/>
              <a:buChar char="•"/>
            </a:pPr>
            <a:r>
              <a:rPr lang="en-US" dirty="0"/>
              <a:t>Art 1 : contract between 2 or several persons who agree to put in common on a permanent basis their knowledge or activities for another purpose than sharing benefits</a:t>
            </a:r>
          </a:p>
          <a:p>
            <a:pPr marL="342900" indent="-342900">
              <a:buFont typeface="Arial" panose="020B0604020202020204" pitchFamily="34" charset="0"/>
              <a:buChar char="•"/>
            </a:pPr>
            <a:r>
              <a:rPr lang="en-US" dirty="0"/>
              <a:t>All members are bound by contract and shall abide to the Directives including Annex 6</a:t>
            </a:r>
          </a:p>
          <a:p>
            <a:pPr marL="342900" indent="-342900">
              <a:buFont typeface="Arial" panose="020B0604020202020204" pitchFamily="34" charset="0"/>
              <a:buChar char="•"/>
            </a:pPr>
            <a:r>
              <a:rPr lang="en-US" dirty="0"/>
              <a:t>Art 12 of ETSI IPR Policy : “</a:t>
            </a:r>
            <a:r>
              <a:rPr lang="en-GB" dirty="0"/>
              <a:t>The POLICY shall be governed by the laws of France…”</a:t>
            </a:r>
          </a:p>
          <a:p>
            <a:endParaRPr lang="en-US" dirty="0"/>
          </a:p>
          <a:p>
            <a:endParaRPr lang="en-US" dirty="0"/>
          </a:p>
        </p:txBody>
      </p:sp>
    </p:spTree>
    <p:extLst>
      <p:ext uri="{BB962C8B-B14F-4D97-AF65-F5344CB8AC3E}">
        <p14:creationId xmlns:p14="http://schemas.microsoft.com/office/powerpoint/2010/main" val="185667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E374-22B4-4BA5-AA19-CBB2AE88E4A6}"/>
              </a:ext>
            </a:extLst>
          </p:cNvPr>
          <p:cNvSpPr>
            <a:spLocks noGrp="1"/>
          </p:cNvSpPr>
          <p:nvPr>
            <p:ph type="title"/>
          </p:nvPr>
        </p:nvSpPr>
        <p:spPr/>
        <p:txBody>
          <a:bodyPr/>
          <a:lstStyle/>
          <a:p>
            <a:r>
              <a:rPr lang="en-GB" dirty="0"/>
              <a:t>The irrevocable undertaking of Art 6.1 of the ETSI IPR policy</a:t>
            </a:r>
          </a:p>
        </p:txBody>
      </p:sp>
      <p:sp>
        <p:nvSpPr>
          <p:cNvPr id="3" name="Content Placeholder 2">
            <a:extLst>
              <a:ext uri="{FF2B5EF4-FFF2-40B4-BE49-F238E27FC236}">
                <a16:creationId xmlns:a16="http://schemas.microsoft.com/office/drawing/2014/main" id="{DED8B3D9-8F63-4C38-887F-1E42B703C51F}"/>
              </a:ext>
            </a:extLst>
          </p:cNvPr>
          <p:cNvSpPr>
            <a:spLocks noGrp="1"/>
          </p:cNvSpPr>
          <p:nvPr>
            <p:ph sz="quarter" idx="10"/>
          </p:nvPr>
        </p:nvSpPr>
        <p:spPr>
          <a:xfrm>
            <a:off x="609758" y="1140812"/>
            <a:ext cx="11225625" cy="5359048"/>
          </a:xfrm>
        </p:spPr>
        <p:txBody>
          <a:bodyPr/>
          <a:lstStyle/>
          <a:p>
            <a:pPr marL="342900" indent="-342900">
              <a:buFont typeface="Arial" panose="020B0604020202020204" pitchFamily="34" charset="0"/>
              <a:buChar char="•"/>
            </a:pPr>
            <a:r>
              <a:rPr lang="en-GB" dirty="0"/>
              <a:t>Article 1205 of the civil Code : </a:t>
            </a:r>
          </a:p>
          <a:p>
            <a:r>
              <a:rPr lang="en-GB" dirty="0"/>
              <a:t>“A person may make a stipulation for another person</a:t>
            </a:r>
          </a:p>
          <a:p>
            <a:r>
              <a:rPr lang="en-GB" dirty="0"/>
              <a:t>One of the parties to a contract (the ‘stipulator’) may require a promise from the other party (the ‘promisor’) </a:t>
            </a:r>
            <a:r>
              <a:rPr lang="en-GB" dirty="0">
                <a:highlight>
                  <a:srgbClr val="FFFF00"/>
                </a:highlight>
              </a:rPr>
              <a:t>to accomplish an act of performance </a:t>
            </a:r>
            <a:r>
              <a:rPr lang="en-GB" dirty="0"/>
              <a:t>for the benefit of a third party (the ‘beneficiary’). The third party may be a future person but must be exactly identified or must be able to be determined at the time of the performance of the promise.”</a:t>
            </a:r>
          </a:p>
          <a:p>
            <a:pPr marL="342900" indent="-342900">
              <a:buFont typeface="Arial" panose="020B0604020202020204" pitchFamily="34" charset="0"/>
              <a:buChar char="•"/>
            </a:pPr>
            <a:r>
              <a:rPr lang="fr-FR" dirty="0"/>
              <a:t>On peut stipuler pour autrui. </a:t>
            </a:r>
          </a:p>
          <a:p>
            <a:r>
              <a:rPr lang="fr-FR" dirty="0"/>
              <a:t>L'un des contractants, le stipulant, peut faire promettre à l'autre, le promettant, </a:t>
            </a:r>
            <a:r>
              <a:rPr lang="fr-FR" dirty="0">
                <a:highlight>
                  <a:srgbClr val="FFFF00"/>
                </a:highlight>
              </a:rPr>
              <a:t>d'accomplir une prestation </a:t>
            </a:r>
            <a:r>
              <a:rPr lang="fr-FR" dirty="0"/>
              <a:t>au profit d'un tiers, le bénéficiaire. Ce dernier peut être une personne future mais doit être précisément désigné ou pouvoir être déterminé lors de l'exécution de la promesse.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97222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2A50-4A81-4B05-A760-8DC093FFFA74}"/>
              </a:ext>
            </a:extLst>
          </p:cNvPr>
          <p:cNvSpPr>
            <a:spLocks noGrp="1"/>
          </p:cNvSpPr>
          <p:nvPr>
            <p:ph type="title"/>
          </p:nvPr>
        </p:nvSpPr>
        <p:spPr/>
        <p:txBody>
          <a:bodyPr/>
          <a:lstStyle/>
          <a:p>
            <a:r>
              <a:rPr lang="en-GB" dirty="0"/>
              <a:t>The irrevocable undertaking of Art 6.1 of the ETSI IPR policy</a:t>
            </a:r>
            <a:endParaRPr lang="en-US" dirty="0"/>
          </a:p>
        </p:txBody>
      </p:sp>
      <p:sp>
        <p:nvSpPr>
          <p:cNvPr id="3" name="Content Placeholder 2">
            <a:extLst>
              <a:ext uri="{FF2B5EF4-FFF2-40B4-BE49-F238E27FC236}">
                <a16:creationId xmlns:a16="http://schemas.microsoft.com/office/drawing/2014/main" id="{18B807CC-C960-4D1B-8EA8-43B214815D26}"/>
              </a:ext>
            </a:extLst>
          </p:cNvPr>
          <p:cNvSpPr>
            <a:spLocks noGrp="1"/>
          </p:cNvSpPr>
          <p:nvPr>
            <p:ph sz="quarter" idx="10"/>
          </p:nvPr>
        </p:nvSpPr>
        <p:spPr/>
        <p:txBody>
          <a:bodyPr/>
          <a:lstStyle/>
          <a:p>
            <a:pPr marL="342900" indent="-342900">
              <a:buFont typeface="Arial" panose="020B0604020202020204" pitchFamily="34" charset="0"/>
              <a:buChar char="•"/>
            </a:pPr>
            <a:r>
              <a:rPr lang="en-US" dirty="0"/>
              <a:t>Art 1205 of the civil Code : commitment to a performance or a contract ?</a:t>
            </a:r>
          </a:p>
          <a:p>
            <a:pPr marL="342900" indent="-342900">
              <a:buFont typeface="Arial" panose="020B0604020202020204" pitchFamily="34" charset="0"/>
              <a:buChar char="•"/>
            </a:pPr>
            <a:r>
              <a:rPr lang="en-US" dirty="0"/>
              <a:t>Patent license agreement under French law considered as a rental contract</a:t>
            </a:r>
          </a:p>
          <a:p>
            <a:pPr marL="342900" indent="-342900">
              <a:buFont typeface="Arial" panose="020B0604020202020204" pitchFamily="34" charset="0"/>
              <a:buChar char="•"/>
            </a:pPr>
            <a:r>
              <a:rPr lang="en-US" dirty="0"/>
              <a:t>And implies agreement on 3 substantial elements; the object of the contract, the duration, and the price;</a:t>
            </a:r>
          </a:p>
          <a:p>
            <a:pPr marL="342900" indent="-342900">
              <a:buFont typeface="Arial" panose="020B0604020202020204" pitchFamily="34" charset="0"/>
              <a:buChar char="•"/>
            </a:pPr>
            <a:r>
              <a:rPr lang="en-US" dirty="0"/>
              <a:t>High court judgment of June 1973 ( </a:t>
            </a:r>
            <a:r>
              <a:rPr lang="en-US" dirty="0" err="1"/>
              <a:t>Cass.civ</a:t>
            </a:r>
            <a:r>
              <a:rPr lang="en-US" dirty="0"/>
              <a:t>, 3ème, 27 </a:t>
            </a:r>
            <a:r>
              <a:rPr lang="en-US" dirty="0" err="1"/>
              <a:t>june</a:t>
            </a:r>
            <a:r>
              <a:rPr lang="en-US" dirty="0"/>
              <a:t> 1973 n° 72-12321) : a rental promise can only be considered as a rental contract if price is agreed</a:t>
            </a:r>
          </a:p>
          <a:p>
            <a:pPr marL="342900" indent="-342900">
              <a:buFont typeface="Arial" panose="020B0604020202020204" pitchFamily="34" charset="0"/>
              <a:buChar char="•"/>
            </a:pPr>
            <a:r>
              <a:rPr lang="en-US" dirty="0"/>
              <a:t>Art L. 613-8, IP Code : written agreement </a:t>
            </a:r>
          </a:p>
          <a:p>
            <a:pPr marL="342900" indent="-342900">
              <a:buFont typeface="Arial" panose="020B0604020202020204" pitchFamily="34" charset="0"/>
              <a:buChar char="•"/>
            </a:pPr>
            <a:r>
              <a:rPr lang="en-US" dirty="0"/>
              <a:t>Civil law ? – IP law ? – </a:t>
            </a:r>
            <a:r>
              <a:rPr lang="en-US" dirty="0" err="1"/>
              <a:t>Competion</a:t>
            </a:r>
            <a:r>
              <a:rPr lang="en-US" dirty="0"/>
              <a:t> law ? </a:t>
            </a:r>
          </a:p>
        </p:txBody>
      </p:sp>
    </p:spTree>
    <p:extLst>
      <p:ext uri="{BB962C8B-B14F-4D97-AF65-F5344CB8AC3E}">
        <p14:creationId xmlns:p14="http://schemas.microsoft.com/office/powerpoint/2010/main" val="200397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6C7232-CB19-4AE4-ABBA-08BB0BB5A115}"/>
              </a:ext>
            </a:extLst>
          </p:cNvPr>
          <p:cNvSpPr>
            <a:spLocks noGrp="1"/>
          </p:cNvSpPr>
          <p:nvPr>
            <p:ph sz="quarter" idx="10"/>
          </p:nvPr>
        </p:nvSpPr>
        <p:spPr/>
        <p:txBody>
          <a:bodyPr anchor="ctr"/>
          <a:lstStyle/>
          <a:p>
            <a:pPr algn="ctr"/>
            <a:r>
              <a:rPr lang="en-GB" sz="3600" dirty="0"/>
              <a:t>Should transparency not start with more accuracy ?</a:t>
            </a:r>
            <a:br>
              <a:rPr lang="en-GB" dirty="0"/>
            </a:br>
            <a:endParaRPr lang="en-US" dirty="0"/>
          </a:p>
        </p:txBody>
      </p:sp>
    </p:spTree>
    <p:extLst>
      <p:ext uri="{BB962C8B-B14F-4D97-AF65-F5344CB8AC3E}">
        <p14:creationId xmlns:p14="http://schemas.microsoft.com/office/powerpoint/2010/main" val="8110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519D-37B1-466A-A409-58398C58AC44}"/>
              </a:ext>
            </a:extLst>
          </p:cNvPr>
          <p:cNvSpPr>
            <a:spLocks noGrp="1"/>
          </p:cNvSpPr>
          <p:nvPr>
            <p:ph type="title"/>
          </p:nvPr>
        </p:nvSpPr>
        <p:spPr/>
        <p:txBody>
          <a:bodyPr/>
          <a:lstStyle/>
          <a:p>
            <a:r>
              <a:rPr lang="en-GB" dirty="0"/>
              <a:t>COMMUNICATION FROM THE COMMISSION of 29.11.2017 ON TRANSPARENCY</a:t>
            </a:r>
            <a:endParaRPr lang="en-US" dirty="0"/>
          </a:p>
        </p:txBody>
      </p:sp>
      <p:sp>
        <p:nvSpPr>
          <p:cNvPr id="3" name="Content Placeholder 2">
            <a:extLst>
              <a:ext uri="{FF2B5EF4-FFF2-40B4-BE49-F238E27FC236}">
                <a16:creationId xmlns:a16="http://schemas.microsoft.com/office/drawing/2014/main" id="{948A9622-9115-4882-A93C-79AA8B863505}"/>
              </a:ext>
            </a:extLst>
          </p:cNvPr>
          <p:cNvSpPr>
            <a:spLocks noGrp="1"/>
          </p:cNvSpPr>
          <p:nvPr>
            <p:ph sz="quarter" idx="10"/>
          </p:nvPr>
        </p:nvSpPr>
        <p:spPr/>
        <p:txBody>
          <a:bodyPr/>
          <a:lstStyle/>
          <a:p>
            <a:r>
              <a:rPr lang="en-GB" dirty="0"/>
              <a:t>“</a:t>
            </a:r>
            <a:r>
              <a:rPr lang="en-GB" i="1" dirty="0"/>
              <a:t>The Commission: </a:t>
            </a:r>
          </a:p>
          <a:p>
            <a:pPr marL="342900" indent="-342900">
              <a:buFontTx/>
              <a:buChar char="-"/>
            </a:pPr>
            <a:r>
              <a:rPr lang="en-GB" i="1" dirty="0"/>
              <a:t>calls on SDOs to urgently ensure that their databases comply with the main quality features described above and will co-operate with SDOs to facilitate this process; </a:t>
            </a:r>
          </a:p>
          <a:p>
            <a:pPr marL="342900" indent="-342900">
              <a:buFontTx/>
              <a:buChar char="-"/>
            </a:pPr>
            <a:r>
              <a:rPr lang="en-GB" i="1" dirty="0"/>
              <a:t>calls on SDOs to transform the current declaration system into a tool providing more up-to-date and precise information on SEPs and will co-operate with SDOs in order to facilitate that process; </a:t>
            </a:r>
          </a:p>
          <a:p>
            <a:pPr marL="342900" indent="-342900">
              <a:buFontTx/>
              <a:buChar char="-"/>
            </a:pPr>
            <a:r>
              <a:rPr lang="en-GB" i="1" dirty="0"/>
              <a:t> considers that declared SEPs should be subject to reliable scrutiny of their essentiality for a standard, and will launch a pilot project for SEPs in selected technologies with a view to facilitating the introduction of an appropriate scrutiny mechanism</a:t>
            </a:r>
            <a:r>
              <a:rPr lang="en-GB" dirty="0"/>
              <a:t>.”</a:t>
            </a:r>
            <a:endParaRPr lang="en-US" dirty="0"/>
          </a:p>
        </p:txBody>
      </p:sp>
    </p:spTree>
    <p:extLst>
      <p:ext uri="{BB962C8B-B14F-4D97-AF65-F5344CB8AC3E}">
        <p14:creationId xmlns:p14="http://schemas.microsoft.com/office/powerpoint/2010/main" val="167729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531C-A349-4AF9-A301-A15837A51712}"/>
              </a:ext>
            </a:extLst>
          </p:cNvPr>
          <p:cNvSpPr>
            <a:spLocks noGrp="1"/>
          </p:cNvSpPr>
          <p:nvPr>
            <p:ph type="title"/>
          </p:nvPr>
        </p:nvSpPr>
        <p:spPr/>
        <p:txBody>
          <a:bodyPr/>
          <a:lstStyle/>
          <a:p>
            <a:r>
              <a:rPr lang="en-US" dirty="0"/>
              <a:t>Definition of IPRs and disclosure </a:t>
            </a:r>
            <a:r>
              <a:rPr lang="en-US" sz="2000" dirty="0"/>
              <a:t>(extract from the IPR policy)</a:t>
            </a:r>
          </a:p>
        </p:txBody>
      </p:sp>
      <p:sp>
        <p:nvSpPr>
          <p:cNvPr id="3" name="Content Placeholder 2">
            <a:extLst>
              <a:ext uri="{FF2B5EF4-FFF2-40B4-BE49-F238E27FC236}">
                <a16:creationId xmlns:a16="http://schemas.microsoft.com/office/drawing/2014/main" id="{C2003696-935C-4914-84B4-D59534CE69C2}"/>
              </a:ext>
            </a:extLst>
          </p:cNvPr>
          <p:cNvSpPr>
            <a:spLocks noGrp="1"/>
          </p:cNvSpPr>
          <p:nvPr>
            <p:ph sz="quarter" idx="10"/>
          </p:nvPr>
        </p:nvSpPr>
        <p:spPr>
          <a:xfrm>
            <a:off x="609758" y="1250785"/>
            <a:ext cx="11225625" cy="5029786"/>
          </a:xfrm>
        </p:spPr>
        <p:txBody>
          <a:bodyPr/>
          <a:lstStyle/>
          <a:p>
            <a:r>
              <a:rPr lang="en-GB" sz="1800" dirty="0"/>
              <a:t>"IPR" shall mean any intellectual property right conferred by statute law </a:t>
            </a:r>
            <a:r>
              <a:rPr lang="en-GB" sz="1800" dirty="0">
                <a:highlight>
                  <a:srgbClr val="FFFF00"/>
                </a:highlight>
              </a:rPr>
              <a:t>including applications </a:t>
            </a:r>
            <a:r>
              <a:rPr lang="en-GB" sz="1800" dirty="0"/>
              <a:t>therefor other than trademarks. For the avoidance of doubt rights relating to get up, confidential information, trade secrets or the like are excluded from the definition of IPR.</a:t>
            </a:r>
          </a:p>
          <a:p>
            <a:pPr marL="457200" indent="-457200">
              <a:buAutoNum type="arabicPlain" startAt="4"/>
            </a:pPr>
            <a:r>
              <a:rPr lang="en-GB" sz="1800" dirty="0"/>
              <a:t>Disclosure of IPRs</a:t>
            </a:r>
          </a:p>
          <a:p>
            <a:r>
              <a:rPr lang="en-GB" sz="1800" dirty="0"/>
              <a:t>4.1	Subject to Clause 4.2 below, each MEMBER shall use </a:t>
            </a:r>
            <a:r>
              <a:rPr lang="en-GB" sz="1800" dirty="0">
                <a:highlight>
                  <a:srgbClr val="FFFF00"/>
                </a:highlight>
              </a:rPr>
              <a:t>its reasonable endeavours, </a:t>
            </a:r>
            <a:r>
              <a:rPr lang="en-GB" sz="1800" dirty="0"/>
              <a:t>in particular during the development of a STANDARD or TECHNICAL SPECIFICATION where it participates, to inform ETSI of ESSENTIAL IPRs </a:t>
            </a:r>
            <a:r>
              <a:rPr lang="en-GB" sz="1800" dirty="0">
                <a:highlight>
                  <a:srgbClr val="FFFF00"/>
                </a:highlight>
              </a:rPr>
              <a:t>in a timely fashion</a:t>
            </a:r>
            <a:r>
              <a:rPr lang="en-GB" sz="1800" dirty="0"/>
              <a:t>. In particular, a MEMBER submitting a technical proposal for a STANDARD or TECHNICAL SPECIFICATION shall, on a bona fide basis, draw the attention of ETSI to any of that MEMBER's IPR which might be ESSENTIAL if that proposal is adopted.</a:t>
            </a:r>
          </a:p>
          <a:p>
            <a:r>
              <a:rPr lang="en-GB" sz="1800" dirty="0"/>
              <a:t>4.2	The obligations pursuant to Clause 4.1 above do however not imply any obligation on MEMBERS to conduct IPR searches.</a:t>
            </a:r>
          </a:p>
          <a:p>
            <a:r>
              <a:rPr lang="en-GB" sz="1800" dirty="0"/>
              <a:t>4.3	The obligations pursuant to Clause 4.1 above are deemed to be fulfilled in respect of all existing and future members of a PATENT FAMILY if ETSI has been informed of a member of this PATENT FAMILY in a timely fashion.  Information on other members of this PATENT FAMILY, if any, may be voluntarily provided</a:t>
            </a:r>
          </a:p>
          <a:p>
            <a:endParaRPr lang="en-US" dirty="0"/>
          </a:p>
        </p:txBody>
      </p:sp>
    </p:spTree>
    <p:extLst>
      <p:ext uri="{BB962C8B-B14F-4D97-AF65-F5344CB8AC3E}">
        <p14:creationId xmlns:p14="http://schemas.microsoft.com/office/powerpoint/2010/main" val="246774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54AD-C2E6-4254-821D-33437BBCF044}"/>
              </a:ext>
            </a:extLst>
          </p:cNvPr>
          <p:cNvSpPr>
            <a:spLocks noGrp="1"/>
          </p:cNvSpPr>
          <p:nvPr>
            <p:ph type="title"/>
          </p:nvPr>
        </p:nvSpPr>
        <p:spPr/>
        <p:txBody>
          <a:bodyPr/>
          <a:lstStyle/>
          <a:p>
            <a:r>
              <a:rPr lang="en-GB" dirty="0"/>
              <a:t>Current Status of the ETSI IPR database (I) </a:t>
            </a:r>
            <a:endParaRPr lang="en-US" dirty="0"/>
          </a:p>
        </p:txBody>
      </p:sp>
      <p:graphicFrame>
        <p:nvGraphicFramePr>
          <p:cNvPr id="5" name="Content Placeholder 4">
            <a:extLst>
              <a:ext uri="{FF2B5EF4-FFF2-40B4-BE49-F238E27FC236}">
                <a16:creationId xmlns:a16="http://schemas.microsoft.com/office/drawing/2014/main" id="{62C28998-99E5-4360-A2C2-C1EBA4B055F1}"/>
              </a:ext>
            </a:extLst>
          </p:cNvPr>
          <p:cNvGraphicFramePr>
            <a:graphicFrameLocks noGrp="1"/>
          </p:cNvGraphicFramePr>
          <p:nvPr>
            <p:ph sz="quarter" idx="10"/>
            <p:extLst>
              <p:ext uri="{D42A27DB-BD31-4B8C-83A1-F6EECF244321}">
                <p14:modId xmlns:p14="http://schemas.microsoft.com/office/powerpoint/2010/main" val="3607987401"/>
              </p:ext>
            </p:extLst>
          </p:nvPr>
        </p:nvGraphicFramePr>
        <p:xfrm>
          <a:off x="776503" y="1834603"/>
          <a:ext cx="6226968" cy="1845635"/>
        </p:xfrm>
        <a:graphic>
          <a:graphicData uri="http://schemas.openxmlformats.org/drawingml/2006/table">
            <a:tbl>
              <a:tblPr firstRow="1" firstCol="1" bandRow="1">
                <a:tableStyleId>{5C22544A-7EE6-4342-B048-85BDC9FD1C3A}</a:tableStyleId>
              </a:tblPr>
              <a:tblGrid>
                <a:gridCol w="1022044">
                  <a:extLst>
                    <a:ext uri="{9D8B030D-6E8A-4147-A177-3AD203B41FA5}">
                      <a16:colId xmlns:a16="http://schemas.microsoft.com/office/drawing/2014/main" val="3691888940"/>
                    </a:ext>
                  </a:extLst>
                </a:gridCol>
                <a:gridCol w="603756">
                  <a:extLst>
                    <a:ext uri="{9D8B030D-6E8A-4147-A177-3AD203B41FA5}">
                      <a16:colId xmlns:a16="http://schemas.microsoft.com/office/drawing/2014/main" val="267175993"/>
                    </a:ext>
                  </a:extLst>
                </a:gridCol>
                <a:gridCol w="721349">
                  <a:extLst>
                    <a:ext uri="{9D8B030D-6E8A-4147-A177-3AD203B41FA5}">
                      <a16:colId xmlns:a16="http://schemas.microsoft.com/office/drawing/2014/main" val="3453469042"/>
                    </a:ext>
                  </a:extLst>
                </a:gridCol>
                <a:gridCol w="721349">
                  <a:extLst>
                    <a:ext uri="{9D8B030D-6E8A-4147-A177-3AD203B41FA5}">
                      <a16:colId xmlns:a16="http://schemas.microsoft.com/office/drawing/2014/main" val="2179369683"/>
                    </a:ext>
                  </a:extLst>
                </a:gridCol>
                <a:gridCol w="722139">
                  <a:extLst>
                    <a:ext uri="{9D8B030D-6E8A-4147-A177-3AD203B41FA5}">
                      <a16:colId xmlns:a16="http://schemas.microsoft.com/office/drawing/2014/main" val="143377154"/>
                    </a:ext>
                  </a:extLst>
                </a:gridCol>
                <a:gridCol w="807375">
                  <a:extLst>
                    <a:ext uri="{9D8B030D-6E8A-4147-A177-3AD203B41FA5}">
                      <a16:colId xmlns:a16="http://schemas.microsoft.com/office/drawing/2014/main" val="858003376"/>
                    </a:ext>
                  </a:extLst>
                </a:gridCol>
                <a:gridCol w="685045">
                  <a:extLst>
                    <a:ext uri="{9D8B030D-6E8A-4147-A177-3AD203B41FA5}">
                      <a16:colId xmlns:a16="http://schemas.microsoft.com/office/drawing/2014/main" val="1978906263"/>
                    </a:ext>
                  </a:extLst>
                </a:gridCol>
                <a:gridCol w="943911">
                  <a:extLst>
                    <a:ext uri="{9D8B030D-6E8A-4147-A177-3AD203B41FA5}">
                      <a16:colId xmlns:a16="http://schemas.microsoft.com/office/drawing/2014/main" val="3818547288"/>
                    </a:ext>
                  </a:extLst>
                </a:gridCol>
              </a:tblGrid>
              <a:tr h="613605">
                <a:tc>
                  <a:txBody>
                    <a:bodyPr/>
                    <a:lstStyle/>
                    <a:p>
                      <a:pPr marL="0" marR="0" algn="just" hangingPunct="0">
                        <a:spcBef>
                          <a:spcPts val="0"/>
                        </a:spcBef>
                        <a:spcAft>
                          <a:spcPts val="0"/>
                        </a:spcAft>
                        <a:tabLst>
                          <a:tab pos="900430" algn="l"/>
                          <a:tab pos="2970530" algn="l"/>
                          <a:tab pos="3780790" algn="l"/>
                          <a:tab pos="4500880" algn="l"/>
                        </a:tabLst>
                      </a:pPr>
                      <a:r>
                        <a:rPr lang="en-GB" sz="10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 </a:t>
                      </a:r>
                    </a:p>
                    <a:p>
                      <a:pPr marL="0" marR="0" algn="ctr" hangingPunct="0">
                        <a:spcBef>
                          <a:spcPts val="0"/>
                        </a:spcBef>
                        <a:spcAft>
                          <a:spcPts val="0"/>
                        </a:spcAft>
                        <a:tabLst>
                          <a:tab pos="900430" algn="l"/>
                          <a:tab pos="2970530" algn="l"/>
                          <a:tab pos="3780790" algn="l"/>
                          <a:tab pos="4500880" algn="l"/>
                        </a:tabLst>
                      </a:pPr>
                      <a:r>
                        <a:rPr lang="en-GB" sz="1800" dirty="0">
                          <a:effectLst/>
                        </a:rPr>
                        <a:t>2011</a:t>
                      </a:r>
                    </a:p>
                    <a:p>
                      <a:pPr marL="0" marR="0" algn="ctr" hangingPunct="0">
                        <a:spcBef>
                          <a:spcPts val="0"/>
                        </a:spcBef>
                        <a:spcAft>
                          <a:spcPts val="0"/>
                        </a:spcAft>
                        <a:tabLst>
                          <a:tab pos="900430" algn="l"/>
                          <a:tab pos="2970530" algn="l"/>
                          <a:tab pos="3780790" algn="l"/>
                          <a:tab pos="4500880" algn="l"/>
                        </a:tabLs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2012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2013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2014</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 </a:t>
                      </a:r>
                    </a:p>
                    <a:p>
                      <a:pPr marL="0" marR="0" algn="ctr" hangingPunct="0">
                        <a:spcBef>
                          <a:spcPts val="0"/>
                        </a:spcBef>
                        <a:spcAft>
                          <a:spcPts val="0"/>
                        </a:spcAft>
                        <a:tabLst>
                          <a:tab pos="900430" algn="l"/>
                          <a:tab pos="2970530" algn="l"/>
                          <a:tab pos="3780790" algn="l"/>
                          <a:tab pos="4500880" algn="l"/>
                        </a:tabLst>
                      </a:pPr>
                      <a:r>
                        <a:rPr lang="en-GB" sz="1800" dirty="0">
                          <a:effectLst/>
                        </a:rPr>
                        <a:t>2015</a:t>
                      </a:r>
                    </a:p>
                    <a:p>
                      <a:pPr marL="0" marR="0" algn="ctr" hangingPunct="0">
                        <a:spcBef>
                          <a:spcPts val="0"/>
                        </a:spcBef>
                        <a:spcAft>
                          <a:spcPts val="0"/>
                        </a:spcAft>
                        <a:tabLst>
                          <a:tab pos="900430" algn="l"/>
                          <a:tab pos="2970530" algn="l"/>
                          <a:tab pos="3780790" algn="l"/>
                          <a:tab pos="4500880" algn="l"/>
                        </a:tabLs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2016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2017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01103667"/>
                  </a:ext>
                </a:extLst>
              </a:tr>
              <a:tr h="409070">
                <a:tc>
                  <a:txBody>
                    <a:bodyPr/>
                    <a:lstStyle/>
                    <a:p>
                      <a:pPr marL="0" marR="0" algn="l" hangingPunct="0">
                        <a:spcBef>
                          <a:spcPts val="0"/>
                        </a:spcBef>
                        <a:spcAft>
                          <a:spcPts val="0"/>
                        </a:spcAft>
                        <a:tabLst>
                          <a:tab pos="900430" algn="l"/>
                          <a:tab pos="2970530" algn="l"/>
                          <a:tab pos="3780790" algn="l"/>
                          <a:tab pos="4500880" algn="l"/>
                        </a:tabLst>
                      </a:pPr>
                      <a:r>
                        <a:rPr lang="en-GB" sz="1100" dirty="0">
                          <a:effectLst/>
                        </a:rPr>
                        <a:t>Number of declarations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141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145</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181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199</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142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136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244</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99742418"/>
                  </a:ext>
                </a:extLst>
              </a:tr>
              <a:tr h="613605">
                <a:tc>
                  <a:txBody>
                    <a:bodyPr/>
                    <a:lstStyle/>
                    <a:p>
                      <a:pPr marL="0" marR="0" algn="l" hangingPunct="0">
                        <a:spcBef>
                          <a:spcPts val="0"/>
                        </a:spcBef>
                        <a:spcAft>
                          <a:spcPts val="0"/>
                        </a:spcAft>
                        <a:tabLst>
                          <a:tab pos="900430" algn="l"/>
                          <a:tab pos="2970530" algn="l"/>
                          <a:tab pos="3780790" algn="l"/>
                          <a:tab pos="4500880" algn="l"/>
                        </a:tabLst>
                      </a:pPr>
                      <a:r>
                        <a:rPr lang="en-GB" sz="1100" dirty="0">
                          <a:effectLst/>
                        </a:rPr>
                        <a:t>Number of Patent Families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2620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2687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2125</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2399</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2033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2088</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hangingPunct="0">
                        <a:spcBef>
                          <a:spcPts val="0"/>
                        </a:spcBef>
                        <a:spcAft>
                          <a:spcPts val="0"/>
                        </a:spcAft>
                        <a:tabLst>
                          <a:tab pos="900430" algn="l"/>
                          <a:tab pos="2970530" algn="l"/>
                          <a:tab pos="3780790" algn="l"/>
                          <a:tab pos="4500880" algn="l"/>
                        </a:tabLst>
                      </a:pPr>
                      <a:r>
                        <a:rPr lang="en-GB" sz="1800" dirty="0">
                          <a:effectLst/>
                        </a:rPr>
                        <a:t>5578</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14692720"/>
                  </a:ext>
                </a:extLst>
              </a:tr>
            </a:tbl>
          </a:graphicData>
        </a:graphic>
      </p:graphicFrame>
      <p:sp>
        <p:nvSpPr>
          <p:cNvPr id="6" name="Rectangle 1">
            <a:extLst>
              <a:ext uri="{FF2B5EF4-FFF2-40B4-BE49-F238E27FC236}">
                <a16:creationId xmlns:a16="http://schemas.microsoft.com/office/drawing/2014/main" id="{B805BB91-4792-4198-92BE-67F702E0731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B2910BC-69A4-4F63-8D67-2AB2B099A98B}"/>
              </a:ext>
            </a:extLst>
          </p:cNvPr>
          <p:cNvSpPr txBox="1"/>
          <p:nvPr/>
        </p:nvSpPr>
        <p:spPr>
          <a:xfrm>
            <a:off x="609759" y="1383288"/>
            <a:ext cx="10259796" cy="461665"/>
          </a:xfrm>
          <a:prstGeom prst="rect">
            <a:avLst/>
          </a:prstGeom>
          <a:noFill/>
        </p:spPr>
        <p:txBody>
          <a:bodyPr wrap="none" rtlCol="0">
            <a:spAutoFit/>
          </a:bodyPr>
          <a:lstStyle/>
          <a:p>
            <a:r>
              <a:rPr lang="en-GB" sz="2400" dirty="0"/>
              <a:t>Distribution of declarations/patent families over time (absolute and aggregate)</a:t>
            </a:r>
            <a:endParaRPr lang="en-GB" sz="2400" dirty="0">
              <a:solidFill>
                <a:schemeClr val="tx2"/>
              </a:solidFill>
            </a:endParaRPr>
          </a:p>
        </p:txBody>
      </p:sp>
      <p:sp>
        <p:nvSpPr>
          <p:cNvPr id="7" name="TextBox 6">
            <a:extLst>
              <a:ext uri="{FF2B5EF4-FFF2-40B4-BE49-F238E27FC236}">
                <a16:creationId xmlns:a16="http://schemas.microsoft.com/office/drawing/2014/main" id="{277C3BA0-2AA9-43EB-9A63-D5FE600BDCF2}"/>
              </a:ext>
            </a:extLst>
          </p:cNvPr>
          <p:cNvSpPr txBox="1"/>
          <p:nvPr/>
        </p:nvSpPr>
        <p:spPr>
          <a:xfrm>
            <a:off x="609759" y="3978474"/>
            <a:ext cx="5760038" cy="461665"/>
          </a:xfrm>
          <a:prstGeom prst="rect">
            <a:avLst/>
          </a:prstGeom>
          <a:noFill/>
        </p:spPr>
        <p:txBody>
          <a:bodyPr wrap="none" rtlCol="0">
            <a:spAutoFit/>
          </a:bodyPr>
          <a:lstStyle/>
          <a:p>
            <a:r>
              <a:rPr lang="en-GB" sz="2400" dirty="0"/>
              <a:t>Distribution of patent families over projects</a:t>
            </a:r>
            <a:endParaRPr lang="en-GB" sz="2400" dirty="0">
              <a:solidFill>
                <a:schemeClr val="tx2"/>
              </a:solidFill>
            </a:endParaRPr>
          </a:p>
        </p:txBody>
      </p:sp>
      <p:graphicFrame>
        <p:nvGraphicFramePr>
          <p:cNvPr id="8" name="Table 7">
            <a:extLst>
              <a:ext uri="{FF2B5EF4-FFF2-40B4-BE49-F238E27FC236}">
                <a16:creationId xmlns:a16="http://schemas.microsoft.com/office/drawing/2014/main" id="{04D9B6F6-598E-4569-870D-28D35E1B589A}"/>
              </a:ext>
            </a:extLst>
          </p:cNvPr>
          <p:cNvGraphicFramePr>
            <a:graphicFrameLocks noGrp="1"/>
          </p:cNvGraphicFramePr>
          <p:nvPr>
            <p:extLst>
              <p:ext uri="{D42A27DB-BD31-4B8C-83A1-F6EECF244321}">
                <p14:modId xmlns:p14="http://schemas.microsoft.com/office/powerpoint/2010/main" val="3778466129"/>
              </p:ext>
            </p:extLst>
          </p:nvPr>
        </p:nvGraphicFramePr>
        <p:xfrm>
          <a:off x="776503" y="4429789"/>
          <a:ext cx="6226968" cy="1859905"/>
        </p:xfrm>
        <a:graphic>
          <a:graphicData uri="http://schemas.openxmlformats.org/drawingml/2006/table">
            <a:tbl>
              <a:tblPr firstRow="1" firstCol="1" bandRow="1">
                <a:tableStyleId>{5C22544A-7EE6-4342-B048-85BDC9FD1C3A}</a:tableStyleId>
              </a:tblPr>
              <a:tblGrid>
                <a:gridCol w="982880">
                  <a:extLst>
                    <a:ext uri="{9D8B030D-6E8A-4147-A177-3AD203B41FA5}">
                      <a16:colId xmlns:a16="http://schemas.microsoft.com/office/drawing/2014/main" val="2898209419"/>
                    </a:ext>
                  </a:extLst>
                </a:gridCol>
                <a:gridCol w="610624">
                  <a:extLst>
                    <a:ext uri="{9D8B030D-6E8A-4147-A177-3AD203B41FA5}">
                      <a16:colId xmlns:a16="http://schemas.microsoft.com/office/drawing/2014/main" val="3398401701"/>
                    </a:ext>
                  </a:extLst>
                </a:gridCol>
                <a:gridCol w="751477">
                  <a:extLst>
                    <a:ext uri="{9D8B030D-6E8A-4147-A177-3AD203B41FA5}">
                      <a16:colId xmlns:a16="http://schemas.microsoft.com/office/drawing/2014/main" val="3775887999"/>
                    </a:ext>
                  </a:extLst>
                </a:gridCol>
                <a:gridCol w="751477">
                  <a:extLst>
                    <a:ext uri="{9D8B030D-6E8A-4147-A177-3AD203B41FA5}">
                      <a16:colId xmlns:a16="http://schemas.microsoft.com/office/drawing/2014/main" val="3120847186"/>
                    </a:ext>
                  </a:extLst>
                </a:gridCol>
                <a:gridCol w="752251">
                  <a:extLst>
                    <a:ext uri="{9D8B030D-6E8A-4147-A177-3AD203B41FA5}">
                      <a16:colId xmlns:a16="http://schemas.microsoft.com/office/drawing/2014/main" val="755381468"/>
                    </a:ext>
                  </a:extLst>
                </a:gridCol>
                <a:gridCol w="854409">
                  <a:extLst>
                    <a:ext uri="{9D8B030D-6E8A-4147-A177-3AD203B41FA5}">
                      <a16:colId xmlns:a16="http://schemas.microsoft.com/office/drawing/2014/main" val="3973017752"/>
                    </a:ext>
                  </a:extLst>
                </a:gridCol>
                <a:gridCol w="741416">
                  <a:extLst>
                    <a:ext uri="{9D8B030D-6E8A-4147-A177-3AD203B41FA5}">
                      <a16:colId xmlns:a16="http://schemas.microsoft.com/office/drawing/2014/main" val="1579430566"/>
                    </a:ext>
                  </a:extLst>
                </a:gridCol>
                <a:gridCol w="782434">
                  <a:extLst>
                    <a:ext uri="{9D8B030D-6E8A-4147-A177-3AD203B41FA5}">
                      <a16:colId xmlns:a16="http://schemas.microsoft.com/office/drawing/2014/main" val="3130848352"/>
                    </a:ext>
                  </a:extLst>
                </a:gridCol>
              </a:tblGrid>
              <a:tr h="622167">
                <a:tc>
                  <a:txBody>
                    <a:bodyPr/>
                    <a:lstStyle/>
                    <a:p>
                      <a:pPr algn="just" hangingPunct="0">
                        <a:spcAft>
                          <a:spcPts val="0"/>
                        </a:spcAft>
                        <a:tabLst>
                          <a:tab pos="900430" algn="l"/>
                          <a:tab pos="2970530" algn="l"/>
                          <a:tab pos="3780790" algn="l"/>
                          <a:tab pos="4500880" algn="l"/>
                        </a:tabLst>
                      </a:pPr>
                      <a:r>
                        <a:rPr lang="en-GB" sz="1000">
                          <a:effectLst/>
                        </a:rPr>
                        <a:t> </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dirty="0">
                          <a:effectLst/>
                        </a:rPr>
                        <a:t> </a:t>
                      </a:r>
                    </a:p>
                    <a:p>
                      <a:pPr algn="ctr" hangingPunct="0">
                        <a:spcAft>
                          <a:spcPts val="0"/>
                        </a:spcAft>
                        <a:tabLst>
                          <a:tab pos="900430" algn="l"/>
                          <a:tab pos="2970530" algn="l"/>
                          <a:tab pos="3780790" algn="l"/>
                          <a:tab pos="4500880" algn="l"/>
                        </a:tabLst>
                      </a:pPr>
                      <a:r>
                        <a:rPr lang="en-GB" sz="1800" dirty="0">
                          <a:effectLst/>
                        </a:rPr>
                        <a:t>2011</a:t>
                      </a:r>
                    </a:p>
                    <a:p>
                      <a:pPr algn="ctr" hangingPunct="0">
                        <a:spcAft>
                          <a:spcPts val="0"/>
                        </a:spcAft>
                        <a:tabLst>
                          <a:tab pos="900430" algn="l"/>
                          <a:tab pos="2970530" algn="l"/>
                          <a:tab pos="3780790" algn="l"/>
                          <a:tab pos="4500880" algn="l"/>
                        </a:tabLs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dirty="0">
                          <a:effectLst/>
                        </a:rPr>
                        <a:t>2012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dirty="0">
                          <a:effectLst/>
                        </a:rPr>
                        <a:t>2013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dirty="0">
                          <a:effectLst/>
                        </a:rPr>
                        <a:t>2014</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dirty="0">
                          <a:effectLst/>
                        </a:rPr>
                        <a:t> </a:t>
                      </a:r>
                    </a:p>
                    <a:p>
                      <a:pPr algn="ctr" hangingPunct="0">
                        <a:spcAft>
                          <a:spcPts val="0"/>
                        </a:spcAft>
                        <a:tabLst>
                          <a:tab pos="900430" algn="l"/>
                          <a:tab pos="2970530" algn="l"/>
                          <a:tab pos="3780790" algn="l"/>
                          <a:tab pos="4500880" algn="l"/>
                        </a:tabLst>
                      </a:pPr>
                      <a:r>
                        <a:rPr lang="en-GB" sz="1800" dirty="0">
                          <a:effectLst/>
                        </a:rPr>
                        <a:t>2015</a:t>
                      </a:r>
                    </a:p>
                    <a:p>
                      <a:pPr algn="ctr" hangingPunct="0">
                        <a:spcAft>
                          <a:spcPts val="0"/>
                        </a:spcAft>
                        <a:tabLst>
                          <a:tab pos="900430" algn="l"/>
                          <a:tab pos="2970530" algn="l"/>
                          <a:tab pos="3780790" algn="l"/>
                          <a:tab pos="4500880" algn="l"/>
                        </a:tabLs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dirty="0">
                          <a:effectLst/>
                        </a:rPr>
                        <a:t>2016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hangingPunct="0">
                        <a:spcAft>
                          <a:spcPts val="0"/>
                        </a:spcAft>
                        <a:tabLst>
                          <a:tab pos="900430" algn="l"/>
                          <a:tab pos="2970530" algn="l"/>
                          <a:tab pos="3780790" algn="l"/>
                          <a:tab pos="4500880" algn="l"/>
                        </a:tabLst>
                      </a:pPr>
                      <a:r>
                        <a:rPr lang="en-GB" sz="1800" dirty="0">
                          <a:effectLst/>
                        </a:rPr>
                        <a:t>2017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07549908"/>
                  </a:ext>
                </a:extLst>
              </a:tr>
              <a:tr h="622167">
                <a:tc>
                  <a:txBody>
                    <a:bodyPr/>
                    <a:lstStyle/>
                    <a:p>
                      <a:pPr algn="l" hangingPunct="0">
                        <a:spcAft>
                          <a:spcPts val="0"/>
                        </a:spcAft>
                        <a:tabLst>
                          <a:tab pos="900430" algn="l"/>
                          <a:tab pos="2970530" algn="l"/>
                          <a:tab pos="3780790" algn="l"/>
                          <a:tab pos="4500880" algn="l"/>
                        </a:tabLst>
                      </a:pPr>
                      <a:r>
                        <a:rPr lang="da-DK" sz="1200">
                          <a:effectLst/>
                        </a:rPr>
                        <a:t>Number of patent families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2652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2874</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2145</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2622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2323</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dirty="0">
                          <a:effectLst/>
                        </a:rPr>
                        <a:t>2088</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hangingPunct="0">
                        <a:spcAft>
                          <a:spcPts val="0"/>
                        </a:spcAft>
                        <a:tabLst>
                          <a:tab pos="900430" algn="l"/>
                          <a:tab pos="2970530" algn="l"/>
                          <a:tab pos="3780790" algn="l"/>
                          <a:tab pos="4500880" algn="l"/>
                        </a:tabLst>
                      </a:pPr>
                      <a:r>
                        <a:rPr lang="en-GB" sz="1800" dirty="0">
                          <a:effectLst/>
                        </a:rPr>
                        <a:t>5578</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18262505"/>
                  </a:ext>
                </a:extLst>
              </a:tr>
              <a:tr h="414778">
                <a:tc>
                  <a:txBody>
                    <a:bodyPr/>
                    <a:lstStyle/>
                    <a:p>
                      <a:pPr algn="l" hangingPunct="0">
                        <a:spcAft>
                          <a:spcPts val="0"/>
                        </a:spcAft>
                        <a:tabLst>
                          <a:tab pos="900430" algn="l"/>
                          <a:tab pos="2970530" algn="l"/>
                          <a:tab pos="3780790" algn="l"/>
                          <a:tab pos="4500880" algn="l"/>
                        </a:tabLst>
                      </a:pPr>
                      <a:r>
                        <a:rPr lang="da-DK" sz="1200" dirty="0">
                          <a:effectLst/>
                        </a:rPr>
                        <a:t>Number of projects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132</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163</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75</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dirty="0">
                          <a:effectLst/>
                        </a:rPr>
                        <a:t>81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59</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Aft>
                          <a:spcPts val="0"/>
                        </a:spcAft>
                        <a:tabLst>
                          <a:tab pos="900430" algn="l"/>
                          <a:tab pos="2970530" algn="l"/>
                          <a:tab pos="3780790" algn="l"/>
                          <a:tab pos="4500880" algn="l"/>
                        </a:tabLst>
                      </a:pPr>
                      <a:r>
                        <a:rPr lang="en-GB" sz="1800">
                          <a:effectLst/>
                        </a:rPr>
                        <a:t>58</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hangingPunct="0">
                        <a:spcAft>
                          <a:spcPts val="0"/>
                        </a:spcAft>
                        <a:tabLst>
                          <a:tab pos="900430" algn="l"/>
                          <a:tab pos="2970530" algn="l"/>
                          <a:tab pos="3780790" algn="l"/>
                          <a:tab pos="4500880" algn="l"/>
                        </a:tabLst>
                      </a:pPr>
                      <a:r>
                        <a:rPr lang="en-GB" sz="1800" dirty="0">
                          <a:effectLst/>
                        </a:rPr>
                        <a:t>74</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54493185"/>
                  </a:ext>
                </a:extLst>
              </a:tr>
            </a:tbl>
          </a:graphicData>
        </a:graphic>
      </p:graphicFrame>
    </p:spTree>
    <p:extLst>
      <p:ext uri="{BB962C8B-B14F-4D97-AF65-F5344CB8AC3E}">
        <p14:creationId xmlns:p14="http://schemas.microsoft.com/office/powerpoint/2010/main" val="1716026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7D1B-CE13-4C52-BE44-6509CE78F3CA}"/>
              </a:ext>
            </a:extLst>
          </p:cNvPr>
          <p:cNvSpPr>
            <a:spLocks noGrp="1"/>
          </p:cNvSpPr>
          <p:nvPr>
            <p:ph type="title"/>
          </p:nvPr>
        </p:nvSpPr>
        <p:spPr/>
        <p:txBody>
          <a:bodyPr/>
          <a:lstStyle/>
          <a:p>
            <a:r>
              <a:rPr lang="en-GB" dirty="0"/>
              <a:t>Current Status of the ETSI IPR database (II)</a:t>
            </a:r>
            <a:endParaRPr lang="en-US" dirty="0"/>
          </a:p>
        </p:txBody>
      </p:sp>
      <p:sp>
        <p:nvSpPr>
          <p:cNvPr id="5" name="TextBox 4">
            <a:extLst>
              <a:ext uri="{FF2B5EF4-FFF2-40B4-BE49-F238E27FC236}">
                <a16:creationId xmlns:a16="http://schemas.microsoft.com/office/drawing/2014/main" id="{CB990B88-9E4C-403D-A7E0-1B6F211A522E}"/>
              </a:ext>
            </a:extLst>
          </p:cNvPr>
          <p:cNvSpPr txBox="1"/>
          <p:nvPr/>
        </p:nvSpPr>
        <p:spPr>
          <a:xfrm>
            <a:off x="609759" y="1383288"/>
            <a:ext cx="11121576" cy="830997"/>
          </a:xfrm>
          <a:prstGeom prst="rect">
            <a:avLst/>
          </a:prstGeom>
          <a:noFill/>
        </p:spPr>
        <p:txBody>
          <a:bodyPr wrap="square" rtlCol="0">
            <a:spAutoFit/>
          </a:bodyPr>
          <a:lstStyle/>
          <a:p>
            <a:r>
              <a:rPr lang="fr-FR" sz="2400" dirty="0">
                <a:solidFill>
                  <a:schemeClr val="tx2"/>
                </a:solidFill>
              </a:rPr>
              <a:t>N</a:t>
            </a:r>
            <a:r>
              <a:rPr lang="en-GB" sz="2400" dirty="0">
                <a:solidFill>
                  <a:schemeClr val="tx2"/>
                </a:solidFill>
              </a:rPr>
              <a:t>umber of ISLD Declarations and disclosures where the couple patent number, </a:t>
            </a:r>
          </a:p>
          <a:p>
            <a:r>
              <a:rPr lang="en-GB" sz="2400" dirty="0">
                <a:solidFill>
                  <a:schemeClr val="tx2"/>
                </a:solidFill>
              </a:rPr>
              <a:t>standard number is complete</a:t>
            </a:r>
          </a:p>
        </p:txBody>
      </p:sp>
      <p:graphicFrame>
        <p:nvGraphicFramePr>
          <p:cNvPr id="6" name="Table 5">
            <a:extLst>
              <a:ext uri="{FF2B5EF4-FFF2-40B4-BE49-F238E27FC236}">
                <a16:creationId xmlns:a16="http://schemas.microsoft.com/office/drawing/2014/main" id="{6DE894AB-645B-4F43-B71F-61600DD3D2D2}"/>
              </a:ext>
            </a:extLst>
          </p:cNvPr>
          <p:cNvGraphicFramePr>
            <a:graphicFrameLocks noGrp="1"/>
          </p:cNvGraphicFramePr>
          <p:nvPr>
            <p:extLst>
              <p:ext uri="{D42A27DB-BD31-4B8C-83A1-F6EECF244321}">
                <p14:modId xmlns:p14="http://schemas.microsoft.com/office/powerpoint/2010/main" val="1914159555"/>
              </p:ext>
            </p:extLst>
          </p:nvPr>
        </p:nvGraphicFramePr>
        <p:xfrm>
          <a:off x="609759" y="2456760"/>
          <a:ext cx="5614396" cy="1273576"/>
        </p:xfrm>
        <a:graphic>
          <a:graphicData uri="http://schemas.openxmlformats.org/drawingml/2006/table">
            <a:tbl>
              <a:tblPr firstRow="1" firstCol="1" bandRow="1">
                <a:tableStyleId>{5C22544A-7EE6-4342-B048-85BDC9FD1C3A}</a:tableStyleId>
              </a:tblPr>
              <a:tblGrid>
                <a:gridCol w="2330868">
                  <a:extLst>
                    <a:ext uri="{9D8B030D-6E8A-4147-A177-3AD203B41FA5}">
                      <a16:colId xmlns:a16="http://schemas.microsoft.com/office/drawing/2014/main" val="652351948"/>
                    </a:ext>
                  </a:extLst>
                </a:gridCol>
                <a:gridCol w="1683328">
                  <a:extLst>
                    <a:ext uri="{9D8B030D-6E8A-4147-A177-3AD203B41FA5}">
                      <a16:colId xmlns:a16="http://schemas.microsoft.com/office/drawing/2014/main" val="536993689"/>
                    </a:ext>
                  </a:extLst>
                </a:gridCol>
                <a:gridCol w="1600200">
                  <a:extLst>
                    <a:ext uri="{9D8B030D-6E8A-4147-A177-3AD203B41FA5}">
                      <a16:colId xmlns:a16="http://schemas.microsoft.com/office/drawing/2014/main" val="1490720257"/>
                    </a:ext>
                  </a:extLst>
                </a:gridCol>
              </a:tblGrid>
              <a:tr h="318394">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dirty="0">
                          <a:effectLst/>
                        </a:rPr>
                        <a:t>Declarations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dirty="0">
                          <a:effectLst/>
                        </a:rPr>
                        <a:t>Disclosures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0983515"/>
                  </a:ext>
                </a:extLst>
              </a:tr>
              <a:tr h="318394">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600">
                          <a:effectLst/>
                        </a:rPr>
                        <a:t>Total</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b="1" dirty="0">
                          <a:effectLst/>
                        </a:rPr>
                        <a:t>1168</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b="1" dirty="0">
                          <a:effectLst/>
                        </a:rPr>
                        <a:t>28207</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7776652"/>
                  </a:ext>
                </a:extLst>
              </a:tr>
              <a:tr h="318394">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600">
                          <a:effectLst/>
                        </a:rPr>
                        <a:t>Complete (filter applied)</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b="1" dirty="0">
                          <a:effectLst/>
                        </a:rPr>
                        <a:t>27502</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3185749"/>
                  </a:ext>
                </a:extLst>
              </a:tr>
              <a:tr h="318394">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600" dirty="0">
                          <a:effectLst/>
                        </a:rPr>
                        <a:t>Rate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a:effectLst/>
                        </a:rPr>
                        <a: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b="1" dirty="0">
                          <a:effectLst/>
                          <a:highlight>
                            <a:srgbClr val="00FF00"/>
                          </a:highlight>
                        </a:rPr>
                        <a:t>97 %</a:t>
                      </a:r>
                      <a:endParaRPr lang="en-GB" sz="1800" b="1" dirty="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7615175"/>
                  </a:ext>
                </a:extLst>
              </a:tr>
            </a:tbl>
          </a:graphicData>
        </a:graphic>
      </p:graphicFrame>
      <p:sp>
        <p:nvSpPr>
          <p:cNvPr id="7" name="TextBox 6">
            <a:extLst>
              <a:ext uri="{FF2B5EF4-FFF2-40B4-BE49-F238E27FC236}">
                <a16:creationId xmlns:a16="http://schemas.microsoft.com/office/drawing/2014/main" id="{874E6C65-7A5F-4D5C-84B7-DC7503F666BF}"/>
              </a:ext>
            </a:extLst>
          </p:cNvPr>
          <p:cNvSpPr txBox="1"/>
          <p:nvPr/>
        </p:nvSpPr>
        <p:spPr>
          <a:xfrm>
            <a:off x="609758" y="3972811"/>
            <a:ext cx="11121577" cy="830997"/>
          </a:xfrm>
          <a:prstGeom prst="rect">
            <a:avLst/>
          </a:prstGeom>
          <a:noFill/>
        </p:spPr>
        <p:txBody>
          <a:bodyPr wrap="square" rtlCol="0">
            <a:spAutoFit/>
          </a:bodyPr>
          <a:lstStyle/>
          <a:p>
            <a:r>
              <a:rPr lang="fr-FR" sz="2400" dirty="0">
                <a:solidFill>
                  <a:schemeClr val="tx2"/>
                </a:solidFill>
              </a:rPr>
              <a:t>N</a:t>
            </a:r>
            <a:r>
              <a:rPr lang="en-GB" sz="2400" dirty="0">
                <a:solidFill>
                  <a:schemeClr val="tx2"/>
                </a:solidFill>
              </a:rPr>
              <a:t>umber of ISLD Declarations where the patent number, standard number is complete and at least one reference is provided in the field “Illustrative specific part”</a:t>
            </a:r>
          </a:p>
        </p:txBody>
      </p:sp>
      <p:graphicFrame>
        <p:nvGraphicFramePr>
          <p:cNvPr id="8" name="Table 7">
            <a:extLst>
              <a:ext uri="{FF2B5EF4-FFF2-40B4-BE49-F238E27FC236}">
                <a16:creationId xmlns:a16="http://schemas.microsoft.com/office/drawing/2014/main" id="{B5C9DBA3-478F-4CCD-ACBE-DCC5E5157E0E}"/>
              </a:ext>
            </a:extLst>
          </p:cNvPr>
          <p:cNvGraphicFramePr>
            <a:graphicFrameLocks noGrp="1"/>
          </p:cNvGraphicFramePr>
          <p:nvPr>
            <p:extLst>
              <p:ext uri="{D42A27DB-BD31-4B8C-83A1-F6EECF244321}">
                <p14:modId xmlns:p14="http://schemas.microsoft.com/office/powerpoint/2010/main" val="1975584554"/>
              </p:ext>
            </p:extLst>
          </p:nvPr>
        </p:nvGraphicFramePr>
        <p:xfrm>
          <a:off x="609759" y="5046283"/>
          <a:ext cx="5614396" cy="1273576"/>
        </p:xfrm>
        <a:graphic>
          <a:graphicData uri="http://schemas.openxmlformats.org/drawingml/2006/table">
            <a:tbl>
              <a:tblPr firstRow="1" firstCol="1" bandRow="1">
                <a:tableStyleId>{5C22544A-7EE6-4342-B048-85BDC9FD1C3A}</a:tableStyleId>
              </a:tblPr>
              <a:tblGrid>
                <a:gridCol w="2330868">
                  <a:extLst>
                    <a:ext uri="{9D8B030D-6E8A-4147-A177-3AD203B41FA5}">
                      <a16:colId xmlns:a16="http://schemas.microsoft.com/office/drawing/2014/main" val="652351948"/>
                    </a:ext>
                  </a:extLst>
                </a:gridCol>
                <a:gridCol w="1683328">
                  <a:extLst>
                    <a:ext uri="{9D8B030D-6E8A-4147-A177-3AD203B41FA5}">
                      <a16:colId xmlns:a16="http://schemas.microsoft.com/office/drawing/2014/main" val="536993689"/>
                    </a:ext>
                  </a:extLst>
                </a:gridCol>
                <a:gridCol w="1600200">
                  <a:extLst>
                    <a:ext uri="{9D8B030D-6E8A-4147-A177-3AD203B41FA5}">
                      <a16:colId xmlns:a16="http://schemas.microsoft.com/office/drawing/2014/main" val="1490720257"/>
                    </a:ext>
                  </a:extLst>
                </a:gridCol>
              </a:tblGrid>
              <a:tr h="318394">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dirty="0">
                          <a:effectLst/>
                        </a:rPr>
                        <a:t>Declarations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dirty="0">
                          <a:effectLst/>
                        </a:rPr>
                        <a:t>Disclosures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0983515"/>
                  </a:ext>
                </a:extLst>
              </a:tr>
              <a:tr h="318394">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600">
                          <a:effectLst/>
                        </a:rPr>
                        <a:t>Total</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b="1" dirty="0">
                          <a:effectLst/>
                        </a:rPr>
                        <a:t>1168</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b="1" dirty="0">
                          <a:effectLst/>
                        </a:rPr>
                        <a:t>28207</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7776652"/>
                  </a:ext>
                </a:extLst>
              </a:tr>
              <a:tr h="318394">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600">
                          <a:effectLst/>
                        </a:rPr>
                        <a:t>Complete (filter applied)</a:t>
                      </a: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b="1" dirty="0">
                          <a:effectLst/>
                        </a:rPr>
                        <a:t>7553</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3185749"/>
                  </a:ext>
                </a:extLst>
              </a:tr>
              <a:tr h="318394">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600" dirty="0">
                          <a:effectLst/>
                        </a:rPr>
                        <a:t>Rate</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a:effectLst/>
                        </a:rPr>
                        <a: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hangingPunct="0">
                        <a:spcAft>
                          <a:spcPts val="0"/>
                        </a:spcAft>
                        <a:tabLst>
                          <a:tab pos="900430" algn="l"/>
                          <a:tab pos="2970530" algn="l"/>
                          <a:tab pos="3780790" algn="l"/>
                          <a:tab pos="4500880" algn="l"/>
                          <a:tab pos="450215" algn="l"/>
                          <a:tab pos="2970530" algn="l"/>
                          <a:tab pos="3780790" algn="l"/>
                          <a:tab pos="4500880" algn="l"/>
                        </a:tabLst>
                      </a:pPr>
                      <a:r>
                        <a:rPr lang="en-US" sz="1800" b="1" dirty="0">
                          <a:effectLst/>
                          <a:highlight>
                            <a:srgbClr val="FF0000"/>
                          </a:highlight>
                        </a:rPr>
                        <a:t>26 %</a:t>
                      </a:r>
                      <a:endParaRPr lang="en-GB" sz="1800"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7615175"/>
                  </a:ext>
                </a:extLst>
              </a:tr>
            </a:tbl>
          </a:graphicData>
        </a:graphic>
      </p:graphicFrame>
      <p:sp>
        <p:nvSpPr>
          <p:cNvPr id="3" name="Arrow: Right 2">
            <a:extLst>
              <a:ext uri="{FF2B5EF4-FFF2-40B4-BE49-F238E27FC236}">
                <a16:creationId xmlns:a16="http://schemas.microsoft.com/office/drawing/2014/main" id="{FA4E1C0E-A38D-4595-9386-4E1EE2B89EBD}"/>
              </a:ext>
            </a:extLst>
          </p:cNvPr>
          <p:cNvSpPr/>
          <p:nvPr/>
        </p:nvSpPr>
        <p:spPr>
          <a:xfrm rot="10800000">
            <a:off x="6224155" y="3424971"/>
            <a:ext cx="980441" cy="284402"/>
          </a:xfrm>
          <a:prstGeom prst="rightArrow">
            <a:avLst/>
          </a:prstGeom>
          <a:solidFill>
            <a:srgbClr val="28F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9" name="Arrow: Right 8">
            <a:extLst>
              <a:ext uri="{FF2B5EF4-FFF2-40B4-BE49-F238E27FC236}">
                <a16:creationId xmlns:a16="http://schemas.microsoft.com/office/drawing/2014/main" id="{AB6A7255-B98C-4196-9553-BA92CE3C8BBD}"/>
              </a:ext>
            </a:extLst>
          </p:cNvPr>
          <p:cNvSpPr/>
          <p:nvPr/>
        </p:nvSpPr>
        <p:spPr>
          <a:xfrm rot="10800000">
            <a:off x="6224155" y="6035457"/>
            <a:ext cx="980441" cy="2844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180544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9742A-39EE-489D-B1A6-BFEFF5995773}"/>
              </a:ext>
            </a:extLst>
          </p:cNvPr>
          <p:cNvSpPr>
            <a:spLocks noGrp="1"/>
          </p:cNvSpPr>
          <p:nvPr>
            <p:ph sz="quarter" idx="10"/>
          </p:nvPr>
        </p:nvSpPr>
        <p:spPr/>
        <p:txBody>
          <a:bodyPr anchor="ctr"/>
          <a:lstStyle/>
          <a:p>
            <a:pPr algn="ctr"/>
            <a:r>
              <a:rPr lang="en-US" sz="3600" dirty="0"/>
              <a:t>ETSI &amp; FRAND</a:t>
            </a:r>
          </a:p>
        </p:txBody>
      </p:sp>
    </p:spTree>
    <p:extLst>
      <p:ext uri="{BB962C8B-B14F-4D97-AF65-F5344CB8AC3E}">
        <p14:creationId xmlns:p14="http://schemas.microsoft.com/office/powerpoint/2010/main" val="300847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D3B7-307B-47DF-8696-0324B8E707ED}"/>
              </a:ext>
            </a:extLst>
          </p:cNvPr>
          <p:cNvSpPr>
            <a:spLocks noGrp="1"/>
          </p:cNvSpPr>
          <p:nvPr>
            <p:ph type="title"/>
          </p:nvPr>
        </p:nvSpPr>
        <p:spPr/>
        <p:txBody>
          <a:bodyPr/>
          <a:lstStyle/>
          <a:p>
            <a:r>
              <a:rPr lang="en-GB" sz="2800" dirty="0"/>
              <a:t>COMMUNICATION FROM THE COMMISSION of 29.11.2017 ON GENERAL PRINCIPLES FOR FRAND LICENSING TERMS FOR SEPS</a:t>
            </a:r>
            <a:endParaRPr lang="en-US" sz="2800" dirty="0"/>
          </a:p>
        </p:txBody>
      </p:sp>
      <p:sp>
        <p:nvSpPr>
          <p:cNvPr id="3" name="Content Placeholder 2">
            <a:extLst>
              <a:ext uri="{FF2B5EF4-FFF2-40B4-BE49-F238E27FC236}">
                <a16:creationId xmlns:a16="http://schemas.microsoft.com/office/drawing/2014/main" id="{1E093BE5-2DFC-4BF6-8134-A10E2A9220B9}"/>
              </a:ext>
            </a:extLst>
          </p:cNvPr>
          <p:cNvSpPr>
            <a:spLocks noGrp="1"/>
          </p:cNvSpPr>
          <p:nvPr>
            <p:ph sz="quarter" idx="10"/>
          </p:nvPr>
        </p:nvSpPr>
        <p:spPr/>
        <p:txBody>
          <a:bodyPr anchor="ctr"/>
          <a:lstStyle/>
          <a:p>
            <a:r>
              <a:rPr lang="en-GB" dirty="0"/>
              <a:t>“…</a:t>
            </a:r>
            <a:r>
              <a:rPr lang="en-GB" i="1" dirty="0"/>
              <a:t>The Commission calls on SDOs and SEP holders to develop effective solutions to facilitate the licensing of a large number of implementers in the IoT environment (especially SMEs), via patent pools or other licensing platforms, while offering sufficient transparency and predictability</a:t>
            </a:r>
            <a:r>
              <a:rPr lang="en-GB" dirty="0"/>
              <a:t>…”</a:t>
            </a:r>
            <a:endParaRPr lang="en-US" dirty="0"/>
          </a:p>
        </p:txBody>
      </p:sp>
    </p:spTree>
    <p:extLst>
      <p:ext uri="{BB962C8B-B14F-4D97-AF65-F5344CB8AC3E}">
        <p14:creationId xmlns:p14="http://schemas.microsoft.com/office/powerpoint/2010/main" val="184448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7DAB-A3B2-46D1-B676-00F480C07F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25D1A45-5589-445B-9F35-15298429E4F3}"/>
              </a:ext>
            </a:extLst>
          </p:cNvPr>
          <p:cNvSpPr>
            <a:spLocks noGrp="1"/>
          </p:cNvSpPr>
          <p:nvPr>
            <p:ph sz="quarter" idx="10"/>
          </p:nvPr>
        </p:nvSpPr>
        <p:spPr/>
        <p:txBody>
          <a:bodyPr anchor="ctr"/>
          <a:lstStyle/>
          <a:p>
            <a:r>
              <a:rPr lang="en-US" dirty="0"/>
              <a:t>Presentation of ETSI</a:t>
            </a:r>
          </a:p>
          <a:p>
            <a:r>
              <a:rPr lang="en-GB" dirty="0"/>
              <a:t>The irrevocable undertaking of Art 6.1 of the ETSI IPR policy</a:t>
            </a:r>
          </a:p>
          <a:p>
            <a:r>
              <a:rPr lang="en-GB" dirty="0"/>
              <a:t>Should transparency not start with more accuracy ?</a:t>
            </a:r>
          </a:p>
          <a:p>
            <a:r>
              <a:rPr lang="en-GB" dirty="0"/>
              <a:t>ETSI and FRAND</a:t>
            </a:r>
          </a:p>
          <a:p>
            <a:r>
              <a:rPr lang="en-GB" dirty="0"/>
              <a:t>Standardizations, patenting, licensing and disputes are global – court decisions are national</a:t>
            </a:r>
            <a:endParaRPr lang="en-US" dirty="0"/>
          </a:p>
        </p:txBody>
      </p:sp>
      <p:sp>
        <p:nvSpPr>
          <p:cNvPr id="4" name="Footer Placeholder 3">
            <a:extLst>
              <a:ext uri="{FF2B5EF4-FFF2-40B4-BE49-F238E27FC236}">
                <a16:creationId xmlns:a16="http://schemas.microsoft.com/office/drawing/2014/main" id="{9540DB2D-B080-4E29-B9CB-12AE1475E393}"/>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19299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nchor="ctr"/>
          <a:lstStyle/>
          <a:p>
            <a:r>
              <a:rPr lang="en-US" b="1" dirty="0"/>
              <a:t>F</a:t>
            </a:r>
            <a:r>
              <a:rPr lang="en-US" dirty="0"/>
              <a:t>air</a:t>
            </a:r>
            <a:r>
              <a:rPr lang="en-US" b="1" dirty="0"/>
              <a:t> R</a:t>
            </a:r>
            <a:r>
              <a:rPr lang="en-US" dirty="0"/>
              <a:t>easonable</a:t>
            </a:r>
            <a:r>
              <a:rPr lang="en-US" b="1" dirty="0"/>
              <a:t> A</a:t>
            </a:r>
            <a:r>
              <a:rPr lang="en-US" dirty="0"/>
              <a:t>nd</a:t>
            </a:r>
            <a:r>
              <a:rPr lang="en-US" b="1" dirty="0"/>
              <a:t> N</a:t>
            </a:r>
            <a:r>
              <a:rPr lang="en-US" dirty="0"/>
              <a:t>on</a:t>
            </a:r>
            <a:r>
              <a:rPr lang="en-US" b="1" dirty="0"/>
              <a:t> D</a:t>
            </a:r>
            <a:r>
              <a:rPr lang="en-US" dirty="0"/>
              <a:t>iscriminatory</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609758" y="1322614"/>
            <a:ext cx="11225625" cy="4957957"/>
          </a:xfrm>
        </p:spPr>
        <p:txBody>
          <a:bodyPr anchor="ctr"/>
          <a:lstStyle/>
          <a:p>
            <a:endParaRPr lang="en-US" dirty="0"/>
          </a:p>
          <a:p>
            <a:pPr marL="342900" indent="-342900">
              <a:buFont typeface="Arial" panose="020B0604020202020204" pitchFamily="34" charset="0"/>
              <a:buChar char="•"/>
            </a:pPr>
            <a:r>
              <a:rPr lang="en-US" dirty="0"/>
              <a:t>Patent protection &amp; open standardization serve innovation but can be conflicting</a:t>
            </a:r>
          </a:p>
          <a:p>
            <a:pPr marL="342900" indent="-342900">
              <a:buFont typeface="Arial" panose="020B0604020202020204" pitchFamily="34" charset="0"/>
              <a:buChar char="•"/>
            </a:pPr>
            <a:r>
              <a:rPr lang="en-US" dirty="0"/>
              <a:t>No priority can be given to any of the principles of either system</a:t>
            </a:r>
          </a:p>
          <a:p>
            <a:pPr marL="342900" indent="-342900">
              <a:buFont typeface="Arial" panose="020B0604020202020204" pitchFamily="34" charset="0"/>
              <a:buChar char="•"/>
            </a:pPr>
            <a:r>
              <a:rPr lang="en-US" dirty="0"/>
              <a:t>Therefore SDOs should be eager to maintain the balance</a:t>
            </a:r>
          </a:p>
          <a:p>
            <a:pPr marL="342900" indent="-342900">
              <a:buFont typeface="Arial" panose="020B0604020202020204" pitchFamily="34" charset="0"/>
              <a:buChar char="•"/>
            </a:pPr>
            <a:r>
              <a:rPr lang="en-US" dirty="0"/>
              <a:t>Freedom to contribute by the members + FRAND license commitment =&gt; business neutrality of the SDO</a:t>
            </a:r>
          </a:p>
          <a:p>
            <a:pPr marL="342900" indent="-342900">
              <a:buFont typeface="Arial" panose="020B0604020202020204" pitchFamily="34" charset="0"/>
              <a:buChar char="•"/>
            </a:pPr>
            <a:r>
              <a:rPr lang="en-US" dirty="0"/>
              <a:t>No involvement of ETSI in commercial discussions between members =&gt; no contractual definition of FRAND</a:t>
            </a:r>
          </a:p>
          <a:p>
            <a:pPr marL="342900" indent="-342900">
              <a:buFont typeface="Arial" panose="020B0604020202020204" pitchFamily="34" charset="0"/>
              <a:buChar char="•"/>
            </a:pPr>
            <a:r>
              <a:rPr lang="en-US" dirty="0"/>
              <a:t>FRAND purpose : make innovation open and attractive</a:t>
            </a:r>
          </a:p>
          <a:p>
            <a:pPr marL="342900" indent="-342900">
              <a:buFont typeface="Arial" panose="020B0604020202020204" pitchFamily="34" charset="0"/>
              <a:buChar char="•"/>
            </a:pPr>
            <a:r>
              <a:rPr lang="en-US" dirty="0"/>
              <a:t>Courts begin to define FRAND but no harmonized decisions </a:t>
            </a:r>
          </a:p>
          <a:p>
            <a:endParaRPr lang="en-US" dirty="0"/>
          </a:p>
          <a:p>
            <a:endParaRPr lang="en-US" dirty="0"/>
          </a:p>
        </p:txBody>
      </p:sp>
    </p:spTree>
    <p:extLst>
      <p:ext uri="{BB962C8B-B14F-4D97-AF65-F5344CB8AC3E}">
        <p14:creationId xmlns:p14="http://schemas.microsoft.com/office/powerpoint/2010/main" val="201732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nchor="ctr"/>
          <a:lstStyle/>
          <a:p>
            <a:r>
              <a:rPr lang="en-US" dirty="0"/>
              <a:t>Patent pools</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609758" y="1140812"/>
            <a:ext cx="11225625" cy="5526688"/>
          </a:xfrm>
        </p:spPr>
        <p:txBody>
          <a:bodyPr anchor="t"/>
          <a:lstStyle/>
          <a:p>
            <a:pPr marL="342900" indent="-342900">
              <a:buFont typeface="Arial" panose="020B0604020202020204" pitchFamily="34" charset="0"/>
              <a:buChar char="•"/>
            </a:pPr>
            <a:r>
              <a:rPr lang="en-US" sz="2200" dirty="0"/>
              <a:t>Agreement between two or more patent owners to license one or more of their patents to one another or to third parties </a:t>
            </a:r>
          </a:p>
          <a:p>
            <a:pPr marL="342900" indent="-342900">
              <a:buFont typeface="Arial" panose="020B0604020202020204" pitchFamily="34" charset="0"/>
              <a:buChar char="•"/>
            </a:pPr>
            <a:r>
              <a:rPr lang="en-US" sz="2200" dirty="0"/>
              <a:t>Positive effects on competition and innovation. By sharing IPRs /SEPs, patent owners may develop new products and reduce their transaction costs and give easier access to implementers. </a:t>
            </a:r>
          </a:p>
          <a:p>
            <a:pPr marL="342900" indent="-342900">
              <a:buFont typeface="Arial" panose="020B0604020202020204" pitchFamily="34" charset="0"/>
              <a:buChar char="•"/>
            </a:pPr>
            <a:r>
              <a:rPr lang="en-US" sz="2200" dirty="0"/>
              <a:t>Negative effects cartel risk ; patent pools may provide an opportunity for a possible anti-competitive behavior: like any cooperation among competitors, they involve an inherent risk of collusive behavior. </a:t>
            </a:r>
          </a:p>
          <a:p>
            <a:pPr marL="342900" indent="-342900">
              <a:buFont typeface="Arial" panose="020B0604020202020204" pitchFamily="34" charset="0"/>
              <a:buChar char="•"/>
            </a:pPr>
            <a:r>
              <a:rPr lang="en-US" sz="2200" dirty="0"/>
              <a:t>From an SDO prospective ;essentiality check is done by the paten pool </a:t>
            </a:r>
          </a:p>
          <a:p>
            <a:pPr marL="342900" indent="-342900">
              <a:buFont typeface="Arial" panose="020B0604020202020204" pitchFamily="34" charset="0"/>
              <a:buChar char="•"/>
            </a:pPr>
            <a:r>
              <a:rPr lang="en-US" sz="2200" dirty="0"/>
              <a:t>From an implementer prospective ; single license contract for a bundle of patents “one-stop shopping”</a:t>
            </a:r>
          </a:p>
          <a:p>
            <a:pPr marL="342900" indent="-342900">
              <a:buFont typeface="Arial" panose="020B0604020202020204" pitchFamily="34" charset="0"/>
              <a:buChar char="•"/>
            </a:pPr>
            <a:r>
              <a:rPr lang="en-US" sz="2200" dirty="0"/>
              <a:t>From a patent owner prospective ; cost reducing effect and higher transparency</a:t>
            </a:r>
          </a:p>
          <a:p>
            <a:endParaRPr lang="en-US" dirty="0"/>
          </a:p>
          <a:p>
            <a:endParaRPr lang="en-US" dirty="0"/>
          </a:p>
        </p:txBody>
      </p:sp>
    </p:spTree>
    <p:extLst>
      <p:ext uri="{BB962C8B-B14F-4D97-AF65-F5344CB8AC3E}">
        <p14:creationId xmlns:p14="http://schemas.microsoft.com/office/powerpoint/2010/main" val="2644492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157FD0-9A70-46A2-98B2-0DDED7D0DDC1}"/>
              </a:ext>
            </a:extLst>
          </p:cNvPr>
          <p:cNvSpPr>
            <a:spLocks noGrp="1"/>
          </p:cNvSpPr>
          <p:nvPr>
            <p:ph sz="quarter" idx="10"/>
          </p:nvPr>
        </p:nvSpPr>
        <p:spPr/>
        <p:txBody>
          <a:bodyPr anchor="ctr"/>
          <a:lstStyle/>
          <a:p>
            <a:pPr algn="ctr"/>
            <a:r>
              <a:rPr lang="en-GB" sz="3600" dirty="0"/>
              <a:t>Standardizations, patenting, licensing and disputes are global – court decisions are national</a:t>
            </a:r>
          </a:p>
          <a:p>
            <a:endParaRPr lang="en-US" dirty="0"/>
          </a:p>
        </p:txBody>
      </p:sp>
      <p:sp>
        <p:nvSpPr>
          <p:cNvPr id="4" name="Footer Placeholder 3">
            <a:extLst>
              <a:ext uri="{FF2B5EF4-FFF2-40B4-BE49-F238E27FC236}">
                <a16:creationId xmlns:a16="http://schemas.microsoft.com/office/drawing/2014/main" id="{509BF894-DECA-428C-ABC0-2CBEE0C049A7}"/>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1879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9647-DF1B-44A0-A3A6-CCB48CB2DC1A}"/>
              </a:ext>
            </a:extLst>
          </p:cNvPr>
          <p:cNvSpPr>
            <a:spLocks noGrp="1"/>
          </p:cNvSpPr>
          <p:nvPr>
            <p:ph type="title"/>
          </p:nvPr>
        </p:nvSpPr>
        <p:spPr/>
        <p:txBody>
          <a:bodyPr/>
          <a:lstStyle/>
          <a:p>
            <a:r>
              <a:rPr lang="en-US" dirty="0"/>
              <a:t>COMMUNICATION FROM THE COMMISSION of 29.11.2017</a:t>
            </a:r>
          </a:p>
        </p:txBody>
      </p:sp>
      <p:sp>
        <p:nvSpPr>
          <p:cNvPr id="3" name="Content Placeholder 2">
            <a:extLst>
              <a:ext uri="{FF2B5EF4-FFF2-40B4-BE49-F238E27FC236}">
                <a16:creationId xmlns:a16="http://schemas.microsoft.com/office/drawing/2014/main" id="{A99712F9-C94E-4CDC-B784-F60B1AD40664}"/>
              </a:ext>
            </a:extLst>
          </p:cNvPr>
          <p:cNvSpPr>
            <a:spLocks noGrp="1"/>
          </p:cNvSpPr>
          <p:nvPr>
            <p:ph sz="quarter" idx="10"/>
          </p:nvPr>
        </p:nvSpPr>
        <p:spPr/>
        <p:txBody>
          <a:bodyPr/>
          <a:lstStyle/>
          <a:p>
            <a:r>
              <a:rPr lang="en-GB" sz="1800" dirty="0"/>
              <a:t>“3.4. ALTERNATIVE DISPUTE RESOLUTION</a:t>
            </a:r>
          </a:p>
          <a:p>
            <a:r>
              <a:rPr lang="en-GB" sz="1800" dirty="0"/>
              <a:t>The Commission takes the view that alternative dispute resolution (ADR) mechanisms such as mediation and arbitration can offer swifter and less costly dispute resolution. While there can be no obligation for parties to use ADR, the Commission believes that the potential benefits of this tool are currently underexploited.</a:t>
            </a:r>
          </a:p>
          <a:p>
            <a:r>
              <a:rPr lang="en-GB" sz="1800" dirty="0"/>
              <a:t>Recourse to ADR is often hampered by unpredictability and criticised for </a:t>
            </a:r>
            <a:r>
              <a:rPr lang="en-GB" sz="1800" dirty="0">
                <a:highlight>
                  <a:srgbClr val="FFFF00"/>
                </a:highlight>
              </a:rPr>
              <a:t>lack of transparency </a:t>
            </a:r>
            <a:r>
              <a:rPr lang="en-GB" sz="1800" dirty="0"/>
              <a:t>of previous decisions. The success of such mechanisms depends not only on appropriate procedures, but also on </a:t>
            </a:r>
            <a:r>
              <a:rPr lang="en-GB" sz="1800" dirty="0">
                <a:highlight>
                  <a:srgbClr val="FFFF00"/>
                </a:highlight>
              </a:rPr>
              <a:t>the quality of experts</a:t>
            </a:r>
            <a:r>
              <a:rPr lang="en-GB" sz="1800" dirty="0"/>
              <a:t>. When it enters into operation, the Unified Patent Court should provide a dedicated arbitration and mediation centre benefitting from a pool of specialised judges, thus ensuring high quality and efficient proceedings, coherent practice and limited scope for forum shopping. As announced in its November 2016 strategy on IP for SMEs, the Commission is, together with the EUIPO, mapping IP mediation and arbitration tools with the view to facilitating the further roll-out of IP mediation and arbitration services, for SMEs in particular.</a:t>
            </a:r>
          </a:p>
          <a:p>
            <a:r>
              <a:rPr lang="en-GB" sz="1800" dirty="0"/>
              <a:t>The Commission considers that </a:t>
            </a:r>
            <a:r>
              <a:rPr lang="en-GB" sz="1800" dirty="0">
                <a:highlight>
                  <a:srgbClr val="FFFF00"/>
                </a:highlight>
              </a:rPr>
              <a:t>the outcomes of disputes should also be included in SDOs' databases </a:t>
            </a:r>
            <a:r>
              <a:rPr lang="en-GB" sz="1800" dirty="0"/>
              <a:t>as mentioned in the chapter on transparency.”</a:t>
            </a:r>
            <a:endParaRPr lang="en-US" sz="1800" dirty="0"/>
          </a:p>
        </p:txBody>
      </p:sp>
    </p:spTree>
    <p:extLst>
      <p:ext uri="{BB962C8B-B14F-4D97-AF65-F5344CB8AC3E}">
        <p14:creationId xmlns:p14="http://schemas.microsoft.com/office/powerpoint/2010/main" val="90119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8604184" y="0"/>
            <a:ext cx="2063817" cy="626830"/>
          </a:xfrm>
          <a:prstGeom prst="rect">
            <a:avLst/>
          </a:prstGeom>
          <a:solidFill>
            <a:schemeClr val="bg2">
              <a:lumMod val="9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algn="ctr" defTabSz="533400">
              <a:lnSpc>
                <a:spcPct val="90000"/>
              </a:lnSpc>
              <a:spcBef>
                <a:spcPct val="0"/>
              </a:spcBef>
              <a:spcAft>
                <a:spcPct val="35000"/>
              </a:spcAft>
            </a:pPr>
            <a:r>
              <a:rPr lang="fr-FR" sz="2200" b="1" i="1" dirty="0">
                <a:solidFill>
                  <a:srgbClr val="1F4979"/>
                </a:solidFill>
                <a:latin typeface="Calibri" panose="020F0502020204030204"/>
              </a:rPr>
              <a:t>ADR</a:t>
            </a:r>
            <a:endParaRPr lang="en-GB" sz="2200" dirty="0">
              <a:solidFill>
                <a:srgbClr val="1F4979"/>
              </a:solidFill>
              <a:latin typeface="Calibri" panose="020F0502020204030204"/>
            </a:endParaRPr>
          </a:p>
        </p:txBody>
      </p:sp>
      <p:sp>
        <p:nvSpPr>
          <p:cNvPr id="10" name="Rectangle 9"/>
          <p:cNvSpPr/>
          <p:nvPr/>
        </p:nvSpPr>
        <p:spPr>
          <a:xfrm>
            <a:off x="8604184" y="619556"/>
            <a:ext cx="2063817" cy="381351"/>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fr-FR" sz="1700" b="1" i="1" dirty="0" err="1">
                <a:solidFill>
                  <a:srgbClr val="1F4979"/>
                </a:solidFill>
                <a:latin typeface="Calibri" panose="020F0502020204030204"/>
              </a:rPr>
              <a:t>Mediation</a:t>
            </a:r>
            <a:endParaRPr lang="en-GB" sz="1700" dirty="0">
              <a:solidFill>
                <a:srgbClr val="1F4979"/>
              </a:solidFill>
              <a:latin typeface="Calibri" panose="020F0502020204030204"/>
            </a:endParaRPr>
          </a:p>
        </p:txBody>
      </p:sp>
      <p:sp>
        <p:nvSpPr>
          <p:cNvPr id="18" name="Rectangle 17"/>
          <p:cNvSpPr/>
          <p:nvPr/>
        </p:nvSpPr>
        <p:spPr>
          <a:xfrm>
            <a:off x="8604183" y="970173"/>
            <a:ext cx="2063817" cy="819564"/>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lvl="1" indent="-285750" defTabSz="533400">
              <a:lnSpc>
                <a:spcPct val="90000"/>
              </a:lnSpc>
              <a:spcBef>
                <a:spcPct val="0"/>
              </a:spcBef>
              <a:spcAft>
                <a:spcPct val="35000"/>
              </a:spcAft>
              <a:buFont typeface="Wingdings" panose="05000000000000000000" pitchFamily="2" charset="2"/>
              <a:buChar char="ü"/>
            </a:pPr>
            <a:r>
              <a:rPr lang="fr-FR" sz="1400" dirty="0">
                <a:solidFill>
                  <a:srgbClr val="1F4979"/>
                </a:solidFill>
                <a:latin typeface="Calibri" panose="020F0502020204030204"/>
              </a:rPr>
              <a:t>Senior </a:t>
            </a:r>
            <a:r>
              <a:rPr lang="fr-FR" sz="1400" dirty="0" err="1">
                <a:solidFill>
                  <a:srgbClr val="1F4979"/>
                </a:solidFill>
                <a:latin typeface="Calibri" panose="020F0502020204030204"/>
              </a:rPr>
              <a:t>executive</a:t>
            </a:r>
            <a:r>
              <a:rPr lang="fr-FR" sz="1400" dirty="0">
                <a:solidFill>
                  <a:srgbClr val="1F4979"/>
                </a:solidFill>
                <a:latin typeface="Calibri" panose="020F0502020204030204"/>
              </a:rPr>
              <a:t> to </a:t>
            </a:r>
            <a:r>
              <a:rPr lang="fr-FR" sz="1400" dirty="0" err="1">
                <a:solidFill>
                  <a:srgbClr val="1F4979"/>
                </a:solidFill>
                <a:latin typeface="Calibri" panose="020F0502020204030204"/>
              </a:rPr>
              <a:t>be</a:t>
            </a:r>
            <a:r>
              <a:rPr lang="fr-FR" sz="1400" dirty="0">
                <a:solidFill>
                  <a:srgbClr val="1F4979"/>
                </a:solidFill>
                <a:latin typeface="Calibri" panose="020F0502020204030204"/>
              </a:rPr>
              <a:t> </a:t>
            </a:r>
            <a:r>
              <a:rPr lang="fr-FR" sz="1400" dirty="0" err="1">
                <a:solidFill>
                  <a:srgbClr val="1F4979"/>
                </a:solidFill>
                <a:latin typeface="Calibri" panose="020F0502020204030204"/>
              </a:rPr>
              <a:t>present</a:t>
            </a:r>
            <a:endParaRPr lang="en-GB" sz="1400" dirty="0">
              <a:solidFill>
                <a:srgbClr val="1F4979"/>
              </a:solidFill>
              <a:latin typeface="Calibri" panose="020F0502020204030204"/>
            </a:endParaRPr>
          </a:p>
        </p:txBody>
      </p:sp>
      <p:sp>
        <p:nvSpPr>
          <p:cNvPr id="21" name="Rectangle 20"/>
          <p:cNvSpPr/>
          <p:nvPr/>
        </p:nvSpPr>
        <p:spPr>
          <a:xfrm>
            <a:off x="8604183" y="2326065"/>
            <a:ext cx="2063817" cy="770954"/>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indent="-285750" defTabSz="533400">
              <a:lnSpc>
                <a:spcPct val="90000"/>
              </a:lnSpc>
              <a:spcBef>
                <a:spcPct val="0"/>
              </a:spcBef>
              <a:spcAft>
                <a:spcPct val="35000"/>
              </a:spcAft>
              <a:buFont typeface="Wingdings" panose="05000000000000000000" pitchFamily="2" charset="2"/>
              <a:buChar char="ü"/>
            </a:pPr>
            <a:r>
              <a:rPr lang="fr-FR" sz="1400" dirty="0">
                <a:solidFill>
                  <a:srgbClr val="404040"/>
                </a:solidFill>
                <a:latin typeface="Calibri" panose="020F0502020204030204"/>
              </a:rPr>
              <a:t>Single </a:t>
            </a:r>
            <a:r>
              <a:rPr lang="fr-FR" sz="1400" dirty="0" err="1">
                <a:solidFill>
                  <a:srgbClr val="404040"/>
                </a:solidFill>
                <a:latin typeface="Calibri" panose="020F0502020204030204"/>
              </a:rPr>
              <a:t>proceeding</a:t>
            </a:r>
            <a:r>
              <a:rPr lang="fr-FR" sz="1400" dirty="0">
                <a:solidFill>
                  <a:srgbClr val="404040"/>
                </a:solidFill>
                <a:latin typeface="Calibri" panose="020F0502020204030204"/>
              </a:rPr>
              <a:t> </a:t>
            </a:r>
            <a:r>
              <a:rPr lang="fr-FR" sz="1400" dirty="0" err="1">
                <a:solidFill>
                  <a:srgbClr val="404040"/>
                </a:solidFill>
                <a:latin typeface="Calibri" panose="020F0502020204030204"/>
              </a:rPr>
              <a:t>with</a:t>
            </a:r>
            <a:r>
              <a:rPr lang="fr-FR" sz="1400" dirty="0">
                <a:solidFill>
                  <a:srgbClr val="404040"/>
                </a:solidFill>
                <a:latin typeface="Calibri" panose="020F0502020204030204"/>
              </a:rPr>
              <a:t> </a:t>
            </a:r>
            <a:r>
              <a:rPr lang="fr-FR" sz="1400" dirty="0" err="1">
                <a:solidFill>
                  <a:srgbClr val="404040"/>
                </a:solidFill>
                <a:latin typeface="Calibri" panose="020F0502020204030204"/>
              </a:rPr>
              <a:t>determined</a:t>
            </a:r>
            <a:r>
              <a:rPr lang="fr-FR" sz="1400" dirty="0">
                <a:solidFill>
                  <a:srgbClr val="404040"/>
                </a:solidFill>
                <a:latin typeface="Calibri" panose="020F0502020204030204"/>
              </a:rPr>
              <a:t> </a:t>
            </a:r>
            <a:r>
              <a:rPr lang="fr-FR" sz="1400" dirty="0" err="1">
                <a:solidFill>
                  <a:srgbClr val="404040"/>
                </a:solidFill>
                <a:latin typeface="Calibri" panose="020F0502020204030204"/>
              </a:rPr>
              <a:t>law</a:t>
            </a:r>
            <a:r>
              <a:rPr lang="fr-FR" sz="1400" dirty="0">
                <a:solidFill>
                  <a:srgbClr val="404040"/>
                </a:solidFill>
                <a:latin typeface="Calibri" panose="020F0502020204030204"/>
              </a:rPr>
              <a:t>/</a:t>
            </a:r>
            <a:r>
              <a:rPr lang="fr-FR" sz="1400" dirty="0" err="1">
                <a:solidFill>
                  <a:srgbClr val="404040"/>
                </a:solidFill>
                <a:latin typeface="Calibri" panose="020F0502020204030204"/>
              </a:rPr>
              <a:t>Intl</a:t>
            </a:r>
            <a:r>
              <a:rPr lang="fr-FR" sz="1400" dirty="0">
                <a:solidFill>
                  <a:srgbClr val="404040"/>
                </a:solidFill>
                <a:latin typeface="Calibri" panose="020F0502020204030204"/>
              </a:rPr>
              <a:t>.</a:t>
            </a:r>
            <a:endParaRPr lang="en-GB" sz="1400" dirty="0">
              <a:solidFill>
                <a:srgbClr val="404040"/>
              </a:solidFill>
              <a:latin typeface="Calibri" panose="020F0502020204030204"/>
            </a:endParaRPr>
          </a:p>
        </p:txBody>
      </p:sp>
      <p:sp>
        <p:nvSpPr>
          <p:cNvPr id="22" name="Rectangle 21"/>
          <p:cNvSpPr/>
          <p:nvPr/>
        </p:nvSpPr>
        <p:spPr>
          <a:xfrm>
            <a:off x="8604183" y="2952895"/>
            <a:ext cx="2063817" cy="770954"/>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indent="-285750" defTabSz="533400">
              <a:lnSpc>
                <a:spcPct val="90000"/>
              </a:lnSpc>
              <a:spcBef>
                <a:spcPct val="0"/>
              </a:spcBef>
              <a:spcAft>
                <a:spcPct val="35000"/>
              </a:spcAft>
              <a:buFont typeface="Wingdings" panose="05000000000000000000" pitchFamily="2" charset="2"/>
              <a:buChar char="ü"/>
            </a:pPr>
            <a:r>
              <a:rPr lang="fr-FR" sz="1400" dirty="0">
                <a:solidFill>
                  <a:srgbClr val="404040"/>
                </a:solidFill>
                <a:latin typeface="Calibri" panose="020F0502020204030204"/>
              </a:rPr>
              <a:t>Expertise of </a:t>
            </a:r>
            <a:r>
              <a:rPr lang="fr-FR" sz="1400" dirty="0" err="1">
                <a:solidFill>
                  <a:srgbClr val="404040"/>
                </a:solidFill>
                <a:latin typeface="Calibri" panose="020F0502020204030204"/>
              </a:rPr>
              <a:t>arbitrators</a:t>
            </a:r>
            <a:r>
              <a:rPr lang="fr-FR" sz="1400" dirty="0">
                <a:solidFill>
                  <a:srgbClr val="404040"/>
                </a:solidFill>
                <a:latin typeface="Calibri" panose="020F0502020204030204"/>
              </a:rPr>
              <a:t> + </a:t>
            </a:r>
            <a:r>
              <a:rPr lang="en-GB" sz="1400" dirty="0">
                <a:solidFill>
                  <a:srgbClr val="404040"/>
                </a:solidFill>
                <a:latin typeface="Calibri" panose="020F0502020204030204"/>
              </a:rPr>
              <a:t>Experts</a:t>
            </a:r>
            <a:endParaRPr lang="fr-FR" sz="1400" dirty="0">
              <a:solidFill>
                <a:srgbClr val="404040"/>
              </a:solidFill>
              <a:latin typeface="Calibri" panose="020F0502020204030204"/>
            </a:endParaRPr>
          </a:p>
        </p:txBody>
      </p:sp>
      <p:sp>
        <p:nvSpPr>
          <p:cNvPr id="23" name="Rectangle 22"/>
          <p:cNvSpPr/>
          <p:nvPr/>
        </p:nvSpPr>
        <p:spPr>
          <a:xfrm>
            <a:off x="8604183" y="3579725"/>
            <a:ext cx="2063817" cy="770954"/>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indent="-285750" defTabSz="533400">
              <a:lnSpc>
                <a:spcPct val="90000"/>
              </a:lnSpc>
              <a:spcBef>
                <a:spcPct val="0"/>
              </a:spcBef>
              <a:spcAft>
                <a:spcPct val="35000"/>
              </a:spcAft>
              <a:buFont typeface="Wingdings" panose="05000000000000000000" pitchFamily="2" charset="2"/>
              <a:buChar char="ü"/>
            </a:pPr>
            <a:r>
              <a:rPr lang="fr-FR" sz="1400" dirty="0" err="1">
                <a:solidFill>
                  <a:srgbClr val="404040"/>
                </a:solidFill>
                <a:latin typeface="Calibri" panose="020F0502020204030204"/>
              </a:rPr>
              <a:t>Possibility</a:t>
            </a:r>
            <a:r>
              <a:rPr lang="fr-FR" sz="1400" dirty="0">
                <a:solidFill>
                  <a:srgbClr val="404040"/>
                </a:solidFill>
                <a:latin typeface="Calibri" panose="020F0502020204030204"/>
              </a:rPr>
              <a:t> to </a:t>
            </a:r>
            <a:r>
              <a:rPr lang="fr-FR" sz="1400" dirty="0" err="1">
                <a:solidFill>
                  <a:srgbClr val="404040"/>
                </a:solidFill>
                <a:latin typeface="Calibri" panose="020F0502020204030204"/>
              </a:rPr>
              <a:t>seek</a:t>
            </a:r>
            <a:r>
              <a:rPr lang="fr-FR" sz="1400" dirty="0">
                <a:solidFill>
                  <a:srgbClr val="404040"/>
                </a:solidFill>
                <a:latin typeface="Calibri" panose="020F0502020204030204"/>
              </a:rPr>
              <a:t> court </a:t>
            </a:r>
            <a:r>
              <a:rPr lang="fr-FR" sz="1400" dirty="0" err="1">
                <a:solidFill>
                  <a:srgbClr val="404040"/>
                </a:solidFill>
                <a:latin typeface="Calibri" panose="020F0502020204030204"/>
              </a:rPr>
              <a:t>ordered</a:t>
            </a:r>
            <a:r>
              <a:rPr lang="fr-FR" sz="1400" dirty="0">
                <a:solidFill>
                  <a:srgbClr val="404040"/>
                </a:solidFill>
                <a:latin typeface="Calibri" panose="020F0502020204030204"/>
              </a:rPr>
              <a:t> </a:t>
            </a:r>
            <a:r>
              <a:rPr lang="fr-FR" sz="1400" dirty="0" err="1">
                <a:solidFill>
                  <a:srgbClr val="404040"/>
                </a:solidFill>
                <a:latin typeface="Calibri" panose="020F0502020204030204"/>
              </a:rPr>
              <a:t>injunction</a:t>
            </a:r>
            <a:endParaRPr lang="fr-FR" sz="1400" dirty="0">
              <a:solidFill>
                <a:srgbClr val="404040"/>
              </a:solidFill>
              <a:latin typeface="Calibri" panose="020F0502020204030204"/>
            </a:endParaRPr>
          </a:p>
        </p:txBody>
      </p:sp>
      <p:sp>
        <p:nvSpPr>
          <p:cNvPr id="24" name="Rectangle 23"/>
          <p:cNvSpPr/>
          <p:nvPr/>
        </p:nvSpPr>
        <p:spPr>
          <a:xfrm>
            <a:off x="8604183" y="4206555"/>
            <a:ext cx="2063817" cy="770954"/>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indent="-285750" defTabSz="533400">
              <a:lnSpc>
                <a:spcPct val="90000"/>
              </a:lnSpc>
              <a:spcBef>
                <a:spcPct val="0"/>
              </a:spcBef>
              <a:spcAft>
                <a:spcPct val="35000"/>
              </a:spcAft>
              <a:buFont typeface="Wingdings" panose="05000000000000000000" pitchFamily="2" charset="2"/>
              <a:buChar char="ü"/>
            </a:pPr>
            <a:r>
              <a:rPr lang="fr-FR" sz="1400" dirty="0">
                <a:solidFill>
                  <a:srgbClr val="404040"/>
                </a:solidFill>
                <a:latin typeface="Calibri" panose="020F0502020204030204"/>
              </a:rPr>
              <a:t>Inter partes </a:t>
            </a:r>
            <a:r>
              <a:rPr lang="fr-FR" sz="1400" dirty="0" err="1">
                <a:solidFill>
                  <a:srgbClr val="404040"/>
                </a:solidFill>
                <a:latin typeface="Calibri" panose="020F0502020204030204"/>
              </a:rPr>
              <a:t>decision</a:t>
            </a:r>
            <a:r>
              <a:rPr lang="fr-FR" sz="1400" dirty="0">
                <a:solidFill>
                  <a:srgbClr val="404040"/>
                </a:solidFill>
                <a:latin typeface="Calibri" panose="020F0502020204030204"/>
              </a:rPr>
              <a:t> about </a:t>
            </a:r>
            <a:r>
              <a:rPr lang="fr-FR" sz="1400" dirty="0" err="1">
                <a:solidFill>
                  <a:srgbClr val="404040"/>
                </a:solidFill>
                <a:latin typeface="Calibri" panose="020F0502020204030204"/>
              </a:rPr>
              <a:t>validity</a:t>
            </a:r>
            <a:r>
              <a:rPr lang="fr-FR" sz="1400" dirty="0">
                <a:solidFill>
                  <a:srgbClr val="404040"/>
                </a:solidFill>
                <a:latin typeface="Calibri" panose="020F0502020204030204"/>
              </a:rPr>
              <a:t> and/or of </a:t>
            </a:r>
            <a:r>
              <a:rPr lang="fr-FR" sz="1400" dirty="0" err="1">
                <a:solidFill>
                  <a:srgbClr val="404040"/>
                </a:solidFill>
                <a:latin typeface="Calibri" panose="020F0502020204030204"/>
              </a:rPr>
              <a:t>SEPs</a:t>
            </a:r>
            <a:endParaRPr lang="fr-FR" sz="1400" dirty="0">
              <a:solidFill>
                <a:srgbClr val="404040"/>
              </a:solidFill>
              <a:latin typeface="Calibri" panose="020F0502020204030204"/>
            </a:endParaRPr>
          </a:p>
        </p:txBody>
      </p:sp>
      <p:sp>
        <p:nvSpPr>
          <p:cNvPr id="25" name="Rectangle 24"/>
          <p:cNvSpPr/>
          <p:nvPr/>
        </p:nvSpPr>
        <p:spPr>
          <a:xfrm>
            <a:off x="8604183" y="4886941"/>
            <a:ext cx="2063817" cy="717398"/>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indent="-285750" defTabSz="533400">
              <a:lnSpc>
                <a:spcPct val="90000"/>
              </a:lnSpc>
              <a:spcBef>
                <a:spcPct val="0"/>
              </a:spcBef>
              <a:spcAft>
                <a:spcPct val="35000"/>
              </a:spcAft>
              <a:buFont typeface="Wingdings" panose="05000000000000000000" pitchFamily="2" charset="2"/>
              <a:buChar char="ü"/>
            </a:pPr>
            <a:r>
              <a:rPr lang="fr-FR" sz="1400" dirty="0">
                <a:solidFill>
                  <a:srgbClr val="404040"/>
                </a:solidFill>
                <a:latin typeface="Calibri" panose="020F0502020204030204"/>
              </a:rPr>
              <a:t>Limited </a:t>
            </a:r>
            <a:r>
              <a:rPr lang="fr-FR" sz="1400" dirty="0" err="1">
                <a:solidFill>
                  <a:srgbClr val="404040"/>
                </a:solidFill>
                <a:latin typeface="Calibri" panose="020F0502020204030204"/>
              </a:rPr>
              <a:t>appeal</a:t>
            </a:r>
            <a:r>
              <a:rPr lang="fr-FR" sz="1400" dirty="0">
                <a:solidFill>
                  <a:srgbClr val="404040"/>
                </a:solidFill>
                <a:latin typeface="Calibri" panose="020F0502020204030204"/>
              </a:rPr>
              <a:t> =&gt; </a:t>
            </a:r>
            <a:br>
              <a:rPr lang="fr-FR" sz="1400" dirty="0">
                <a:solidFill>
                  <a:srgbClr val="404040"/>
                </a:solidFill>
                <a:latin typeface="Calibri" panose="020F0502020204030204"/>
              </a:rPr>
            </a:br>
            <a:r>
              <a:rPr lang="fr-FR" sz="1400" dirty="0">
                <a:solidFill>
                  <a:srgbClr val="404040"/>
                </a:solidFill>
                <a:latin typeface="Calibri" panose="020F0502020204030204"/>
              </a:rPr>
              <a:t>quick </a:t>
            </a:r>
            <a:r>
              <a:rPr lang="fr-FR" sz="1400" dirty="0" err="1">
                <a:solidFill>
                  <a:srgbClr val="404040"/>
                </a:solidFill>
                <a:latin typeface="Calibri" panose="020F0502020204030204"/>
              </a:rPr>
              <a:t>result</a:t>
            </a:r>
            <a:endParaRPr lang="fr-FR" sz="1400" dirty="0">
              <a:solidFill>
                <a:srgbClr val="404040"/>
              </a:solidFill>
              <a:latin typeface="Calibri" panose="020F0502020204030204"/>
            </a:endParaRPr>
          </a:p>
        </p:txBody>
      </p:sp>
      <p:sp>
        <p:nvSpPr>
          <p:cNvPr id="26" name="Rectangle 25"/>
          <p:cNvSpPr/>
          <p:nvPr/>
        </p:nvSpPr>
        <p:spPr>
          <a:xfrm>
            <a:off x="8604183" y="5460216"/>
            <a:ext cx="2063817" cy="770954"/>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indent="-285750" defTabSz="533400">
              <a:lnSpc>
                <a:spcPct val="90000"/>
              </a:lnSpc>
              <a:spcBef>
                <a:spcPct val="0"/>
              </a:spcBef>
              <a:spcAft>
                <a:spcPct val="35000"/>
              </a:spcAft>
              <a:buFont typeface="Wingdings" panose="05000000000000000000" pitchFamily="2" charset="2"/>
              <a:buChar char="ü"/>
            </a:pPr>
            <a:r>
              <a:rPr lang="fr-FR" sz="1400" dirty="0">
                <a:solidFill>
                  <a:srgbClr val="404040"/>
                </a:solidFill>
                <a:latin typeface="Calibri" panose="020F0502020204030204"/>
              </a:rPr>
              <a:t>Final and </a:t>
            </a:r>
            <a:r>
              <a:rPr lang="fr-FR" sz="1400" dirty="0" err="1">
                <a:solidFill>
                  <a:srgbClr val="404040"/>
                </a:solidFill>
                <a:latin typeface="Calibri" panose="020F0502020204030204"/>
              </a:rPr>
              <a:t>enforceable</a:t>
            </a:r>
            <a:r>
              <a:rPr lang="fr-FR" sz="1400" dirty="0">
                <a:solidFill>
                  <a:srgbClr val="404040"/>
                </a:solidFill>
                <a:latin typeface="Calibri" panose="020F0502020204030204"/>
              </a:rPr>
              <a:t> </a:t>
            </a:r>
            <a:r>
              <a:rPr lang="fr-FR" sz="1400" dirty="0" err="1">
                <a:solidFill>
                  <a:srgbClr val="404040"/>
                </a:solidFill>
                <a:latin typeface="Calibri" panose="020F0502020204030204"/>
              </a:rPr>
              <a:t>decision</a:t>
            </a:r>
            <a:r>
              <a:rPr lang="fr-FR" sz="1400" dirty="0">
                <a:solidFill>
                  <a:srgbClr val="404040"/>
                </a:solidFill>
                <a:latin typeface="Calibri" panose="020F0502020204030204"/>
              </a:rPr>
              <a:t> </a:t>
            </a:r>
            <a:br>
              <a:rPr lang="fr-FR" sz="1400" dirty="0">
                <a:solidFill>
                  <a:srgbClr val="404040"/>
                </a:solidFill>
                <a:latin typeface="Calibri" panose="020F0502020204030204"/>
              </a:rPr>
            </a:br>
            <a:r>
              <a:rPr lang="fr-FR" sz="1400" dirty="0">
                <a:solidFill>
                  <a:srgbClr val="404040"/>
                </a:solidFill>
                <a:latin typeface="Calibri" panose="020F0502020204030204"/>
              </a:rPr>
              <a:t>(New York convention)</a:t>
            </a:r>
          </a:p>
        </p:txBody>
      </p:sp>
      <p:sp>
        <p:nvSpPr>
          <p:cNvPr id="27" name="Rectangle 26"/>
          <p:cNvSpPr/>
          <p:nvPr/>
        </p:nvSpPr>
        <p:spPr>
          <a:xfrm>
            <a:off x="8604183" y="6087046"/>
            <a:ext cx="2063817" cy="770954"/>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indent="-285750" defTabSz="533400">
              <a:lnSpc>
                <a:spcPct val="90000"/>
              </a:lnSpc>
              <a:spcBef>
                <a:spcPct val="0"/>
              </a:spcBef>
              <a:spcAft>
                <a:spcPct val="35000"/>
              </a:spcAft>
              <a:buFont typeface="Wingdings" panose="05000000000000000000" pitchFamily="2" charset="2"/>
              <a:buChar char="ü"/>
            </a:pPr>
            <a:r>
              <a:rPr lang="fr-FR" sz="1400" dirty="0" err="1">
                <a:solidFill>
                  <a:srgbClr val="404040"/>
                </a:solidFill>
                <a:latin typeface="Calibri" panose="020F0502020204030204"/>
              </a:rPr>
              <a:t>Proceedings</a:t>
            </a:r>
            <a:r>
              <a:rPr lang="fr-FR" sz="1400" dirty="0">
                <a:solidFill>
                  <a:srgbClr val="404040"/>
                </a:solidFill>
                <a:latin typeface="Calibri" panose="020F0502020204030204"/>
              </a:rPr>
              <a:t> &amp; </a:t>
            </a:r>
            <a:r>
              <a:rPr lang="fr-FR" sz="1400" dirty="0" err="1">
                <a:solidFill>
                  <a:srgbClr val="404040"/>
                </a:solidFill>
                <a:latin typeface="Calibri" panose="020F0502020204030204"/>
              </a:rPr>
              <a:t>award</a:t>
            </a:r>
            <a:r>
              <a:rPr lang="fr-FR" sz="1400" dirty="0">
                <a:solidFill>
                  <a:srgbClr val="404040"/>
                </a:solidFill>
                <a:latin typeface="Calibri" panose="020F0502020204030204"/>
              </a:rPr>
              <a:t> </a:t>
            </a:r>
            <a:r>
              <a:rPr lang="fr-FR" sz="1400" dirty="0" err="1">
                <a:solidFill>
                  <a:srgbClr val="404040"/>
                </a:solidFill>
                <a:latin typeface="Calibri" panose="020F0502020204030204"/>
              </a:rPr>
              <a:t>confidential</a:t>
            </a:r>
            <a:endParaRPr lang="fr-FR" sz="1400" dirty="0">
              <a:solidFill>
                <a:srgbClr val="404040"/>
              </a:solidFill>
              <a:latin typeface="Calibri" panose="020F0502020204030204"/>
            </a:endParaRPr>
          </a:p>
        </p:txBody>
      </p:sp>
      <p:sp>
        <p:nvSpPr>
          <p:cNvPr id="32" name="Rectangle 31"/>
          <p:cNvSpPr/>
          <p:nvPr/>
        </p:nvSpPr>
        <p:spPr>
          <a:xfrm>
            <a:off x="8604183" y="1789737"/>
            <a:ext cx="2063817" cy="626896"/>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indent="-285750" defTabSz="533400">
              <a:lnSpc>
                <a:spcPct val="90000"/>
              </a:lnSpc>
              <a:spcBef>
                <a:spcPct val="0"/>
              </a:spcBef>
              <a:spcAft>
                <a:spcPct val="35000"/>
              </a:spcAft>
              <a:buFont typeface="Arial" panose="020B0604020202020204" pitchFamily="34" charset="0"/>
              <a:buChar char="•"/>
            </a:pPr>
            <a:r>
              <a:rPr lang="fr-FR" sz="1700" b="1" i="1" dirty="0">
                <a:solidFill>
                  <a:srgbClr val="404040"/>
                </a:solidFill>
                <a:latin typeface="Calibri" panose="020F0502020204030204"/>
              </a:rPr>
              <a:t>Arbitration</a:t>
            </a:r>
            <a:endParaRPr lang="en-GB" sz="1700" dirty="0">
              <a:solidFill>
                <a:srgbClr val="404040"/>
              </a:solidFill>
              <a:latin typeface="Calibri" panose="020F0502020204030204"/>
            </a:endParaRPr>
          </a:p>
        </p:txBody>
      </p:sp>
      <p:sp>
        <p:nvSpPr>
          <p:cNvPr id="35" name="Rectangle 34"/>
          <p:cNvSpPr/>
          <p:nvPr/>
        </p:nvSpPr>
        <p:spPr>
          <a:xfrm>
            <a:off x="1524002" y="-6666"/>
            <a:ext cx="2062799" cy="626221"/>
          </a:xfrm>
          <a:prstGeom prst="rect">
            <a:avLst/>
          </a:prstGeom>
          <a:solidFill>
            <a:schemeClr val="bg2">
              <a:lumMod val="9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algn="ctr" defTabSz="533400">
              <a:lnSpc>
                <a:spcPct val="90000"/>
              </a:lnSpc>
              <a:spcBef>
                <a:spcPct val="0"/>
              </a:spcBef>
              <a:spcAft>
                <a:spcPct val="35000"/>
              </a:spcAft>
            </a:pPr>
            <a:r>
              <a:rPr lang="fr-FR" sz="2200" b="1" i="1" dirty="0">
                <a:solidFill>
                  <a:srgbClr val="1F4979"/>
                </a:solidFill>
                <a:latin typeface="Calibri" panose="020F0502020204030204"/>
              </a:rPr>
              <a:t>TRIAL</a:t>
            </a:r>
            <a:endParaRPr lang="en-GB" sz="2200" dirty="0">
              <a:solidFill>
                <a:srgbClr val="1F4979"/>
              </a:solidFill>
              <a:latin typeface="Calibri" panose="020F0502020204030204"/>
            </a:endParaRPr>
          </a:p>
        </p:txBody>
      </p:sp>
      <p:sp>
        <p:nvSpPr>
          <p:cNvPr id="41" name="Freeform 40"/>
          <p:cNvSpPr/>
          <p:nvPr/>
        </p:nvSpPr>
        <p:spPr>
          <a:xfrm>
            <a:off x="4358748" y="1105855"/>
            <a:ext cx="3466491" cy="1220211"/>
          </a:xfrm>
          <a:custGeom>
            <a:avLst/>
            <a:gdLst>
              <a:gd name="connsiteX0" fmla="*/ 0 w 5014767"/>
              <a:gd name="connsiteY0" fmla="*/ 888210 h 1776420"/>
              <a:gd name="connsiteX1" fmla="*/ 2507384 w 5014767"/>
              <a:gd name="connsiteY1" fmla="*/ 0 h 1776420"/>
              <a:gd name="connsiteX2" fmla="*/ 5014768 w 5014767"/>
              <a:gd name="connsiteY2" fmla="*/ 888210 h 1776420"/>
              <a:gd name="connsiteX3" fmla="*/ 2507384 w 5014767"/>
              <a:gd name="connsiteY3" fmla="*/ 1776420 h 1776420"/>
              <a:gd name="connsiteX4" fmla="*/ 0 w 5014767"/>
              <a:gd name="connsiteY4" fmla="*/ 888210 h 177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4767" h="1776420">
                <a:moveTo>
                  <a:pt x="0" y="888210"/>
                </a:moveTo>
                <a:cubicBezTo>
                  <a:pt x="0" y="397665"/>
                  <a:pt x="1122594" y="0"/>
                  <a:pt x="2507384" y="0"/>
                </a:cubicBezTo>
                <a:cubicBezTo>
                  <a:pt x="3892174" y="0"/>
                  <a:pt x="5014768" y="397665"/>
                  <a:pt x="5014768" y="888210"/>
                </a:cubicBezTo>
                <a:cubicBezTo>
                  <a:pt x="5014768" y="1378755"/>
                  <a:pt x="3892174" y="1776420"/>
                  <a:pt x="2507384" y="1776420"/>
                </a:cubicBezTo>
                <a:cubicBezTo>
                  <a:pt x="1122594" y="1776420"/>
                  <a:pt x="0" y="1378755"/>
                  <a:pt x="0" y="888210"/>
                </a:cubicBezTo>
                <a:close/>
              </a:path>
            </a:pathLst>
          </a:custGeom>
          <a:ln w="57150"/>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827" tIns="271581" rIns="745827" bIns="271581" numCol="1" spcCol="1270" anchor="ctr" anchorCtr="0">
            <a:noAutofit/>
          </a:bodyPr>
          <a:lstStyle/>
          <a:p>
            <a:pPr algn="ctr" defTabSz="800080" eaLnBrk="0" fontAlgn="base" hangingPunct="0">
              <a:lnSpc>
                <a:spcPct val="90000"/>
              </a:lnSpc>
              <a:spcBef>
                <a:spcPct val="0"/>
              </a:spcBef>
              <a:spcAft>
                <a:spcPct val="35000"/>
              </a:spcAft>
            </a:pPr>
            <a:r>
              <a:rPr lang="en-GB" sz="1400" b="1" dirty="0">
                <a:solidFill>
                  <a:prstClr val="black"/>
                </a:solidFill>
                <a:latin typeface="Calibri" panose="020F0502020204030204"/>
              </a:rPr>
              <a:t>Patent owner</a:t>
            </a:r>
          </a:p>
          <a:p>
            <a:pPr algn="ctr" defTabSz="800080" eaLnBrk="0" fontAlgn="base" hangingPunct="0">
              <a:lnSpc>
                <a:spcPct val="90000"/>
              </a:lnSpc>
              <a:spcBef>
                <a:spcPct val="0"/>
              </a:spcBef>
              <a:spcAft>
                <a:spcPct val="35000"/>
              </a:spcAft>
            </a:pPr>
            <a:r>
              <a:rPr lang="en-GB" sz="1400" dirty="0">
                <a:solidFill>
                  <a:prstClr val="white"/>
                </a:solidFill>
                <a:latin typeface="Calibri" panose="020F0502020204030204"/>
              </a:rPr>
              <a:t>Self declaring SEPs to ETSI =&gt; irrevocable</a:t>
            </a:r>
          </a:p>
          <a:p>
            <a:pPr algn="ctr" defTabSz="800080" eaLnBrk="0" fontAlgn="base" hangingPunct="0">
              <a:lnSpc>
                <a:spcPct val="90000"/>
              </a:lnSpc>
              <a:spcBef>
                <a:spcPct val="0"/>
              </a:spcBef>
              <a:spcAft>
                <a:spcPct val="35000"/>
              </a:spcAft>
            </a:pPr>
            <a:r>
              <a:rPr lang="en-GB" sz="1400" dirty="0">
                <a:solidFill>
                  <a:prstClr val="white"/>
                </a:solidFill>
                <a:latin typeface="Calibri" panose="020F0502020204030204"/>
              </a:rPr>
              <a:t>commitment to FRAND licensing</a:t>
            </a:r>
          </a:p>
        </p:txBody>
      </p:sp>
      <p:sp>
        <p:nvSpPr>
          <p:cNvPr id="42" name="Freeform 41"/>
          <p:cNvSpPr/>
          <p:nvPr/>
        </p:nvSpPr>
        <p:spPr>
          <a:xfrm>
            <a:off x="4283220" y="4205701"/>
            <a:ext cx="3540979" cy="1302444"/>
          </a:xfrm>
          <a:custGeom>
            <a:avLst/>
            <a:gdLst>
              <a:gd name="connsiteX0" fmla="*/ 0 w 5122524"/>
              <a:gd name="connsiteY0" fmla="*/ 900822 h 1801643"/>
              <a:gd name="connsiteX1" fmla="*/ 2561262 w 5122524"/>
              <a:gd name="connsiteY1" fmla="*/ 0 h 1801643"/>
              <a:gd name="connsiteX2" fmla="*/ 5122524 w 5122524"/>
              <a:gd name="connsiteY2" fmla="*/ 900822 h 1801643"/>
              <a:gd name="connsiteX3" fmla="*/ 2561262 w 5122524"/>
              <a:gd name="connsiteY3" fmla="*/ 1801644 h 1801643"/>
              <a:gd name="connsiteX4" fmla="*/ 0 w 5122524"/>
              <a:gd name="connsiteY4" fmla="*/ 900822 h 180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24" h="1801643">
                <a:moveTo>
                  <a:pt x="0" y="900822"/>
                </a:moveTo>
                <a:cubicBezTo>
                  <a:pt x="0" y="403312"/>
                  <a:pt x="1146716" y="0"/>
                  <a:pt x="2561262" y="0"/>
                </a:cubicBezTo>
                <a:cubicBezTo>
                  <a:pt x="3975808" y="0"/>
                  <a:pt x="5122524" y="403312"/>
                  <a:pt x="5122524" y="900822"/>
                </a:cubicBezTo>
                <a:cubicBezTo>
                  <a:pt x="5122524" y="1398332"/>
                  <a:pt x="3975808" y="1801644"/>
                  <a:pt x="2561262" y="1801644"/>
                </a:cubicBezTo>
                <a:cubicBezTo>
                  <a:pt x="1146716" y="1801644"/>
                  <a:pt x="0" y="1398332"/>
                  <a:pt x="0" y="900822"/>
                </a:cubicBezTo>
                <a:close/>
              </a:path>
            </a:pathLst>
          </a:custGeom>
          <a:ln w="57150"/>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1607" tIns="275275" rIns="761607" bIns="275275" numCol="1" spcCol="1270" anchor="ctr" anchorCtr="0">
            <a:noAutofit/>
          </a:bodyPr>
          <a:lstStyle/>
          <a:p>
            <a:pPr algn="ctr" defTabSz="800080" eaLnBrk="0" fontAlgn="base" hangingPunct="0">
              <a:lnSpc>
                <a:spcPct val="90000"/>
              </a:lnSpc>
              <a:spcBef>
                <a:spcPct val="0"/>
              </a:spcBef>
              <a:spcAft>
                <a:spcPct val="35000"/>
              </a:spcAft>
            </a:pPr>
            <a:r>
              <a:rPr lang="en-GB" sz="1400" b="1" dirty="0">
                <a:solidFill>
                  <a:prstClr val="black"/>
                </a:solidFill>
                <a:latin typeface="Calibri" panose="020F0502020204030204"/>
              </a:rPr>
              <a:t>Implementer</a:t>
            </a:r>
          </a:p>
        </p:txBody>
      </p:sp>
      <p:sp>
        <p:nvSpPr>
          <p:cNvPr id="43" name="Freeform 42"/>
          <p:cNvSpPr/>
          <p:nvPr/>
        </p:nvSpPr>
        <p:spPr>
          <a:xfrm>
            <a:off x="7113453" y="2587905"/>
            <a:ext cx="1245397" cy="1289884"/>
          </a:xfrm>
          <a:custGeom>
            <a:avLst/>
            <a:gdLst>
              <a:gd name="connsiteX0" fmla="*/ 0 w 1801643"/>
              <a:gd name="connsiteY0" fmla="*/ 938927 h 1877853"/>
              <a:gd name="connsiteX1" fmla="*/ 900822 w 1801643"/>
              <a:gd name="connsiteY1" fmla="*/ 0 h 1877853"/>
              <a:gd name="connsiteX2" fmla="*/ 1801644 w 1801643"/>
              <a:gd name="connsiteY2" fmla="*/ 938927 h 1877853"/>
              <a:gd name="connsiteX3" fmla="*/ 900822 w 1801643"/>
              <a:gd name="connsiteY3" fmla="*/ 1877854 h 1877853"/>
              <a:gd name="connsiteX4" fmla="*/ 0 w 1801643"/>
              <a:gd name="connsiteY4" fmla="*/ 938927 h 187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643" h="1877853">
                <a:moveTo>
                  <a:pt x="0" y="938927"/>
                </a:moveTo>
                <a:cubicBezTo>
                  <a:pt x="0" y="420372"/>
                  <a:pt x="403312" y="0"/>
                  <a:pt x="900822" y="0"/>
                </a:cubicBezTo>
                <a:cubicBezTo>
                  <a:pt x="1398332" y="0"/>
                  <a:pt x="1801644" y="420372"/>
                  <a:pt x="1801644" y="938927"/>
                </a:cubicBezTo>
                <a:cubicBezTo>
                  <a:pt x="1801644" y="1457482"/>
                  <a:pt x="1398332" y="1877854"/>
                  <a:pt x="900822" y="1877854"/>
                </a:cubicBezTo>
                <a:cubicBezTo>
                  <a:pt x="403312" y="1877854"/>
                  <a:pt x="0" y="1457482"/>
                  <a:pt x="0" y="938927"/>
                </a:cubicBezTo>
                <a:close/>
              </a:path>
            </a:pathLst>
          </a:custGeom>
          <a:solidFill>
            <a:srgbClr val="FF0000"/>
          </a:solidFill>
          <a:ln w="571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5275" tIns="286435" rIns="275275" bIns="286435" numCol="1" spcCol="1270" anchor="ctr" anchorCtr="0">
            <a:noAutofit/>
          </a:bodyPr>
          <a:lstStyle/>
          <a:p>
            <a:pPr algn="ctr" defTabSz="800080" eaLnBrk="0" fontAlgn="base" hangingPunct="0">
              <a:lnSpc>
                <a:spcPct val="90000"/>
              </a:lnSpc>
              <a:spcBef>
                <a:spcPct val="0"/>
              </a:spcBef>
              <a:spcAft>
                <a:spcPct val="35000"/>
              </a:spcAft>
            </a:pPr>
            <a:r>
              <a:rPr lang="en-GB" sz="1000" b="1" dirty="0">
                <a:solidFill>
                  <a:prstClr val="white"/>
                </a:solidFill>
                <a:latin typeface="Calibri" panose="020F0502020204030204"/>
              </a:rPr>
              <a:t>Dispute about SEPs portfolio and/or its value and/or FRAND T&amp;Cs</a:t>
            </a:r>
          </a:p>
        </p:txBody>
      </p:sp>
      <p:sp>
        <p:nvSpPr>
          <p:cNvPr id="44" name="Freeform 43"/>
          <p:cNvSpPr/>
          <p:nvPr/>
        </p:nvSpPr>
        <p:spPr>
          <a:xfrm>
            <a:off x="5221223" y="2529903"/>
            <a:ext cx="1698287" cy="1347887"/>
          </a:xfrm>
          <a:custGeom>
            <a:avLst/>
            <a:gdLst>
              <a:gd name="connsiteX0" fmla="*/ 0 w 2456811"/>
              <a:gd name="connsiteY0" fmla="*/ 981148 h 1962296"/>
              <a:gd name="connsiteX1" fmla="*/ 1228406 w 2456811"/>
              <a:gd name="connsiteY1" fmla="*/ 0 h 1962296"/>
              <a:gd name="connsiteX2" fmla="*/ 2456812 w 2456811"/>
              <a:gd name="connsiteY2" fmla="*/ 981148 h 1962296"/>
              <a:gd name="connsiteX3" fmla="*/ 1228406 w 2456811"/>
              <a:gd name="connsiteY3" fmla="*/ 1962296 h 1962296"/>
              <a:gd name="connsiteX4" fmla="*/ 0 w 2456811"/>
              <a:gd name="connsiteY4" fmla="*/ 981148 h 196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811" h="1962296">
                <a:moveTo>
                  <a:pt x="0" y="981148"/>
                </a:moveTo>
                <a:cubicBezTo>
                  <a:pt x="0" y="439275"/>
                  <a:pt x="549976" y="0"/>
                  <a:pt x="1228406" y="0"/>
                </a:cubicBezTo>
                <a:cubicBezTo>
                  <a:pt x="1906836" y="0"/>
                  <a:pt x="2456812" y="439275"/>
                  <a:pt x="2456812" y="981148"/>
                </a:cubicBezTo>
                <a:cubicBezTo>
                  <a:pt x="2456812" y="1523021"/>
                  <a:pt x="1906836" y="1962296"/>
                  <a:pt x="1228406" y="1962296"/>
                </a:cubicBezTo>
                <a:cubicBezTo>
                  <a:pt x="549976" y="1962296"/>
                  <a:pt x="0" y="1523021"/>
                  <a:pt x="0" y="981148"/>
                </a:cubicBezTo>
                <a:close/>
              </a:path>
            </a:pathLst>
          </a:custGeom>
          <a:solidFill>
            <a:schemeClr val="bg1"/>
          </a:solidFill>
          <a:ln w="571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1223" tIns="298803" rIns="371223" bIns="298803" numCol="1" spcCol="1270" anchor="ctr" anchorCtr="0">
            <a:noAutofit/>
          </a:bodyPr>
          <a:lstStyle/>
          <a:p>
            <a:pPr algn="ctr" defTabSz="800080" eaLnBrk="0" fontAlgn="base" hangingPunct="0">
              <a:lnSpc>
                <a:spcPct val="90000"/>
              </a:lnSpc>
              <a:spcBef>
                <a:spcPct val="0"/>
              </a:spcBef>
              <a:spcAft>
                <a:spcPct val="35000"/>
              </a:spcAft>
            </a:pPr>
            <a:r>
              <a:rPr lang="en-GB" sz="1300" dirty="0">
                <a:solidFill>
                  <a:prstClr val="black"/>
                </a:solidFill>
                <a:latin typeface="Calibri" panose="020F0502020204030204"/>
              </a:rPr>
              <a:t>SEPs portfolio available for license to practice the standard</a:t>
            </a:r>
          </a:p>
        </p:txBody>
      </p:sp>
      <p:sp>
        <p:nvSpPr>
          <p:cNvPr id="45" name="Freeform 44"/>
          <p:cNvSpPr/>
          <p:nvPr/>
        </p:nvSpPr>
        <p:spPr>
          <a:xfrm>
            <a:off x="3751936" y="2592075"/>
            <a:ext cx="1244991" cy="1285713"/>
          </a:xfrm>
          <a:custGeom>
            <a:avLst/>
            <a:gdLst>
              <a:gd name="connsiteX0" fmla="*/ 0 w 1801643"/>
              <a:gd name="connsiteY0" fmla="*/ 935891 h 1871781"/>
              <a:gd name="connsiteX1" fmla="*/ 900822 w 1801643"/>
              <a:gd name="connsiteY1" fmla="*/ 0 h 1871781"/>
              <a:gd name="connsiteX2" fmla="*/ 1801644 w 1801643"/>
              <a:gd name="connsiteY2" fmla="*/ 935891 h 1871781"/>
              <a:gd name="connsiteX3" fmla="*/ 900822 w 1801643"/>
              <a:gd name="connsiteY3" fmla="*/ 1871782 h 1871781"/>
              <a:gd name="connsiteX4" fmla="*/ 0 w 1801643"/>
              <a:gd name="connsiteY4" fmla="*/ 935891 h 1871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643" h="1871781">
                <a:moveTo>
                  <a:pt x="0" y="935891"/>
                </a:moveTo>
                <a:cubicBezTo>
                  <a:pt x="0" y="419013"/>
                  <a:pt x="403312" y="0"/>
                  <a:pt x="900822" y="0"/>
                </a:cubicBezTo>
                <a:cubicBezTo>
                  <a:pt x="1398332" y="0"/>
                  <a:pt x="1801644" y="419013"/>
                  <a:pt x="1801644" y="935891"/>
                </a:cubicBezTo>
                <a:cubicBezTo>
                  <a:pt x="1801644" y="1452769"/>
                  <a:pt x="1398332" y="1871782"/>
                  <a:pt x="900822" y="1871782"/>
                </a:cubicBezTo>
                <a:cubicBezTo>
                  <a:pt x="403312" y="1871782"/>
                  <a:pt x="0" y="1452769"/>
                  <a:pt x="0" y="935891"/>
                </a:cubicBezTo>
                <a:close/>
              </a:path>
            </a:pathLst>
          </a:custGeom>
          <a:solidFill>
            <a:schemeClr val="accent6">
              <a:lumMod val="75000"/>
            </a:schemeClr>
          </a:solidFill>
          <a:ln w="571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5275" tIns="285547" rIns="275275" bIns="285547" numCol="1" spcCol="1270" anchor="ctr" anchorCtr="0">
            <a:noAutofit/>
          </a:bodyPr>
          <a:lstStyle/>
          <a:p>
            <a:pPr algn="ctr" defTabSz="800080" eaLnBrk="0" fontAlgn="base" hangingPunct="0">
              <a:lnSpc>
                <a:spcPct val="90000"/>
              </a:lnSpc>
              <a:spcBef>
                <a:spcPct val="0"/>
              </a:spcBef>
              <a:spcAft>
                <a:spcPct val="35000"/>
              </a:spcAft>
            </a:pPr>
            <a:r>
              <a:rPr lang="en-GB" sz="1000" b="1" dirty="0">
                <a:solidFill>
                  <a:prstClr val="white"/>
                </a:solidFill>
                <a:latin typeface="Calibri" panose="020F0502020204030204"/>
              </a:rPr>
              <a:t>Successful negotiations =&gt;</a:t>
            </a:r>
          </a:p>
          <a:p>
            <a:pPr algn="ctr" defTabSz="800080" eaLnBrk="0" fontAlgn="base" hangingPunct="0">
              <a:lnSpc>
                <a:spcPct val="90000"/>
              </a:lnSpc>
              <a:spcBef>
                <a:spcPct val="0"/>
              </a:spcBef>
              <a:spcAft>
                <a:spcPct val="35000"/>
              </a:spcAft>
            </a:pPr>
            <a:r>
              <a:rPr lang="en-GB" sz="1000" b="1" dirty="0">
                <a:solidFill>
                  <a:prstClr val="white"/>
                </a:solidFill>
                <a:latin typeface="Calibri" panose="020F0502020204030204"/>
              </a:rPr>
              <a:t>FRAND agreement</a:t>
            </a:r>
          </a:p>
        </p:txBody>
      </p:sp>
      <p:cxnSp>
        <p:nvCxnSpPr>
          <p:cNvPr id="46" name="Straight Arrow Connector 45"/>
          <p:cNvCxnSpPr/>
          <p:nvPr/>
        </p:nvCxnSpPr>
        <p:spPr>
          <a:xfrm>
            <a:off x="7101130" y="2208651"/>
            <a:ext cx="309593" cy="5360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246894" y="3748195"/>
            <a:ext cx="248605" cy="6024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rot="16249650">
            <a:off x="5979692" y="2411183"/>
            <a:ext cx="203907" cy="33636"/>
          </a:xfrm>
          <a:custGeom>
            <a:avLst/>
            <a:gdLst>
              <a:gd name="connsiteX0" fmla="*/ 0 w 296854"/>
              <a:gd name="connsiteY0" fmla="*/ 24329 h 48659"/>
              <a:gd name="connsiteX1" fmla="*/ 296854 w 296854"/>
              <a:gd name="connsiteY1" fmla="*/ 24329 h 48659"/>
            </a:gdLst>
            <a:ahLst/>
            <a:cxnLst>
              <a:cxn ang="0">
                <a:pos x="connsiteX0" y="connsiteY0"/>
              </a:cxn>
              <a:cxn ang="0">
                <a:pos x="connsiteX1" y="connsiteY1"/>
              </a:cxn>
            </a:cxnLst>
            <a:rect l="l" t="t" r="r" b="b"/>
            <a:pathLst>
              <a:path w="296854" h="48659">
                <a:moveTo>
                  <a:pt x="0" y="24329"/>
                </a:moveTo>
                <a:lnTo>
                  <a:pt x="296854" y="2432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3704" tIns="16907" rIns="153707" bIns="16909" numCol="1" spcCol="1270" anchor="ctr" anchorCtr="0">
            <a:noAutofit/>
          </a:bodyPr>
          <a:lstStyle/>
          <a:p>
            <a:pPr algn="ctr" defTabSz="222245" eaLnBrk="0" fontAlgn="base" hangingPunct="0">
              <a:lnSpc>
                <a:spcPct val="90000"/>
              </a:lnSpc>
              <a:spcBef>
                <a:spcPct val="0"/>
              </a:spcBef>
              <a:spcAft>
                <a:spcPct val="35000"/>
              </a:spcAft>
            </a:pPr>
            <a:endParaRPr lang="en-GB" sz="500">
              <a:solidFill>
                <a:prstClr val="black">
                  <a:hueOff val="0"/>
                  <a:satOff val="0"/>
                  <a:lumOff val="0"/>
                  <a:alphaOff val="0"/>
                </a:prstClr>
              </a:solidFill>
              <a:latin typeface="Calibri" panose="020F0502020204030204"/>
            </a:endParaRPr>
          </a:p>
        </p:txBody>
      </p:sp>
      <p:sp>
        <p:nvSpPr>
          <p:cNvPr id="49" name="Freeform 48"/>
          <p:cNvSpPr/>
          <p:nvPr/>
        </p:nvSpPr>
        <p:spPr>
          <a:xfrm rot="16233758">
            <a:off x="5865334" y="4057371"/>
            <a:ext cx="392867" cy="33636"/>
          </a:xfrm>
          <a:custGeom>
            <a:avLst/>
            <a:gdLst>
              <a:gd name="connsiteX0" fmla="*/ 0 w 571947"/>
              <a:gd name="connsiteY0" fmla="*/ 24329 h 48659"/>
              <a:gd name="connsiteX1" fmla="*/ 571947 w 571947"/>
              <a:gd name="connsiteY1" fmla="*/ 24329 h 48659"/>
            </a:gdLst>
            <a:ahLst/>
            <a:cxnLst>
              <a:cxn ang="0">
                <a:pos x="connsiteX0" y="connsiteY0"/>
              </a:cxn>
              <a:cxn ang="0">
                <a:pos x="connsiteX1" y="connsiteY1"/>
              </a:cxn>
            </a:cxnLst>
            <a:rect l="l" t="t" r="r" b="b"/>
            <a:pathLst>
              <a:path w="571947" h="48659">
                <a:moveTo>
                  <a:pt x="571947" y="24330"/>
                </a:moveTo>
                <a:lnTo>
                  <a:pt x="0" y="2433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4375" tIns="10031" rIns="284376" bIns="10031" numCol="1" spcCol="1270" anchor="ctr" anchorCtr="0">
            <a:noAutofit/>
          </a:bodyPr>
          <a:lstStyle/>
          <a:p>
            <a:pPr algn="ctr" defTabSz="222245" eaLnBrk="0" fontAlgn="base" hangingPunct="0">
              <a:lnSpc>
                <a:spcPct val="90000"/>
              </a:lnSpc>
              <a:spcBef>
                <a:spcPct val="0"/>
              </a:spcBef>
              <a:spcAft>
                <a:spcPct val="35000"/>
              </a:spcAft>
            </a:pPr>
            <a:endParaRPr lang="en-GB" sz="500">
              <a:solidFill>
                <a:prstClr val="black">
                  <a:hueOff val="0"/>
                  <a:satOff val="0"/>
                  <a:lumOff val="0"/>
                  <a:alphaOff val="0"/>
                </a:prstClr>
              </a:solidFill>
              <a:latin typeface="Calibri" panose="020F0502020204030204"/>
            </a:endParaRPr>
          </a:p>
        </p:txBody>
      </p:sp>
      <p:sp>
        <p:nvSpPr>
          <p:cNvPr id="50" name="Freeform 49"/>
          <p:cNvSpPr/>
          <p:nvPr/>
        </p:nvSpPr>
        <p:spPr>
          <a:xfrm rot="21536588">
            <a:off x="4997215" y="3204747"/>
            <a:ext cx="224255" cy="33424"/>
          </a:xfrm>
          <a:custGeom>
            <a:avLst/>
            <a:gdLst>
              <a:gd name="connsiteX0" fmla="*/ 0 w 324415"/>
              <a:gd name="connsiteY0" fmla="*/ 24329 h 48659"/>
              <a:gd name="connsiteX1" fmla="*/ 324415 w 324415"/>
              <a:gd name="connsiteY1" fmla="*/ 24329 h 48659"/>
            </a:gdLst>
            <a:ahLst/>
            <a:cxnLst>
              <a:cxn ang="0">
                <a:pos x="connsiteX0" y="connsiteY0"/>
              </a:cxn>
              <a:cxn ang="0">
                <a:pos x="connsiteX1" y="connsiteY1"/>
              </a:cxn>
            </a:cxnLst>
            <a:rect l="l" t="t" r="r" b="b"/>
            <a:pathLst>
              <a:path w="324415" h="48659">
                <a:moveTo>
                  <a:pt x="324415" y="24330"/>
                </a:moveTo>
                <a:lnTo>
                  <a:pt x="0" y="2433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6796" tIns="16220" rIns="166799" bIns="16219" numCol="1" spcCol="1270" anchor="ctr" anchorCtr="0">
            <a:noAutofit/>
          </a:bodyPr>
          <a:lstStyle/>
          <a:p>
            <a:pPr algn="ctr" defTabSz="222245" eaLnBrk="0" fontAlgn="base" hangingPunct="0">
              <a:lnSpc>
                <a:spcPct val="90000"/>
              </a:lnSpc>
              <a:spcBef>
                <a:spcPct val="0"/>
              </a:spcBef>
              <a:spcAft>
                <a:spcPct val="35000"/>
              </a:spcAft>
            </a:pPr>
            <a:endParaRPr lang="en-GB" sz="500">
              <a:solidFill>
                <a:prstClr val="black">
                  <a:hueOff val="0"/>
                  <a:satOff val="0"/>
                  <a:lumOff val="0"/>
                  <a:alphaOff val="0"/>
                </a:prstClr>
              </a:solidFill>
              <a:latin typeface="Calibri" panose="020F0502020204030204"/>
            </a:endParaRPr>
          </a:p>
        </p:txBody>
      </p:sp>
      <p:sp>
        <p:nvSpPr>
          <p:cNvPr id="51" name="Freeform 50"/>
          <p:cNvSpPr/>
          <p:nvPr/>
        </p:nvSpPr>
        <p:spPr>
          <a:xfrm rot="21536588">
            <a:off x="6919263" y="3223523"/>
            <a:ext cx="224255" cy="33424"/>
          </a:xfrm>
          <a:custGeom>
            <a:avLst/>
            <a:gdLst>
              <a:gd name="connsiteX0" fmla="*/ 0 w 324415"/>
              <a:gd name="connsiteY0" fmla="*/ 24329 h 48659"/>
              <a:gd name="connsiteX1" fmla="*/ 324415 w 324415"/>
              <a:gd name="connsiteY1" fmla="*/ 24329 h 48659"/>
            </a:gdLst>
            <a:ahLst/>
            <a:cxnLst>
              <a:cxn ang="0">
                <a:pos x="connsiteX0" y="connsiteY0"/>
              </a:cxn>
              <a:cxn ang="0">
                <a:pos x="connsiteX1" y="connsiteY1"/>
              </a:cxn>
            </a:cxnLst>
            <a:rect l="l" t="t" r="r" b="b"/>
            <a:pathLst>
              <a:path w="324415" h="48659">
                <a:moveTo>
                  <a:pt x="324415" y="24330"/>
                </a:moveTo>
                <a:lnTo>
                  <a:pt x="0" y="2433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6796" tIns="16220" rIns="166799" bIns="16219" numCol="1" spcCol="1270" anchor="ctr" anchorCtr="0">
            <a:noAutofit/>
          </a:bodyPr>
          <a:lstStyle/>
          <a:p>
            <a:pPr algn="ctr" defTabSz="222245" eaLnBrk="0" fontAlgn="base" hangingPunct="0">
              <a:lnSpc>
                <a:spcPct val="90000"/>
              </a:lnSpc>
              <a:spcBef>
                <a:spcPct val="0"/>
              </a:spcBef>
              <a:spcAft>
                <a:spcPct val="35000"/>
              </a:spcAft>
            </a:pPr>
            <a:endParaRPr lang="en-GB" sz="500">
              <a:solidFill>
                <a:prstClr val="black">
                  <a:hueOff val="0"/>
                  <a:satOff val="0"/>
                  <a:lumOff val="0"/>
                  <a:alphaOff val="0"/>
                </a:prstClr>
              </a:solidFill>
              <a:latin typeface="Calibri" panose="020F0502020204030204"/>
            </a:endParaRPr>
          </a:p>
        </p:txBody>
      </p:sp>
      <p:sp>
        <p:nvSpPr>
          <p:cNvPr id="53" name="TextBox 52"/>
          <p:cNvSpPr txBox="1"/>
          <p:nvPr/>
        </p:nvSpPr>
        <p:spPr>
          <a:xfrm>
            <a:off x="7713599" y="1941575"/>
            <a:ext cx="888252" cy="646331"/>
          </a:xfrm>
          <a:prstGeom prst="rect">
            <a:avLst/>
          </a:prstGeom>
          <a:noFill/>
          <a:ln>
            <a:noFill/>
            <a:prstDash val="dash"/>
          </a:ln>
        </p:spPr>
        <p:txBody>
          <a:bodyPr wrap="square" rtlCol="0">
            <a:spAutoFit/>
          </a:bodyPr>
          <a:lstStyle/>
          <a:p>
            <a:r>
              <a:rPr lang="en-GB" sz="1200" b="1" dirty="0">
                <a:solidFill>
                  <a:srgbClr val="1F4979"/>
                </a:solidFill>
                <a:latin typeface="Calibri" panose="020F0502020204030204"/>
                <a:cs typeface="Arial" charset="0"/>
              </a:rPr>
              <a:t>Injunctive relief/</a:t>
            </a:r>
            <a:br>
              <a:rPr lang="en-GB" sz="1200" b="1" dirty="0">
                <a:solidFill>
                  <a:srgbClr val="1F4979"/>
                </a:solidFill>
                <a:latin typeface="Calibri" panose="020F0502020204030204"/>
                <a:cs typeface="Arial" charset="0"/>
              </a:rPr>
            </a:br>
            <a:r>
              <a:rPr lang="en-GB" sz="1200" b="1" dirty="0">
                <a:solidFill>
                  <a:srgbClr val="1F4979"/>
                </a:solidFill>
                <a:latin typeface="Calibri" panose="020F0502020204030204"/>
                <a:cs typeface="Arial" charset="0"/>
              </a:rPr>
              <a:t>Damages</a:t>
            </a:r>
          </a:p>
        </p:txBody>
      </p:sp>
      <p:sp>
        <p:nvSpPr>
          <p:cNvPr id="54" name="TextBox 53"/>
          <p:cNvSpPr txBox="1"/>
          <p:nvPr/>
        </p:nvSpPr>
        <p:spPr>
          <a:xfrm>
            <a:off x="7688021" y="3877600"/>
            <a:ext cx="913831" cy="830997"/>
          </a:xfrm>
          <a:prstGeom prst="rect">
            <a:avLst/>
          </a:prstGeom>
          <a:noFill/>
        </p:spPr>
        <p:txBody>
          <a:bodyPr wrap="square" rtlCol="0">
            <a:spAutoFit/>
          </a:bodyPr>
          <a:lstStyle/>
          <a:p>
            <a:r>
              <a:rPr lang="en-GB" sz="1200" b="1" dirty="0">
                <a:solidFill>
                  <a:srgbClr val="404040"/>
                </a:solidFill>
                <a:latin typeface="Calibri" panose="020F0502020204030204"/>
                <a:cs typeface="Arial" charset="0"/>
              </a:rPr>
              <a:t>Portfolio/</a:t>
            </a:r>
          </a:p>
          <a:p>
            <a:r>
              <a:rPr lang="en-GB" sz="1200" b="1" dirty="0">
                <a:solidFill>
                  <a:srgbClr val="404040"/>
                </a:solidFill>
                <a:latin typeface="Calibri" panose="020F0502020204030204"/>
                <a:cs typeface="Arial" charset="0"/>
              </a:rPr>
              <a:t>Validity/</a:t>
            </a:r>
          </a:p>
          <a:p>
            <a:r>
              <a:rPr lang="en-GB" sz="1200" b="1" dirty="0">
                <a:solidFill>
                  <a:srgbClr val="404040"/>
                </a:solidFill>
                <a:latin typeface="Calibri" panose="020F0502020204030204"/>
                <a:cs typeface="Arial" charset="0"/>
              </a:rPr>
              <a:t>Essentiality </a:t>
            </a:r>
          </a:p>
          <a:p>
            <a:r>
              <a:rPr lang="en-GB" sz="1200" b="1" dirty="0">
                <a:solidFill>
                  <a:srgbClr val="404040"/>
                </a:solidFill>
                <a:latin typeface="Calibri" panose="020F0502020204030204"/>
                <a:cs typeface="Arial" charset="0"/>
              </a:rPr>
              <a:t>of SEPs ?</a:t>
            </a:r>
          </a:p>
        </p:txBody>
      </p:sp>
      <p:sp>
        <p:nvSpPr>
          <p:cNvPr id="31" name="Rectangle 30"/>
          <p:cNvSpPr/>
          <p:nvPr/>
        </p:nvSpPr>
        <p:spPr>
          <a:xfrm>
            <a:off x="1514813" y="619555"/>
            <a:ext cx="2063817" cy="1566000"/>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lvl="1" indent="-285750" defTabSz="533400">
              <a:lnSpc>
                <a:spcPct val="90000"/>
              </a:lnSpc>
              <a:spcBef>
                <a:spcPct val="0"/>
              </a:spcBef>
              <a:spcAft>
                <a:spcPct val="35000"/>
              </a:spcAft>
              <a:buFont typeface="Wingdings" panose="05000000000000000000" pitchFamily="2" charset="2"/>
              <a:buChar char="ü"/>
            </a:pPr>
            <a:r>
              <a:rPr lang="fr-FR" sz="1400" dirty="0">
                <a:solidFill>
                  <a:srgbClr val="1F4979"/>
                </a:solidFill>
                <a:latin typeface="Calibri" panose="020F0502020204030204"/>
              </a:rPr>
              <a:t>Forum shopping</a:t>
            </a:r>
            <a:endParaRPr lang="en-GB" sz="1400" dirty="0">
              <a:solidFill>
                <a:srgbClr val="1F4979"/>
              </a:solidFill>
              <a:latin typeface="Calibri" panose="020F0502020204030204"/>
            </a:endParaRPr>
          </a:p>
        </p:txBody>
      </p:sp>
      <p:sp>
        <p:nvSpPr>
          <p:cNvPr id="33" name="Rectangle 32"/>
          <p:cNvSpPr/>
          <p:nvPr/>
        </p:nvSpPr>
        <p:spPr>
          <a:xfrm>
            <a:off x="1514304" y="2156639"/>
            <a:ext cx="2063817" cy="1566000"/>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lvl="1" indent="-285750" defTabSz="533400">
              <a:lnSpc>
                <a:spcPct val="90000"/>
              </a:lnSpc>
              <a:spcBef>
                <a:spcPct val="0"/>
              </a:spcBef>
              <a:spcAft>
                <a:spcPct val="35000"/>
              </a:spcAft>
              <a:buFont typeface="Wingdings" panose="05000000000000000000" pitchFamily="2" charset="2"/>
              <a:buChar char="ü"/>
            </a:pPr>
            <a:r>
              <a:rPr lang="fr-FR" sz="1400" dirty="0">
                <a:solidFill>
                  <a:srgbClr val="1F4979"/>
                </a:solidFill>
                <a:latin typeface="Calibri" panose="020F0502020204030204"/>
              </a:rPr>
              <a:t>Full </a:t>
            </a:r>
            <a:r>
              <a:rPr lang="fr-FR" sz="1400" dirty="0" err="1">
                <a:solidFill>
                  <a:srgbClr val="1F4979"/>
                </a:solidFill>
                <a:latin typeface="Calibri" panose="020F0502020204030204"/>
              </a:rPr>
              <a:t>disclosure</a:t>
            </a:r>
            <a:r>
              <a:rPr lang="fr-FR" sz="1400" dirty="0">
                <a:solidFill>
                  <a:srgbClr val="1F4979"/>
                </a:solidFill>
                <a:latin typeface="Calibri" panose="020F0502020204030204"/>
              </a:rPr>
              <a:t> of </a:t>
            </a:r>
            <a:r>
              <a:rPr lang="fr-FR" sz="1400" dirty="0" err="1">
                <a:solidFill>
                  <a:srgbClr val="1F4979"/>
                </a:solidFill>
                <a:latin typeface="Calibri" panose="020F0502020204030204"/>
              </a:rPr>
              <a:t>evidence</a:t>
            </a:r>
            <a:r>
              <a:rPr lang="fr-FR" sz="1400" dirty="0">
                <a:solidFill>
                  <a:srgbClr val="1F4979"/>
                </a:solidFill>
                <a:latin typeface="Calibri" panose="020F0502020204030204"/>
              </a:rPr>
              <a:t> to the parties</a:t>
            </a:r>
            <a:endParaRPr lang="en-GB" sz="1400" dirty="0">
              <a:solidFill>
                <a:srgbClr val="1F4979"/>
              </a:solidFill>
              <a:latin typeface="Calibri" panose="020F0502020204030204"/>
            </a:endParaRPr>
          </a:p>
        </p:txBody>
      </p:sp>
      <p:sp>
        <p:nvSpPr>
          <p:cNvPr id="34" name="Rectangle 33"/>
          <p:cNvSpPr/>
          <p:nvPr/>
        </p:nvSpPr>
        <p:spPr>
          <a:xfrm>
            <a:off x="1514813" y="3722639"/>
            <a:ext cx="2063817" cy="1566000"/>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lvl="1" indent="-285750" defTabSz="533400">
              <a:lnSpc>
                <a:spcPct val="90000"/>
              </a:lnSpc>
              <a:spcBef>
                <a:spcPct val="0"/>
              </a:spcBef>
              <a:spcAft>
                <a:spcPct val="35000"/>
              </a:spcAft>
              <a:buFont typeface="Wingdings" panose="05000000000000000000" pitchFamily="2" charset="2"/>
              <a:buChar char="ü"/>
            </a:pPr>
            <a:r>
              <a:rPr lang="fr-FR" sz="1400" dirty="0" err="1">
                <a:solidFill>
                  <a:srgbClr val="1F4979"/>
                </a:solidFill>
                <a:latin typeface="Calibri" panose="020F0502020204030204"/>
              </a:rPr>
              <a:t>Appeal</a:t>
            </a:r>
            <a:endParaRPr lang="en-GB" sz="1400" dirty="0">
              <a:solidFill>
                <a:srgbClr val="1F4979"/>
              </a:solidFill>
              <a:latin typeface="Calibri" panose="020F0502020204030204"/>
            </a:endParaRPr>
          </a:p>
        </p:txBody>
      </p:sp>
      <p:sp>
        <p:nvSpPr>
          <p:cNvPr id="40" name="Rectangle 39"/>
          <p:cNvSpPr/>
          <p:nvPr/>
        </p:nvSpPr>
        <p:spPr>
          <a:xfrm>
            <a:off x="1513796" y="5291058"/>
            <a:ext cx="2063817" cy="1566942"/>
          </a:xfrm>
          <a:prstGeom prst="rect">
            <a:avLst/>
          </a:prstGeom>
          <a:solidFill>
            <a:srgbClr val="FFFF00"/>
          </a:solidFill>
          <a:ln>
            <a:solidFill>
              <a:srgbClr val="FFFF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770" tIns="59770" rIns="59770" bIns="59770" numCol="1" spcCol="1270" anchor="ctr" anchorCtr="0">
            <a:noAutofit/>
          </a:bodyPr>
          <a:lstStyle/>
          <a:p>
            <a:pPr marL="285750" lvl="1" indent="-285750" defTabSz="533400">
              <a:lnSpc>
                <a:spcPct val="90000"/>
              </a:lnSpc>
              <a:spcBef>
                <a:spcPct val="0"/>
              </a:spcBef>
              <a:spcAft>
                <a:spcPct val="35000"/>
              </a:spcAft>
              <a:buFont typeface="Wingdings" panose="05000000000000000000" pitchFamily="2" charset="2"/>
              <a:buChar char="ü"/>
            </a:pPr>
            <a:r>
              <a:rPr lang="fr-FR" sz="1400" dirty="0">
                <a:solidFill>
                  <a:srgbClr val="1F4979"/>
                </a:solidFill>
                <a:latin typeface="Calibri" panose="020F0502020204030204"/>
              </a:rPr>
              <a:t>Duration</a:t>
            </a:r>
            <a:endParaRPr lang="en-GB" sz="1400" dirty="0">
              <a:solidFill>
                <a:srgbClr val="1F4979"/>
              </a:solidFill>
              <a:latin typeface="Calibri" panose="020F0502020204030204"/>
            </a:endParaRPr>
          </a:p>
        </p:txBody>
      </p:sp>
    </p:spTree>
    <p:extLst>
      <p:ext uri="{BB962C8B-B14F-4D97-AF65-F5344CB8AC3E}">
        <p14:creationId xmlns:p14="http://schemas.microsoft.com/office/powerpoint/2010/main" val="23748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anim calcmode="lin" valueType="num">
                                      <p:cBhvr>
                                        <p:cTn id="26" dur="1000" fill="hold"/>
                                        <p:tgtEl>
                                          <p:spTgt spid="49"/>
                                        </p:tgtEl>
                                        <p:attrNameLst>
                                          <p:attrName>ppt_x</p:attrName>
                                        </p:attrNameLst>
                                      </p:cBhvr>
                                      <p:tavLst>
                                        <p:tav tm="0">
                                          <p:val>
                                            <p:strVal val="#ppt_x"/>
                                          </p:val>
                                        </p:tav>
                                        <p:tav tm="100000">
                                          <p:val>
                                            <p:strVal val="#ppt_x"/>
                                          </p:val>
                                        </p:tav>
                                      </p:tavLst>
                                    </p:anim>
                                    <p:anim calcmode="lin" valueType="num">
                                      <p:cBhvr>
                                        <p:cTn id="2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anim calcmode="lin" valueType="num">
                                      <p:cBhvr>
                                        <p:cTn id="50" dur="1000" fill="hold"/>
                                        <p:tgtEl>
                                          <p:spTgt spid="51"/>
                                        </p:tgtEl>
                                        <p:attrNameLst>
                                          <p:attrName>ppt_x</p:attrName>
                                        </p:attrNameLst>
                                      </p:cBhvr>
                                      <p:tavLst>
                                        <p:tav tm="0">
                                          <p:val>
                                            <p:strVal val="#ppt_x"/>
                                          </p:val>
                                        </p:tav>
                                        <p:tav tm="100000">
                                          <p:val>
                                            <p:strVal val="#ppt_x"/>
                                          </p:val>
                                        </p:tav>
                                      </p:tavLst>
                                    </p:anim>
                                    <p:anim calcmode="lin" valueType="num">
                                      <p:cBhvr>
                                        <p:cTn id="51" dur="1000" fill="hold"/>
                                        <p:tgtEl>
                                          <p:spTgt spid="5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1000"/>
                                        <p:tgtEl>
                                          <p:spTgt spid="43"/>
                                        </p:tgtEl>
                                      </p:cBhvr>
                                    </p:animEffect>
                                    <p:anim calcmode="lin" valueType="num">
                                      <p:cBhvr>
                                        <p:cTn id="60" dur="1000" fill="hold"/>
                                        <p:tgtEl>
                                          <p:spTgt spid="43"/>
                                        </p:tgtEl>
                                        <p:attrNameLst>
                                          <p:attrName>ppt_x</p:attrName>
                                        </p:attrNameLst>
                                      </p:cBhvr>
                                      <p:tavLst>
                                        <p:tav tm="0">
                                          <p:val>
                                            <p:strVal val="#ppt_x"/>
                                          </p:val>
                                        </p:tav>
                                        <p:tav tm="100000">
                                          <p:val>
                                            <p:strVal val="#ppt_x"/>
                                          </p:val>
                                        </p:tav>
                                      </p:tavLst>
                                    </p:anim>
                                    <p:anim calcmode="lin" valueType="num">
                                      <p:cBhvr>
                                        <p:cTn id="6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1000"/>
                                        <p:tgtEl>
                                          <p:spTgt spid="54"/>
                                        </p:tgtEl>
                                      </p:cBhvr>
                                    </p:animEffect>
                                    <p:anim calcmode="lin" valueType="num">
                                      <p:cBhvr>
                                        <p:cTn id="74" dur="1000" fill="hold"/>
                                        <p:tgtEl>
                                          <p:spTgt spid="54"/>
                                        </p:tgtEl>
                                        <p:attrNameLst>
                                          <p:attrName>ppt_x</p:attrName>
                                        </p:attrNameLst>
                                      </p:cBhvr>
                                      <p:tavLst>
                                        <p:tav tm="0">
                                          <p:val>
                                            <p:strVal val="#ppt_x"/>
                                          </p:val>
                                        </p:tav>
                                        <p:tav tm="100000">
                                          <p:val>
                                            <p:strVal val="#ppt_x"/>
                                          </p:val>
                                        </p:tav>
                                      </p:tavLst>
                                    </p:anim>
                                    <p:anim calcmode="lin" valueType="num">
                                      <p:cBhvr>
                                        <p:cTn id="7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randombar(horizontal)">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anim calcmode="lin" valueType="num">
                                      <p:cBhvr>
                                        <p:cTn id="91" dur="1000" fill="hold"/>
                                        <p:tgtEl>
                                          <p:spTgt spid="32"/>
                                        </p:tgtEl>
                                        <p:attrNameLst>
                                          <p:attrName>ppt_x</p:attrName>
                                        </p:attrNameLst>
                                      </p:cBhvr>
                                      <p:tavLst>
                                        <p:tav tm="0">
                                          <p:val>
                                            <p:strVal val="#ppt_x"/>
                                          </p:val>
                                        </p:tav>
                                        <p:tav tm="100000">
                                          <p:val>
                                            <p:strVal val="#ppt_x"/>
                                          </p:val>
                                        </p:tav>
                                      </p:tavLst>
                                    </p:anim>
                                    <p:anim calcmode="lin" valueType="num">
                                      <p:cBhvr>
                                        <p:cTn id="9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0"/>
                                        <p:tgtEl>
                                          <p:spTgt spid="18"/>
                                        </p:tgtEl>
                                      </p:cBhvr>
                                    </p:animEffect>
                                    <p:anim calcmode="lin" valueType="num">
                                      <p:cBhvr>
                                        <p:cTn id="98" dur="1000" fill="hold"/>
                                        <p:tgtEl>
                                          <p:spTgt spid="18"/>
                                        </p:tgtEl>
                                        <p:attrNameLst>
                                          <p:attrName>ppt_x</p:attrName>
                                        </p:attrNameLst>
                                      </p:cBhvr>
                                      <p:tavLst>
                                        <p:tav tm="0">
                                          <p:val>
                                            <p:strVal val="#ppt_x"/>
                                          </p:val>
                                        </p:tav>
                                        <p:tav tm="100000">
                                          <p:val>
                                            <p:strVal val="#ppt_x"/>
                                          </p:val>
                                        </p:tav>
                                      </p:tavLst>
                                    </p:anim>
                                    <p:anim calcmode="lin" valueType="num">
                                      <p:cBhvr>
                                        <p:cTn id="9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0"/>
                                        <p:tgtEl>
                                          <p:spTgt spid="21"/>
                                        </p:tgtEl>
                                      </p:cBhvr>
                                    </p:animEffect>
                                    <p:anim calcmode="lin" valueType="num">
                                      <p:cBhvr>
                                        <p:cTn id="105" dur="1000" fill="hold"/>
                                        <p:tgtEl>
                                          <p:spTgt spid="21"/>
                                        </p:tgtEl>
                                        <p:attrNameLst>
                                          <p:attrName>ppt_x</p:attrName>
                                        </p:attrNameLst>
                                      </p:cBhvr>
                                      <p:tavLst>
                                        <p:tav tm="0">
                                          <p:val>
                                            <p:strVal val="#ppt_x"/>
                                          </p:val>
                                        </p:tav>
                                        <p:tav tm="100000">
                                          <p:val>
                                            <p:strVal val="#ppt_x"/>
                                          </p:val>
                                        </p:tav>
                                      </p:tavLst>
                                    </p:anim>
                                    <p:anim calcmode="lin" valueType="num">
                                      <p:cBhvr>
                                        <p:cTn id="10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anim calcmode="lin" valueType="num">
                                      <p:cBhvr>
                                        <p:cTn id="112" dur="1000" fill="hold"/>
                                        <p:tgtEl>
                                          <p:spTgt spid="22"/>
                                        </p:tgtEl>
                                        <p:attrNameLst>
                                          <p:attrName>ppt_x</p:attrName>
                                        </p:attrNameLst>
                                      </p:cBhvr>
                                      <p:tavLst>
                                        <p:tav tm="0">
                                          <p:val>
                                            <p:strVal val="#ppt_x"/>
                                          </p:val>
                                        </p:tav>
                                        <p:tav tm="100000">
                                          <p:val>
                                            <p:strVal val="#ppt_x"/>
                                          </p:val>
                                        </p:tav>
                                      </p:tavLst>
                                    </p:anim>
                                    <p:anim calcmode="lin" valueType="num">
                                      <p:cBhvr>
                                        <p:cTn id="1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fade">
                                      <p:cBhvr>
                                        <p:cTn id="118" dur="1000"/>
                                        <p:tgtEl>
                                          <p:spTgt spid="23"/>
                                        </p:tgtEl>
                                      </p:cBhvr>
                                    </p:animEffect>
                                    <p:anim calcmode="lin" valueType="num">
                                      <p:cBhvr>
                                        <p:cTn id="119" dur="1000" fill="hold"/>
                                        <p:tgtEl>
                                          <p:spTgt spid="23"/>
                                        </p:tgtEl>
                                        <p:attrNameLst>
                                          <p:attrName>ppt_x</p:attrName>
                                        </p:attrNameLst>
                                      </p:cBhvr>
                                      <p:tavLst>
                                        <p:tav tm="0">
                                          <p:val>
                                            <p:strVal val="#ppt_x"/>
                                          </p:val>
                                        </p:tav>
                                        <p:tav tm="100000">
                                          <p:val>
                                            <p:strVal val="#ppt_x"/>
                                          </p:val>
                                        </p:tav>
                                      </p:tavLst>
                                    </p:anim>
                                    <p:anim calcmode="lin" valueType="num">
                                      <p:cBhvr>
                                        <p:cTn id="1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1000"/>
                                        <p:tgtEl>
                                          <p:spTgt spid="24"/>
                                        </p:tgtEl>
                                      </p:cBhvr>
                                    </p:animEffect>
                                    <p:anim calcmode="lin" valueType="num">
                                      <p:cBhvr>
                                        <p:cTn id="126" dur="1000" fill="hold"/>
                                        <p:tgtEl>
                                          <p:spTgt spid="24"/>
                                        </p:tgtEl>
                                        <p:attrNameLst>
                                          <p:attrName>ppt_x</p:attrName>
                                        </p:attrNameLst>
                                      </p:cBhvr>
                                      <p:tavLst>
                                        <p:tav tm="0">
                                          <p:val>
                                            <p:strVal val="#ppt_x"/>
                                          </p:val>
                                        </p:tav>
                                        <p:tav tm="100000">
                                          <p:val>
                                            <p:strVal val="#ppt_x"/>
                                          </p:val>
                                        </p:tav>
                                      </p:tavLst>
                                    </p:anim>
                                    <p:anim calcmode="lin" valueType="num">
                                      <p:cBhvr>
                                        <p:cTn id="1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fade">
                                      <p:cBhvr>
                                        <p:cTn id="132" dur="1000"/>
                                        <p:tgtEl>
                                          <p:spTgt spid="25"/>
                                        </p:tgtEl>
                                      </p:cBhvr>
                                    </p:animEffect>
                                    <p:anim calcmode="lin" valueType="num">
                                      <p:cBhvr>
                                        <p:cTn id="133" dur="1000" fill="hold"/>
                                        <p:tgtEl>
                                          <p:spTgt spid="25"/>
                                        </p:tgtEl>
                                        <p:attrNameLst>
                                          <p:attrName>ppt_x</p:attrName>
                                        </p:attrNameLst>
                                      </p:cBhvr>
                                      <p:tavLst>
                                        <p:tav tm="0">
                                          <p:val>
                                            <p:strVal val="#ppt_x"/>
                                          </p:val>
                                        </p:tav>
                                        <p:tav tm="100000">
                                          <p:val>
                                            <p:strVal val="#ppt_x"/>
                                          </p:val>
                                        </p:tav>
                                      </p:tavLst>
                                    </p:anim>
                                    <p:anim calcmode="lin" valueType="num">
                                      <p:cBhvr>
                                        <p:cTn id="1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1000"/>
                                        <p:tgtEl>
                                          <p:spTgt spid="26"/>
                                        </p:tgtEl>
                                      </p:cBhvr>
                                    </p:animEffect>
                                    <p:anim calcmode="lin" valueType="num">
                                      <p:cBhvr>
                                        <p:cTn id="140" dur="1000" fill="hold"/>
                                        <p:tgtEl>
                                          <p:spTgt spid="26"/>
                                        </p:tgtEl>
                                        <p:attrNameLst>
                                          <p:attrName>ppt_x</p:attrName>
                                        </p:attrNameLst>
                                      </p:cBhvr>
                                      <p:tavLst>
                                        <p:tav tm="0">
                                          <p:val>
                                            <p:strVal val="#ppt_x"/>
                                          </p:val>
                                        </p:tav>
                                        <p:tav tm="100000">
                                          <p:val>
                                            <p:strVal val="#ppt_x"/>
                                          </p:val>
                                        </p:tav>
                                      </p:tavLst>
                                    </p:anim>
                                    <p:anim calcmode="lin" valueType="num">
                                      <p:cBhvr>
                                        <p:cTn id="1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fade">
                                      <p:cBhvr>
                                        <p:cTn id="146" dur="1000"/>
                                        <p:tgtEl>
                                          <p:spTgt spid="27"/>
                                        </p:tgtEl>
                                      </p:cBhvr>
                                    </p:animEffect>
                                    <p:anim calcmode="lin" valueType="num">
                                      <p:cBhvr>
                                        <p:cTn id="147" dur="1000" fill="hold"/>
                                        <p:tgtEl>
                                          <p:spTgt spid="27"/>
                                        </p:tgtEl>
                                        <p:attrNameLst>
                                          <p:attrName>ppt_x</p:attrName>
                                        </p:attrNameLst>
                                      </p:cBhvr>
                                      <p:tavLst>
                                        <p:tav tm="0">
                                          <p:val>
                                            <p:strVal val="#ppt_x"/>
                                          </p:val>
                                        </p:tav>
                                        <p:tav tm="100000">
                                          <p:val>
                                            <p:strVal val="#ppt_x"/>
                                          </p:val>
                                        </p:tav>
                                      </p:tavLst>
                                    </p:anim>
                                    <p:anim calcmode="lin" valueType="num">
                                      <p:cBhvr>
                                        <p:cTn id="1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randombar(horizontal)">
                                      <p:cBhvr>
                                        <p:cTn id="153" dur="500"/>
                                        <p:tgtEl>
                                          <p:spTgt spid="35"/>
                                        </p:tgtEl>
                                      </p:cBhvr>
                                    </p:animEffect>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Effect transition="in" filter="fade">
                                      <p:cBhvr>
                                        <p:cTn id="158" dur="1000"/>
                                        <p:tgtEl>
                                          <p:spTgt spid="31"/>
                                        </p:tgtEl>
                                      </p:cBhvr>
                                    </p:animEffect>
                                    <p:anim calcmode="lin" valueType="num">
                                      <p:cBhvr>
                                        <p:cTn id="159" dur="1000" fill="hold"/>
                                        <p:tgtEl>
                                          <p:spTgt spid="31"/>
                                        </p:tgtEl>
                                        <p:attrNameLst>
                                          <p:attrName>ppt_x</p:attrName>
                                        </p:attrNameLst>
                                      </p:cBhvr>
                                      <p:tavLst>
                                        <p:tav tm="0">
                                          <p:val>
                                            <p:strVal val="#ppt_x"/>
                                          </p:val>
                                        </p:tav>
                                        <p:tav tm="100000">
                                          <p:val>
                                            <p:strVal val="#ppt_x"/>
                                          </p:val>
                                        </p:tav>
                                      </p:tavLst>
                                    </p:anim>
                                    <p:anim calcmode="lin" valueType="num">
                                      <p:cBhvr>
                                        <p:cTn id="16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1000"/>
                                        <p:tgtEl>
                                          <p:spTgt spid="33"/>
                                        </p:tgtEl>
                                      </p:cBhvr>
                                    </p:animEffect>
                                    <p:anim calcmode="lin" valueType="num">
                                      <p:cBhvr>
                                        <p:cTn id="166" dur="1000" fill="hold"/>
                                        <p:tgtEl>
                                          <p:spTgt spid="33"/>
                                        </p:tgtEl>
                                        <p:attrNameLst>
                                          <p:attrName>ppt_x</p:attrName>
                                        </p:attrNameLst>
                                      </p:cBhvr>
                                      <p:tavLst>
                                        <p:tav tm="0">
                                          <p:val>
                                            <p:strVal val="#ppt_x"/>
                                          </p:val>
                                        </p:tav>
                                        <p:tav tm="100000">
                                          <p:val>
                                            <p:strVal val="#ppt_x"/>
                                          </p:val>
                                        </p:tav>
                                      </p:tavLst>
                                    </p:anim>
                                    <p:anim calcmode="lin" valueType="num">
                                      <p:cBhvr>
                                        <p:cTn id="16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fade">
                                      <p:cBhvr>
                                        <p:cTn id="172" dur="1000"/>
                                        <p:tgtEl>
                                          <p:spTgt spid="34"/>
                                        </p:tgtEl>
                                      </p:cBhvr>
                                    </p:animEffect>
                                    <p:anim calcmode="lin" valueType="num">
                                      <p:cBhvr>
                                        <p:cTn id="173" dur="1000" fill="hold"/>
                                        <p:tgtEl>
                                          <p:spTgt spid="34"/>
                                        </p:tgtEl>
                                        <p:attrNameLst>
                                          <p:attrName>ppt_x</p:attrName>
                                        </p:attrNameLst>
                                      </p:cBhvr>
                                      <p:tavLst>
                                        <p:tav tm="0">
                                          <p:val>
                                            <p:strVal val="#ppt_x"/>
                                          </p:val>
                                        </p:tav>
                                        <p:tav tm="100000">
                                          <p:val>
                                            <p:strVal val="#ppt_x"/>
                                          </p:val>
                                        </p:tav>
                                      </p:tavLst>
                                    </p:anim>
                                    <p:anim calcmode="lin" valueType="num">
                                      <p:cBhvr>
                                        <p:cTn id="17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fade">
                                      <p:cBhvr>
                                        <p:cTn id="179" dur="1000"/>
                                        <p:tgtEl>
                                          <p:spTgt spid="40"/>
                                        </p:tgtEl>
                                      </p:cBhvr>
                                    </p:animEffect>
                                    <p:anim calcmode="lin" valueType="num">
                                      <p:cBhvr>
                                        <p:cTn id="180" dur="1000" fill="hold"/>
                                        <p:tgtEl>
                                          <p:spTgt spid="40"/>
                                        </p:tgtEl>
                                        <p:attrNameLst>
                                          <p:attrName>ppt_x</p:attrName>
                                        </p:attrNameLst>
                                      </p:cBhvr>
                                      <p:tavLst>
                                        <p:tav tm="0">
                                          <p:val>
                                            <p:strVal val="#ppt_x"/>
                                          </p:val>
                                        </p:tav>
                                        <p:tav tm="100000">
                                          <p:val>
                                            <p:strVal val="#ppt_x"/>
                                          </p:val>
                                        </p:tav>
                                      </p:tavLst>
                                    </p:anim>
                                    <p:anim calcmode="lin" valueType="num">
                                      <p:cBhvr>
                                        <p:cTn id="18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animBg="1"/>
      <p:bldP spid="18" grpId="0" animBg="1"/>
      <p:bldP spid="21" grpId="0" animBg="1"/>
      <p:bldP spid="22" grpId="0" animBg="1"/>
      <p:bldP spid="23" grpId="0" animBg="1"/>
      <p:bldP spid="24" grpId="0" animBg="1"/>
      <p:bldP spid="25" grpId="0" animBg="1"/>
      <p:bldP spid="26" grpId="0" animBg="1"/>
      <p:bldP spid="27" grpId="0" animBg="1"/>
      <p:bldP spid="32" grpId="0" animBg="1"/>
      <p:bldP spid="35" grpId="0" animBg="1"/>
      <p:bldP spid="41" grpId="0" animBg="1"/>
      <p:bldP spid="42" grpId="0" animBg="1"/>
      <p:bldP spid="43" grpId="0" animBg="1"/>
      <p:bldP spid="44" grpId="0" animBg="1"/>
      <p:bldP spid="45" grpId="0" animBg="1"/>
      <p:bldP spid="48" grpId="0" animBg="1"/>
      <p:bldP spid="49" grpId="0" animBg="1"/>
      <p:bldP spid="50" grpId="0" animBg="1"/>
      <p:bldP spid="51" grpId="0" animBg="1"/>
      <p:bldP spid="53" grpId="0"/>
      <p:bldP spid="54" grpId="0"/>
      <p:bldP spid="31" grpId="0" animBg="1"/>
      <p:bldP spid="33" grpId="0" animBg="1"/>
      <p:bldP spid="34"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75C4-7164-49A2-ACDE-08148AF9AD55}"/>
              </a:ext>
            </a:extLst>
          </p:cNvPr>
          <p:cNvSpPr>
            <a:spLocks noGrp="1"/>
          </p:cNvSpPr>
          <p:nvPr>
            <p:ph type="title"/>
          </p:nvPr>
        </p:nvSpPr>
        <p:spPr>
          <a:xfrm>
            <a:off x="609759" y="35950"/>
            <a:ext cx="9525657" cy="866110"/>
          </a:xfrm>
        </p:spPr>
        <p:txBody>
          <a:bodyPr anchor="ctr"/>
          <a:lstStyle/>
          <a:p>
            <a:pPr algn="ctr"/>
            <a:r>
              <a:rPr lang="en-US" dirty="0"/>
              <a:t>ADR</a:t>
            </a:r>
          </a:p>
        </p:txBody>
      </p:sp>
      <p:sp>
        <p:nvSpPr>
          <p:cNvPr id="3" name="Content Placeholder 2">
            <a:extLst>
              <a:ext uri="{FF2B5EF4-FFF2-40B4-BE49-F238E27FC236}">
                <a16:creationId xmlns:a16="http://schemas.microsoft.com/office/drawing/2014/main" id="{B2196CDA-550B-4F6E-96AE-2A753A91FFBB}"/>
              </a:ext>
            </a:extLst>
          </p:cNvPr>
          <p:cNvSpPr>
            <a:spLocks noGrp="1"/>
          </p:cNvSpPr>
          <p:nvPr>
            <p:ph sz="quarter" idx="10"/>
          </p:nvPr>
        </p:nvSpPr>
        <p:spPr>
          <a:xfrm>
            <a:off x="688417" y="1300688"/>
            <a:ext cx="11225625" cy="5186630"/>
          </a:xfrm>
        </p:spPr>
        <p:txBody>
          <a:bodyPr/>
          <a:lstStyle/>
          <a:p>
            <a:pPr>
              <a:spcBef>
                <a:spcPts val="600"/>
              </a:spcBef>
            </a:pPr>
            <a:r>
              <a:rPr lang="en-GB" sz="3000" dirty="0">
                <a:solidFill>
                  <a:schemeClr val="accent1"/>
                </a:solidFill>
                <a:ea typeface="+mj-ea"/>
              </a:rPr>
              <a:t>Arbitration = one of the techniques of « ADR » </a:t>
            </a:r>
          </a:p>
          <a:p>
            <a:pPr>
              <a:spcBef>
                <a:spcPts val="600"/>
              </a:spcBef>
            </a:pPr>
            <a:r>
              <a:rPr lang="en-GB" sz="3000" dirty="0">
                <a:solidFill>
                  <a:schemeClr val="accent1"/>
                </a:solidFill>
                <a:ea typeface="+mj-ea"/>
              </a:rPr>
              <a:t>others are e.g. Mediation, Conciliation (unilateral mediation request), Expert Determination</a:t>
            </a:r>
          </a:p>
          <a:p>
            <a:pPr>
              <a:spcBef>
                <a:spcPts val="600"/>
              </a:spcBef>
            </a:pPr>
            <a:r>
              <a:rPr lang="en-GB" sz="3000" dirty="0">
                <a:solidFill>
                  <a:schemeClr val="accent1"/>
                </a:solidFill>
                <a:ea typeface="+mj-ea"/>
              </a:rPr>
              <a:t>«Dispute escalation clauses» : first negotiation, then mediation/conciliation, then litigation (arbitration or courts)</a:t>
            </a:r>
          </a:p>
          <a:p>
            <a:pPr algn="ctr">
              <a:spcBef>
                <a:spcPts val="600"/>
              </a:spcBef>
            </a:pPr>
            <a:r>
              <a:rPr lang="en-GB" sz="3000" dirty="0">
                <a:solidFill>
                  <a:schemeClr val="accent1"/>
                </a:solidFill>
                <a:ea typeface="+mj-ea"/>
              </a:rPr>
              <a:t>What can be arbitrated</a:t>
            </a:r>
          </a:p>
          <a:p>
            <a:pPr>
              <a:spcBef>
                <a:spcPts val="600"/>
              </a:spcBef>
            </a:pPr>
            <a:r>
              <a:rPr lang="en-GB" sz="3000" dirty="0">
                <a:solidFill>
                  <a:schemeClr val="accent1"/>
                </a:solidFill>
                <a:ea typeface="+mj-ea"/>
              </a:rPr>
              <a:t>T&amp;Cs of FRAND offers/counter offers</a:t>
            </a:r>
          </a:p>
          <a:p>
            <a:pPr>
              <a:spcBef>
                <a:spcPts val="600"/>
              </a:spcBef>
            </a:pPr>
            <a:r>
              <a:rPr lang="en-GB" sz="3000" dirty="0">
                <a:solidFill>
                  <a:schemeClr val="accent1"/>
                </a:solidFill>
                <a:ea typeface="+mj-ea"/>
              </a:rPr>
              <a:t>Essentiality of patents</a:t>
            </a:r>
          </a:p>
          <a:p>
            <a:pPr>
              <a:spcBef>
                <a:spcPts val="600"/>
              </a:spcBef>
            </a:pPr>
            <a:r>
              <a:rPr lang="en-GB" sz="3000" dirty="0">
                <a:solidFill>
                  <a:schemeClr val="accent1"/>
                </a:solidFill>
                <a:ea typeface="+mj-ea"/>
              </a:rPr>
              <a:t>Validity of patents if </a:t>
            </a:r>
            <a:r>
              <a:rPr lang="en-GB" sz="3000" i="1" dirty="0">
                <a:solidFill>
                  <a:schemeClr val="accent1"/>
                </a:solidFill>
                <a:ea typeface="+mj-ea"/>
              </a:rPr>
              <a:t>inter </a:t>
            </a:r>
            <a:r>
              <a:rPr lang="en-GB" sz="3000" i="1" dirty="0" err="1">
                <a:solidFill>
                  <a:schemeClr val="accent1"/>
                </a:solidFill>
                <a:ea typeface="+mj-ea"/>
              </a:rPr>
              <a:t>partes</a:t>
            </a:r>
            <a:r>
              <a:rPr lang="en-GB" sz="3000" i="1" dirty="0">
                <a:solidFill>
                  <a:schemeClr val="accent1"/>
                </a:solidFill>
                <a:ea typeface="+mj-ea"/>
              </a:rPr>
              <a:t> </a:t>
            </a:r>
            <a:r>
              <a:rPr lang="en-GB" sz="3000" dirty="0">
                <a:solidFill>
                  <a:schemeClr val="accent1"/>
                </a:solidFill>
                <a:ea typeface="+mj-ea"/>
              </a:rPr>
              <a:t>agreement</a:t>
            </a:r>
          </a:p>
          <a:p>
            <a:pPr>
              <a:spcBef>
                <a:spcPts val="600"/>
              </a:spcBef>
            </a:pPr>
            <a:r>
              <a:rPr lang="en-GB" sz="3000" dirty="0">
                <a:solidFill>
                  <a:schemeClr val="accent1"/>
                </a:solidFill>
                <a:ea typeface="+mj-ea"/>
              </a:rPr>
              <a:t>Scope of a portfolio</a:t>
            </a:r>
          </a:p>
          <a:p>
            <a:endParaRPr lang="en-GB" sz="3000" dirty="0">
              <a:solidFill>
                <a:schemeClr val="accent1"/>
              </a:solidFill>
              <a:ea typeface="+mj-ea"/>
            </a:endParaRPr>
          </a:p>
          <a:p>
            <a:endParaRPr lang="en-US" sz="3000" dirty="0">
              <a:solidFill>
                <a:schemeClr val="accent1"/>
              </a:solidFill>
              <a:ea typeface="+mj-ea"/>
            </a:endParaRPr>
          </a:p>
        </p:txBody>
      </p:sp>
      <p:sp>
        <p:nvSpPr>
          <p:cNvPr id="4" name="Footer Placeholder 3">
            <a:extLst>
              <a:ext uri="{FF2B5EF4-FFF2-40B4-BE49-F238E27FC236}">
                <a16:creationId xmlns:a16="http://schemas.microsoft.com/office/drawing/2014/main" id="{53733AE6-5C80-46A6-9033-3DEC28FDDD10}"/>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422003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nchor="ctr"/>
          <a:lstStyle/>
          <a:p>
            <a:r>
              <a:rPr lang="en-US" dirty="0"/>
              <a:t>Different options chosen by Courts</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609758" y="1231900"/>
            <a:ext cx="11225625" cy="5270500"/>
          </a:xfrm>
        </p:spPr>
        <p:txBody>
          <a:bodyPr anchor="t"/>
          <a:lstStyle/>
          <a:p>
            <a:pPr marL="342900" indent="-342900">
              <a:buFont typeface="Arial" panose="020B0604020202020204" pitchFamily="34" charset="0"/>
              <a:buChar char="•"/>
            </a:pPr>
            <a:r>
              <a:rPr lang="en-US" sz="2200" dirty="0"/>
              <a:t>Patent vs Patent portfolio</a:t>
            </a:r>
          </a:p>
          <a:p>
            <a:pPr marL="342900" indent="-342900">
              <a:buFont typeface="Arial" panose="020B0604020202020204" pitchFamily="34" charset="0"/>
              <a:buChar char="•"/>
            </a:pPr>
            <a:r>
              <a:rPr lang="en-US" sz="2200" dirty="0"/>
              <a:t>Single rate vs. range of rates</a:t>
            </a:r>
          </a:p>
          <a:p>
            <a:pPr marL="342900" indent="-342900">
              <a:buFont typeface="Arial" panose="020B0604020202020204" pitchFamily="34" charset="0"/>
              <a:buChar char="•"/>
            </a:pPr>
            <a:r>
              <a:rPr lang="en-US" sz="2200" dirty="0"/>
              <a:t>Top-down approach (determination of  the aggregate royalty that should be paid for all SEPs covering a particular standard, and then allocation of an appropriate portion of the total to the asserted SEPs) vs. bottom-up approach (assess the value of asserted SEPs in isolation by using comparable license agreements) </a:t>
            </a:r>
          </a:p>
          <a:p>
            <a:pPr marL="342900" indent="-342900">
              <a:buFont typeface="Arial" panose="020B0604020202020204" pitchFamily="34" charset="0"/>
              <a:buChar char="•"/>
            </a:pPr>
            <a:r>
              <a:rPr lang="en-US" sz="2200" dirty="0"/>
              <a:t>Royalty base (Entire Market Value Rule V. Smallest Salable Patent Practicing Unit )</a:t>
            </a:r>
          </a:p>
          <a:p>
            <a:pPr marL="342900" indent="-342900">
              <a:buFont typeface="Arial" panose="020B0604020202020204" pitchFamily="34" charset="0"/>
              <a:buChar char="•"/>
            </a:pPr>
            <a:r>
              <a:rPr lang="en-US" sz="2200" dirty="0"/>
              <a:t>Patent counting vs. individual valuation</a:t>
            </a:r>
          </a:p>
          <a:p>
            <a:pPr marL="342900" indent="-342900">
              <a:buFont typeface="Arial" panose="020B0604020202020204" pitchFamily="34" charset="0"/>
              <a:buChar char="•"/>
            </a:pPr>
            <a:r>
              <a:rPr lang="en-US" sz="2200" dirty="0"/>
              <a:t>Ex ante (SEP royalties should only reflect the value before the standard is widely adopted in the market) vs. ex post</a:t>
            </a:r>
          </a:p>
          <a:p>
            <a:pPr marL="342900" indent="-342900">
              <a:buFont typeface="Arial" panose="020B0604020202020204" pitchFamily="34" charset="0"/>
              <a:buChar char="•"/>
            </a:pPr>
            <a:r>
              <a:rPr lang="en-US" sz="2200" dirty="0"/>
              <a:t>TCL v Ericsson – Unwired Planet v Huawei</a:t>
            </a:r>
          </a:p>
          <a:p>
            <a:endParaRPr lang="en-US" dirty="0"/>
          </a:p>
        </p:txBody>
      </p:sp>
    </p:spTree>
    <p:extLst>
      <p:ext uri="{BB962C8B-B14F-4D97-AF65-F5344CB8AC3E}">
        <p14:creationId xmlns:p14="http://schemas.microsoft.com/office/powerpoint/2010/main" val="2815220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E4797D-F04C-4163-A7A5-512507847F38}"/>
              </a:ext>
            </a:extLst>
          </p:cNvPr>
          <p:cNvSpPr>
            <a:spLocks noGrp="1"/>
          </p:cNvSpPr>
          <p:nvPr>
            <p:ph sz="quarter" idx="10"/>
          </p:nvPr>
        </p:nvSpPr>
        <p:spPr/>
        <p:txBody>
          <a:bodyPr anchor="ctr"/>
          <a:lstStyle/>
          <a:p>
            <a:pPr algn="ctr"/>
            <a:r>
              <a:rPr lang="en-US" dirty="0"/>
              <a:t>Thank you for your attention</a:t>
            </a:r>
          </a:p>
          <a:p>
            <a:pPr algn="ctr"/>
            <a:r>
              <a:rPr lang="en-US" dirty="0"/>
              <a:t>Christian Loyau</a:t>
            </a:r>
          </a:p>
          <a:p>
            <a:pPr algn="ctr"/>
            <a:r>
              <a:rPr lang="en-US" dirty="0">
                <a:hlinkClick r:id="rId2"/>
              </a:rPr>
              <a:t>christian.loyau@etsi.org</a:t>
            </a:r>
            <a:endParaRPr lang="en-US" dirty="0"/>
          </a:p>
          <a:p>
            <a:pPr algn="ctr"/>
            <a:r>
              <a:rPr lang="en-US" dirty="0"/>
              <a:t>M:+33(0)698692042</a:t>
            </a:r>
          </a:p>
          <a:p>
            <a:endParaRPr lang="en-US" dirty="0"/>
          </a:p>
        </p:txBody>
      </p:sp>
    </p:spTree>
    <p:extLst>
      <p:ext uri="{BB962C8B-B14F-4D97-AF65-F5344CB8AC3E}">
        <p14:creationId xmlns:p14="http://schemas.microsoft.com/office/powerpoint/2010/main" val="233939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nchor="ctr"/>
          <a:lstStyle/>
          <a:p>
            <a:r>
              <a:rPr lang="en-US" dirty="0"/>
              <a:t>ETSI</a:t>
            </a:r>
          </a:p>
        </p:txBody>
      </p:sp>
      <p:sp>
        <p:nvSpPr>
          <p:cNvPr id="4" name="Content Placeholder 3"/>
          <p:cNvSpPr>
            <a:spLocks noGrp="1"/>
          </p:cNvSpPr>
          <p:nvPr>
            <p:ph sz="quarter" idx="10"/>
          </p:nvPr>
        </p:nvSpPr>
        <p:spPr>
          <a:xfrm>
            <a:off x="609759" y="1140812"/>
            <a:ext cx="6997541" cy="5259988"/>
          </a:xfrm>
        </p:spPr>
        <p:txBody>
          <a:bodyPr/>
          <a:lstStyle/>
          <a:p>
            <a:r>
              <a:rPr lang="en-US" dirty="0"/>
              <a:t>ETSI is a French non profit organization located in Sophia Antipolis</a:t>
            </a:r>
          </a:p>
          <a:p>
            <a:pPr>
              <a:spcBef>
                <a:spcPts val="0"/>
              </a:spcBef>
            </a:pPr>
            <a:r>
              <a:rPr lang="en-US" dirty="0"/>
              <a:t>Produces standards in support of European Union policies and legislation, e.g.</a:t>
            </a:r>
          </a:p>
          <a:p>
            <a:pPr>
              <a:spcBef>
                <a:spcPts val="0"/>
              </a:spcBef>
            </a:pPr>
            <a:endParaRPr lang="en-US" dirty="0"/>
          </a:p>
          <a:p>
            <a:pPr>
              <a:spcBef>
                <a:spcPts val="0"/>
              </a:spcBef>
            </a:pPr>
            <a:r>
              <a:rPr lang="en-US" dirty="0"/>
              <a:t>Radio</a:t>
            </a:r>
          </a:p>
          <a:p>
            <a:pPr>
              <a:spcBef>
                <a:spcPts val="0"/>
              </a:spcBef>
            </a:pPr>
            <a:r>
              <a:rPr lang="en-US" dirty="0"/>
              <a:t>e-ID </a:t>
            </a:r>
          </a:p>
          <a:p>
            <a:pPr>
              <a:spcBef>
                <a:spcPts val="0"/>
              </a:spcBef>
            </a:pPr>
            <a:r>
              <a:rPr lang="en-US" dirty="0"/>
              <a:t>e Signatures</a:t>
            </a:r>
          </a:p>
          <a:p>
            <a:pPr>
              <a:spcBef>
                <a:spcPts val="0"/>
              </a:spcBef>
            </a:pPr>
            <a:r>
              <a:rPr lang="en-US" dirty="0"/>
              <a:t>Security</a:t>
            </a:r>
          </a:p>
          <a:p>
            <a:pPr>
              <a:spcBef>
                <a:spcPts val="0"/>
              </a:spcBef>
            </a:pPr>
            <a:r>
              <a:rPr lang="en-US" dirty="0"/>
              <a:t>Accessibility</a:t>
            </a:r>
          </a:p>
          <a:p>
            <a:r>
              <a:rPr lang="en-US" dirty="0"/>
              <a:t>It contributes to ICT radio frequency requirements to the European co-ordination process</a:t>
            </a:r>
          </a:p>
          <a:p>
            <a:r>
              <a:rPr lang="en-US" dirty="0"/>
              <a:t>EC and EFTA are Counsellors of ETSI</a:t>
            </a:r>
          </a:p>
        </p:txBody>
      </p:sp>
      <p:pic>
        <p:nvPicPr>
          <p:cNvPr id="10" name="Picture 2" descr="Résultat de recherche d'images pour &quot;carte de l'europe&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373" y="2110226"/>
            <a:ext cx="4600974" cy="3412151"/>
          </a:xfrm>
          <a:prstGeom prst="rect">
            <a:avLst/>
          </a:prstGeom>
          <a:noFill/>
          <a:extLst>
            <a:ext uri="{909E8E84-426E-40DD-AFC4-6F175D3DCCD1}">
              <a14:hiddenFill xmlns:a14="http://schemas.microsoft.com/office/drawing/2010/main">
                <a:solidFill>
                  <a:srgbClr val="FFFFFF"/>
                </a:solidFill>
              </a14:hiddenFill>
            </a:ext>
          </a:extLst>
        </p:spPr>
      </p:pic>
      <p:sp>
        <p:nvSpPr>
          <p:cNvPr id="11" name="Sun 10"/>
          <p:cNvSpPr>
            <a:spLocks noChangeAspect="1"/>
          </p:cNvSpPr>
          <p:nvPr/>
        </p:nvSpPr>
        <p:spPr>
          <a:xfrm>
            <a:off x="9229164" y="4102100"/>
            <a:ext cx="393192" cy="393192"/>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193303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GB" altLang="en-US" dirty="0"/>
              <a:t>Membership</a:t>
            </a:r>
            <a:endParaRPr lang="en-US" dirty="0"/>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609759" y="1600571"/>
            <a:ext cx="7421722" cy="4680000"/>
          </a:xfrm>
        </p:spPr>
        <p:txBody>
          <a:bodyPr/>
          <a:lstStyle/>
          <a:p>
            <a:pPr marL="342900" indent="-342900">
              <a:buFont typeface="Arial" panose="020B0604020202020204" pitchFamily="34" charset="0"/>
              <a:buChar char="•"/>
            </a:pPr>
            <a:r>
              <a:rPr lang="fr-FR" altLang="en-US" dirty="0"/>
              <a:t>Over 850 </a:t>
            </a:r>
            <a:r>
              <a:rPr lang="fr-FR" altLang="en-US" dirty="0" err="1"/>
              <a:t>companies</a:t>
            </a:r>
            <a:r>
              <a:rPr lang="fr-FR" altLang="en-US" dirty="0"/>
              <a:t>, </a:t>
            </a:r>
            <a:r>
              <a:rPr lang="fr-FR" altLang="en-US" dirty="0" err="1"/>
              <a:t>big</a:t>
            </a:r>
            <a:r>
              <a:rPr lang="fr-FR" altLang="en-US" dirty="0"/>
              <a:t> and </a:t>
            </a:r>
            <a:r>
              <a:rPr lang="fr-FR" altLang="en-US" dirty="0" err="1"/>
              <a:t>small</a:t>
            </a:r>
            <a:r>
              <a:rPr lang="fr-FR" altLang="en-US" dirty="0"/>
              <a:t>, </a:t>
            </a:r>
            <a:r>
              <a:rPr lang="fr-FR" altLang="en-US" dirty="0" err="1"/>
              <a:t>from</a:t>
            </a:r>
            <a:r>
              <a:rPr lang="fr-FR" altLang="en-US" dirty="0"/>
              <a:t> 68 countries on 5 continents</a:t>
            </a:r>
          </a:p>
          <a:p>
            <a:pPr marL="342900" indent="-342900">
              <a:buFont typeface="Arial" panose="020B0604020202020204" pitchFamily="34" charset="0"/>
              <a:buChar char="•"/>
            </a:pPr>
            <a:r>
              <a:rPr lang="fr-FR" altLang="en-US" dirty="0" err="1">
                <a:solidFill>
                  <a:srgbClr val="404040"/>
                </a:solidFill>
                <a:latin typeface="Calibri" pitchFamily="34" charset="0"/>
              </a:rPr>
              <a:t>Manufacturers</a:t>
            </a:r>
            <a:r>
              <a:rPr lang="fr-FR" altLang="en-US" dirty="0">
                <a:solidFill>
                  <a:srgbClr val="404040"/>
                </a:solidFill>
                <a:latin typeface="Calibri" pitchFamily="34" charset="0"/>
              </a:rPr>
              <a:t>, network </a:t>
            </a:r>
            <a:r>
              <a:rPr lang="fr-FR" altLang="en-US" dirty="0" err="1">
                <a:solidFill>
                  <a:srgbClr val="404040"/>
                </a:solidFill>
                <a:latin typeface="Calibri" pitchFamily="34" charset="0"/>
              </a:rPr>
              <a:t>operators</a:t>
            </a:r>
            <a:r>
              <a:rPr lang="fr-FR" altLang="en-US" dirty="0">
                <a:solidFill>
                  <a:srgbClr val="404040"/>
                </a:solidFill>
                <a:latin typeface="Calibri" pitchFamily="34" charset="0"/>
              </a:rPr>
              <a:t>, service and content providers, national administrations, </a:t>
            </a:r>
            <a:r>
              <a:rPr lang="fr-FR" altLang="en-US" dirty="0" err="1">
                <a:solidFill>
                  <a:srgbClr val="404040"/>
                </a:solidFill>
                <a:latin typeface="Calibri" pitchFamily="34" charset="0"/>
              </a:rPr>
              <a:t>ministries</a:t>
            </a:r>
            <a:r>
              <a:rPr lang="fr-FR" altLang="en-US" dirty="0">
                <a:solidFill>
                  <a:srgbClr val="404040"/>
                </a:solidFill>
                <a:latin typeface="Calibri" pitchFamily="34" charset="0"/>
              </a:rPr>
              <a:t>, </a:t>
            </a:r>
            <a:r>
              <a:rPr lang="fr-FR" altLang="en-US" dirty="0" err="1">
                <a:solidFill>
                  <a:srgbClr val="404040"/>
                </a:solidFill>
                <a:latin typeface="Calibri" pitchFamily="34" charset="0"/>
              </a:rPr>
              <a:t>universities</a:t>
            </a:r>
            <a:r>
              <a:rPr lang="fr-FR" altLang="en-US" dirty="0">
                <a:solidFill>
                  <a:srgbClr val="404040"/>
                </a:solidFill>
                <a:latin typeface="Calibri" pitchFamily="34" charset="0"/>
              </a:rPr>
              <a:t>, </a:t>
            </a:r>
            <a:r>
              <a:rPr lang="fr-FR" altLang="en-US" dirty="0" err="1">
                <a:solidFill>
                  <a:srgbClr val="404040"/>
                </a:solidFill>
                <a:latin typeface="Calibri" pitchFamily="34" charset="0"/>
              </a:rPr>
              <a:t>research</a:t>
            </a:r>
            <a:r>
              <a:rPr lang="fr-FR" altLang="en-US" dirty="0">
                <a:solidFill>
                  <a:srgbClr val="404040"/>
                </a:solidFill>
                <a:latin typeface="Calibri" pitchFamily="34" charset="0"/>
              </a:rPr>
              <a:t> bodies, </a:t>
            </a:r>
            <a:r>
              <a:rPr lang="fr-FR" altLang="en-US" dirty="0" err="1">
                <a:solidFill>
                  <a:srgbClr val="404040"/>
                </a:solidFill>
                <a:latin typeface="Calibri" pitchFamily="34" charset="0"/>
              </a:rPr>
              <a:t>consultancies</a:t>
            </a:r>
            <a:r>
              <a:rPr lang="fr-FR" altLang="en-US" dirty="0">
                <a:solidFill>
                  <a:srgbClr val="404040"/>
                </a:solidFill>
                <a:latin typeface="Calibri" pitchFamily="34" charset="0"/>
              </a:rPr>
              <a:t>, user </a:t>
            </a:r>
            <a:r>
              <a:rPr lang="fr-FR" altLang="en-US" dirty="0" err="1">
                <a:solidFill>
                  <a:srgbClr val="404040"/>
                </a:solidFill>
                <a:latin typeface="Calibri" pitchFamily="34" charset="0"/>
              </a:rPr>
              <a:t>organizations</a:t>
            </a:r>
            <a:endParaRPr lang="fr-FR" altLang="en-US" dirty="0">
              <a:solidFill>
                <a:srgbClr val="404040"/>
              </a:solidFill>
              <a:latin typeface="Calibri" pitchFamily="34" charset="0"/>
            </a:endParaRPr>
          </a:p>
          <a:p>
            <a:endParaRPr lang="fr-FR" altLang="en-US" dirty="0">
              <a:solidFill>
                <a:srgbClr val="404040"/>
              </a:solidFill>
              <a:latin typeface="Calibri" pitchFamily="34" charset="0"/>
            </a:endParaRPr>
          </a:p>
          <a:p>
            <a:pPr marL="342900" indent="-342900">
              <a:buFont typeface="Arial" panose="020B0604020202020204" pitchFamily="34" charset="0"/>
              <a:buChar char="•"/>
            </a:pPr>
            <a:endParaRPr lang="fr-FR" altLang="en-US" dirty="0"/>
          </a:p>
          <a:p>
            <a:endParaRPr lang="en-US" dirty="0"/>
          </a:p>
          <a:p>
            <a:endParaRPr lang="en-US" dirty="0"/>
          </a:p>
          <a:p>
            <a:endParaRPr lang="en-US" dirty="0"/>
          </a:p>
        </p:txBody>
      </p:sp>
      <p:pic>
        <p:nvPicPr>
          <p:cNvPr id="26" name="תמונה 7"/>
          <p:cNvPicPr>
            <a:picLocks noChangeAspect="1"/>
          </p:cNvPicPr>
          <p:nvPr/>
        </p:nvPicPr>
        <p:blipFill>
          <a:blip r:embed="rId2" cstate="print"/>
          <a:srcRect/>
          <a:stretch>
            <a:fillRect/>
          </a:stretch>
        </p:blipFill>
        <p:spPr bwMode="auto">
          <a:xfrm>
            <a:off x="8458200" y="868220"/>
            <a:ext cx="3733800" cy="5989779"/>
          </a:xfrm>
          <a:prstGeom prst="rect">
            <a:avLst/>
          </a:prstGeom>
          <a:noFill/>
          <a:ln w="9525">
            <a:noFill/>
            <a:miter lim="800000"/>
            <a:headEnd/>
            <a:tailEnd/>
          </a:ln>
        </p:spPr>
      </p:pic>
    </p:spTree>
    <p:extLst>
      <p:ext uri="{BB962C8B-B14F-4D97-AF65-F5344CB8AC3E}">
        <p14:creationId xmlns:p14="http://schemas.microsoft.com/office/powerpoint/2010/main" val="22760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nchor="ctr"/>
          <a:lstStyle/>
          <a:p>
            <a:r>
              <a:rPr lang="en-US" dirty="0"/>
              <a:t>ETSI  Governance</a:t>
            </a:r>
          </a:p>
        </p:txBody>
      </p:sp>
      <p:sp>
        <p:nvSpPr>
          <p:cNvPr id="4" name="object 4"/>
          <p:cNvSpPr/>
          <p:nvPr/>
        </p:nvSpPr>
        <p:spPr>
          <a:xfrm>
            <a:off x="6219619" y="2691839"/>
            <a:ext cx="0" cy="226695"/>
          </a:xfrm>
          <a:custGeom>
            <a:avLst/>
            <a:gdLst/>
            <a:ahLst/>
            <a:cxnLst/>
            <a:rect l="l" t="t" r="r" b="b"/>
            <a:pathLst>
              <a:path h="226694">
                <a:moveTo>
                  <a:pt x="0" y="0"/>
                </a:moveTo>
                <a:lnTo>
                  <a:pt x="0" y="226703"/>
                </a:lnTo>
              </a:path>
            </a:pathLst>
          </a:custGeom>
          <a:ln w="11718">
            <a:solidFill>
              <a:srgbClr val="5B9BD4"/>
            </a:solidFill>
          </a:ln>
        </p:spPr>
        <p:txBody>
          <a:bodyPr wrap="square" lIns="0" tIns="0" rIns="0" bIns="0" rtlCol="0"/>
          <a:lstStyle/>
          <a:p>
            <a:endParaRPr/>
          </a:p>
        </p:txBody>
      </p:sp>
      <p:sp>
        <p:nvSpPr>
          <p:cNvPr id="5" name="object 5"/>
          <p:cNvSpPr/>
          <p:nvPr/>
        </p:nvSpPr>
        <p:spPr>
          <a:xfrm>
            <a:off x="6178369" y="2908233"/>
            <a:ext cx="82550" cy="82550"/>
          </a:xfrm>
          <a:custGeom>
            <a:avLst/>
            <a:gdLst/>
            <a:ahLst/>
            <a:cxnLst/>
            <a:rect l="l" t="t" r="r" b="b"/>
            <a:pathLst>
              <a:path w="82550" h="82550">
                <a:moveTo>
                  <a:pt x="82500" y="0"/>
                </a:moveTo>
                <a:lnTo>
                  <a:pt x="0" y="0"/>
                </a:lnTo>
                <a:lnTo>
                  <a:pt x="41250" y="82480"/>
                </a:lnTo>
                <a:lnTo>
                  <a:pt x="82500" y="0"/>
                </a:lnTo>
                <a:close/>
              </a:path>
            </a:pathLst>
          </a:custGeom>
          <a:solidFill>
            <a:srgbClr val="5B9BD4"/>
          </a:solidFill>
        </p:spPr>
        <p:txBody>
          <a:bodyPr wrap="square" lIns="0" tIns="0" rIns="0" bIns="0" rtlCol="0"/>
          <a:lstStyle/>
          <a:p>
            <a:endParaRPr/>
          </a:p>
        </p:txBody>
      </p:sp>
      <p:sp>
        <p:nvSpPr>
          <p:cNvPr id="7" name="object 6"/>
          <p:cNvSpPr/>
          <p:nvPr/>
        </p:nvSpPr>
        <p:spPr>
          <a:xfrm>
            <a:off x="6219619" y="2824698"/>
            <a:ext cx="1090930" cy="252729"/>
          </a:xfrm>
          <a:custGeom>
            <a:avLst/>
            <a:gdLst/>
            <a:ahLst/>
            <a:cxnLst/>
            <a:rect l="l" t="t" r="r" b="b"/>
            <a:pathLst>
              <a:path w="1090929" h="252730">
                <a:moveTo>
                  <a:pt x="0" y="0"/>
                </a:moveTo>
                <a:lnTo>
                  <a:pt x="797231" y="0"/>
                </a:lnTo>
                <a:lnTo>
                  <a:pt x="797231" y="252361"/>
                </a:lnTo>
                <a:lnTo>
                  <a:pt x="1090436" y="252361"/>
                </a:lnTo>
              </a:path>
            </a:pathLst>
          </a:custGeom>
          <a:ln w="11716">
            <a:solidFill>
              <a:srgbClr val="5B9BD4"/>
            </a:solidFill>
          </a:ln>
        </p:spPr>
        <p:txBody>
          <a:bodyPr wrap="square" lIns="0" tIns="0" rIns="0" bIns="0" rtlCol="0"/>
          <a:lstStyle/>
          <a:p>
            <a:endParaRPr/>
          </a:p>
        </p:txBody>
      </p:sp>
      <p:sp>
        <p:nvSpPr>
          <p:cNvPr id="8" name="object 7"/>
          <p:cNvSpPr/>
          <p:nvPr/>
        </p:nvSpPr>
        <p:spPr>
          <a:xfrm>
            <a:off x="7299742" y="3035819"/>
            <a:ext cx="82550" cy="82550"/>
          </a:xfrm>
          <a:custGeom>
            <a:avLst/>
            <a:gdLst/>
            <a:ahLst/>
            <a:cxnLst/>
            <a:rect l="l" t="t" r="r" b="b"/>
            <a:pathLst>
              <a:path w="82550" h="82550">
                <a:moveTo>
                  <a:pt x="0" y="0"/>
                </a:moveTo>
                <a:lnTo>
                  <a:pt x="0" y="82480"/>
                </a:lnTo>
                <a:lnTo>
                  <a:pt x="82500" y="41240"/>
                </a:lnTo>
                <a:lnTo>
                  <a:pt x="0" y="0"/>
                </a:lnTo>
                <a:close/>
              </a:path>
            </a:pathLst>
          </a:custGeom>
          <a:solidFill>
            <a:srgbClr val="5B9BD4"/>
          </a:solidFill>
        </p:spPr>
        <p:txBody>
          <a:bodyPr wrap="square" lIns="0" tIns="0" rIns="0" bIns="0" rtlCol="0"/>
          <a:lstStyle/>
          <a:p>
            <a:endParaRPr/>
          </a:p>
        </p:txBody>
      </p:sp>
      <p:sp>
        <p:nvSpPr>
          <p:cNvPr id="9" name="object 8"/>
          <p:cNvSpPr/>
          <p:nvPr/>
        </p:nvSpPr>
        <p:spPr>
          <a:xfrm>
            <a:off x="6219619" y="2592253"/>
            <a:ext cx="1090930" cy="233045"/>
          </a:xfrm>
          <a:custGeom>
            <a:avLst/>
            <a:gdLst/>
            <a:ahLst/>
            <a:cxnLst/>
            <a:rect l="l" t="t" r="r" b="b"/>
            <a:pathLst>
              <a:path w="1090929" h="233044">
                <a:moveTo>
                  <a:pt x="0" y="232444"/>
                </a:moveTo>
                <a:lnTo>
                  <a:pt x="797231" y="232444"/>
                </a:lnTo>
                <a:lnTo>
                  <a:pt x="797231" y="0"/>
                </a:lnTo>
                <a:lnTo>
                  <a:pt x="1090436" y="0"/>
                </a:lnTo>
              </a:path>
            </a:pathLst>
          </a:custGeom>
          <a:ln w="11716">
            <a:solidFill>
              <a:srgbClr val="5B9BD4"/>
            </a:solidFill>
          </a:ln>
        </p:spPr>
        <p:txBody>
          <a:bodyPr wrap="square" lIns="0" tIns="0" rIns="0" bIns="0" rtlCol="0"/>
          <a:lstStyle/>
          <a:p>
            <a:endParaRPr/>
          </a:p>
        </p:txBody>
      </p:sp>
      <p:sp>
        <p:nvSpPr>
          <p:cNvPr id="10" name="object 9"/>
          <p:cNvSpPr/>
          <p:nvPr/>
        </p:nvSpPr>
        <p:spPr>
          <a:xfrm>
            <a:off x="7299742" y="2551013"/>
            <a:ext cx="82550" cy="82550"/>
          </a:xfrm>
          <a:custGeom>
            <a:avLst/>
            <a:gdLst/>
            <a:ahLst/>
            <a:cxnLst/>
            <a:rect l="l" t="t" r="r" b="b"/>
            <a:pathLst>
              <a:path w="82550" h="82550">
                <a:moveTo>
                  <a:pt x="0" y="0"/>
                </a:moveTo>
                <a:lnTo>
                  <a:pt x="0" y="82480"/>
                </a:lnTo>
                <a:lnTo>
                  <a:pt x="82500" y="41240"/>
                </a:lnTo>
                <a:lnTo>
                  <a:pt x="0" y="0"/>
                </a:lnTo>
                <a:close/>
              </a:path>
            </a:pathLst>
          </a:custGeom>
          <a:solidFill>
            <a:srgbClr val="5B9BD4"/>
          </a:solidFill>
        </p:spPr>
        <p:txBody>
          <a:bodyPr wrap="square" lIns="0" tIns="0" rIns="0" bIns="0" rtlCol="0"/>
          <a:lstStyle/>
          <a:p>
            <a:endParaRPr/>
          </a:p>
        </p:txBody>
      </p:sp>
      <p:sp>
        <p:nvSpPr>
          <p:cNvPr id="11" name="object 10"/>
          <p:cNvSpPr/>
          <p:nvPr/>
        </p:nvSpPr>
        <p:spPr>
          <a:xfrm>
            <a:off x="5195628" y="3555305"/>
            <a:ext cx="1024255" cy="133350"/>
          </a:xfrm>
          <a:custGeom>
            <a:avLst/>
            <a:gdLst/>
            <a:ahLst/>
            <a:cxnLst/>
            <a:rect l="l" t="t" r="r" b="b"/>
            <a:pathLst>
              <a:path w="1024254" h="133350">
                <a:moveTo>
                  <a:pt x="1023990" y="132858"/>
                </a:moveTo>
                <a:lnTo>
                  <a:pt x="1023990" y="0"/>
                </a:lnTo>
                <a:lnTo>
                  <a:pt x="0" y="0"/>
                </a:lnTo>
              </a:path>
            </a:pathLst>
          </a:custGeom>
          <a:ln w="11715">
            <a:solidFill>
              <a:srgbClr val="5B9BD4"/>
            </a:solidFill>
          </a:ln>
        </p:spPr>
        <p:txBody>
          <a:bodyPr wrap="square" lIns="0" tIns="0" rIns="0" bIns="0" rtlCol="0"/>
          <a:lstStyle/>
          <a:p>
            <a:endParaRPr/>
          </a:p>
        </p:txBody>
      </p:sp>
      <p:sp>
        <p:nvSpPr>
          <p:cNvPr id="12" name="object 11"/>
          <p:cNvSpPr/>
          <p:nvPr/>
        </p:nvSpPr>
        <p:spPr>
          <a:xfrm>
            <a:off x="5123440" y="3514064"/>
            <a:ext cx="82550" cy="82550"/>
          </a:xfrm>
          <a:custGeom>
            <a:avLst/>
            <a:gdLst/>
            <a:ahLst/>
            <a:cxnLst/>
            <a:rect l="l" t="t" r="r" b="b"/>
            <a:pathLst>
              <a:path w="82550" h="82550">
                <a:moveTo>
                  <a:pt x="82500" y="0"/>
                </a:moveTo>
                <a:lnTo>
                  <a:pt x="0" y="41240"/>
                </a:lnTo>
                <a:lnTo>
                  <a:pt x="82500" y="82480"/>
                </a:lnTo>
                <a:lnTo>
                  <a:pt x="82500" y="0"/>
                </a:lnTo>
                <a:close/>
              </a:path>
            </a:pathLst>
          </a:custGeom>
          <a:solidFill>
            <a:srgbClr val="5B9BD4"/>
          </a:solidFill>
        </p:spPr>
        <p:txBody>
          <a:bodyPr wrap="square" lIns="0" tIns="0" rIns="0" bIns="0" rtlCol="0"/>
          <a:lstStyle/>
          <a:p>
            <a:endParaRPr/>
          </a:p>
        </p:txBody>
      </p:sp>
      <p:sp>
        <p:nvSpPr>
          <p:cNvPr id="13" name="object 12"/>
          <p:cNvSpPr/>
          <p:nvPr/>
        </p:nvSpPr>
        <p:spPr>
          <a:xfrm>
            <a:off x="3827889" y="3432170"/>
            <a:ext cx="2392045" cy="798830"/>
          </a:xfrm>
          <a:custGeom>
            <a:avLst/>
            <a:gdLst/>
            <a:ahLst/>
            <a:cxnLst/>
            <a:rect l="l" t="t" r="r" b="b"/>
            <a:pathLst>
              <a:path w="2392045" h="798829">
                <a:moveTo>
                  <a:pt x="2391730" y="0"/>
                </a:moveTo>
                <a:lnTo>
                  <a:pt x="2391730" y="654570"/>
                </a:lnTo>
                <a:lnTo>
                  <a:pt x="0" y="654570"/>
                </a:lnTo>
                <a:lnTo>
                  <a:pt x="0" y="798242"/>
                </a:lnTo>
              </a:path>
            </a:pathLst>
          </a:custGeom>
          <a:ln w="11716">
            <a:solidFill>
              <a:srgbClr val="5B9BD4"/>
            </a:solidFill>
          </a:ln>
        </p:spPr>
        <p:txBody>
          <a:bodyPr wrap="square" lIns="0" tIns="0" rIns="0" bIns="0" rtlCol="0"/>
          <a:lstStyle/>
          <a:p>
            <a:endParaRPr/>
          </a:p>
        </p:txBody>
      </p:sp>
      <p:sp>
        <p:nvSpPr>
          <p:cNvPr id="14" name="object 13"/>
          <p:cNvSpPr/>
          <p:nvPr/>
        </p:nvSpPr>
        <p:spPr>
          <a:xfrm>
            <a:off x="3786638" y="4220103"/>
            <a:ext cx="82550" cy="82550"/>
          </a:xfrm>
          <a:custGeom>
            <a:avLst/>
            <a:gdLst/>
            <a:ahLst/>
            <a:cxnLst/>
            <a:rect l="l" t="t" r="r" b="b"/>
            <a:pathLst>
              <a:path w="82550" h="82550">
                <a:moveTo>
                  <a:pt x="82500" y="0"/>
                </a:moveTo>
                <a:lnTo>
                  <a:pt x="0" y="0"/>
                </a:lnTo>
                <a:lnTo>
                  <a:pt x="41250" y="82480"/>
                </a:lnTo>
                <a:lnTo>
                  <a:pt x="82500" y="0"/>
                </a:lnTo>
                <a:close/>
              </a:path>
            </a:pathLst>
          </a:custGeom>
          <a:solidFill>
            <a:srgbClr val="5B9BD4"/>
          </a:solidFill>
        </p:spPr>
        <p:txBody>
          <a:bodyPr wrap="square" lIns="0" tIns="0" rIns="0" bIns="0" rtlCol="0"/>
          <a:lstStyle/>
          <a:p>
            <a:endParaRPr/>
          </a:p>
        </p:txBody>
      </p:sp>
      <p:sp>
        <p:nvSpPr>
          <p:cNvPr id="15" name="object 14"/>
          <p:cNvSpPr/>
          <p:nvPr/>
        </p:nvSpPr>
        <p:spPr>
          <a:xfrm>
            <a:off x="5040353" y="3432170"/>
            <a:ext cx="1179830" cy="798830"/>
          </a:xfrm>
          <a:custGeom>
            <a:avLst/>
            <a:gdLst/>
            <a:ahLst/>
            <a:cxnLst/>
            <a:rect l="l" t="t" r="r" b="b"/>
            <a:pathLst>
              <a:path w="1179829" h="798829">
                <a:moveTo>
                  <a:pt x="1179265" y="0"/>
                </a:moveTo>
                <a:lnTo>
                  <a:pt x="1179265" y="654570"/>
                </a:lnTo>
                <a:lnTo>
                  <a:pt x="0" y="654570"/>
                </a:lnTo>
                <a:lnTo>
                  <a:pt x="0" y="798242"/>
                </a:lnTo>
              </a:path>
            </a:pathLst>
          </a:custGeom>
          <a:ln w="11716">
            <a:solidFill>
              <a:srgbClr val="5B9BD4"/>
            </a:solidFill>
          </a:ln>
        </p:spPr>
        <p:txBody>
          <a:bodyPr wrap="square" lIns="0" tIns="0" rIns="0" bIns="0" rtlCol="0"/>
          <a:lstStyle/>
          <a:p>
            <a:endParaRPr/>
          </a:p>
        </p:txBody>
      </p:sp>
      <p:sp>
        <p:nvSpPr>
          <p:cNvPr id="16" name="object 15"/>
          <p:cNvSpPr/>
          <p:nvPr/>
        </p:nvSpPr>
        <p:spPr>
          <a:xfrm>
            <a:off x="4999103" y="4220103"/>
            <a:ext cx="82550" cy="82550"/>
          </a:xfrm>
          <a:custGeom>
            <a:avLst/>
            <a:gdLst/>
            <a:ahLst/>
            <a:cxnLst/>
            <a:rect l="l" t="t" r="r" b="b"/>
            <a:pathLst>
              <a:path w="82550" h="82550">
                <a:moveTo>
                  <a:pt x="82500" y="0"/>
                </a:moveTo>
                <a:lnTo>
                  <a:pt x="0" y="0"/>
                </a:lnTo>
                <a:lnTo>
                  <a:pt x="41250" y="82480"/>
                </a:lnTo>
                <a:lnTo>
                  <a:pt x="82500" y="0"/>
                </a:lnTo>
                <a:close/>
              </a:path>
            </a:pathLst>
          </a:custGeom>
          <a:solidFill>
            <a:srgbClr val="5B9BD4"/>
          </a:solidFill>
        </p:spPr>
        <p:txBody>
          <a:bodyPr wrap="square" lIns="0" tIns="0" rIns="0" bIns="0" rtlCol="0"/>
          <a:lstStyle/>
          <a:p>
            <a:endParaRPr/>
          </a:p>
        </p:txBody>
      </p:sp>
      <p:sp>
        <p:nvSpPr>
          <p:cNvPr id="17" name="object 16"/>
          <p:cNvSpPr/>
          <p:nvPr/>
        </p:nvSpPr>
        <p:spPr>
          <a:xfrm>
            <a:off x="6219619" y="3432170"/>
            <a:ext cx="0" cy="798830"/>
          </a:xfrm>
          <a:custGeom>
            <a:avLst/>
            <a:gdLst/>
            <a:ahLst/>
            <a:cxnLst/>
            <a:rect l="l" t="t" r="r" b="b"/>
            <a:pathLst>
              <a:path h="798829">
                <a:moveTo>
                  <a:pt x="0" y="0"/>
                </a:moveTo>
                <a:lnTo>
                  <a:pt x="0" y="798242"/>
                </a:lnTo>
              </a:path>
            </a:pathLst>
          </a:custGeom>
          <a:ln w="11718">
            <a:solidFill>
              <a:srgbClr val="5B9BD4"/>
            </a:solidFill>
          </a:ln>
        </p:spPr>
        <p:txBody>
          <a:bodyPr wrap="square" lIns="0" tIns="0" rIns="0" bIns="0" rtlCol="0"/>
          <a:lstStyle/>
          <a:p>
            <a:endParaRPr/>
          </a:p>
        </p:txBody>
      </p:sp>
      <p:sp>
        <p:nvSpPr>
          <p:cNvPr id="18" name="object 17"/>
          <p:cNvSpPr/>
          <p:nvPr/>
        </p:nvSpPr>
        <p:spPr>
          <a:xfrm>
            <a:off x="6178369" y="4220103"/>
            <a:ext cx="82550" cy="82550"/>
          </a:xfrm>
          <a:custGeom>
            <a:avLst/>
            <a:gdLst/>
            <a:ahLst/>
            <a:cxnLst/>
            <a:rect l="l" t="t" r="r" b="b"/>
            <a:pathLst>
              <a:path w="82550" h="82550">
                <a:moveTo>
                  <a:pt x="82500" y="0"/>
                </a:moveTo>
                <a:lnTo>
                  <a:pt x="0" y="0"/>
                </a:lnTo>
                <a:lnTo>
                  <a:pt x="41250" y="82480"/>
                </a:lnTo>
                <a:lnTo>
                  <a:pt x="82500" y="0"/>
                </a:lnTo>
                <a:close/>
              </a:path>
            </a:pathLst>
          </a:custGeom>
          <a:solidFill>
            <a:srgbClr val="5B9BD4"/>
          </a:solidFill>
        </p:spPr>
        <p:txBody>
          <a:bodyPr wrap="square" lIns="0" tIns="0" rIns="0" bIns="0" rtlCol="0"/>
          <a:lstStyle/>
          <a:p>
            <a:endParaRPr/>
          </a:p>
        </p:txBody>
      </p:sp>
      <p:sp>
        <p:nvSpPr>
          <p:cNvPr id="19" name="object 18"/>
          <p:cNvSpPr/>
          <p:nvPr/>
        </p:nvSpPr>
        <p:spPr>
          <a:xfrm>
            <a:off x="6219619" y="3432170"/>
            <a:ext cx="1212850" cy="798830"/>
          </a:xfrm>
          <a:custGeom>
            <a:avLst/>
            <a:gdLst/>
            <a:ahLst/>
            <a:cxnLst/>
            <a:rect l="l" t="t" r="r" b="b"/>
            <a:pathLst>
              <a:path w="1212850" h="798829">
                <a:moveTo>
                  <a:pt x="0" y="0"/>
                </a:moveTo>
                <a:lnTo>
                  <a:pt x="0" y="654570"/>
                </a:lnTo>
                <a:lnTo>
                  <a:pt x="1212546" y="654570"/>
                </a:lnTo>
                <a:lnTo>
                  <a:pt x="1212546" y="798242"/>
                </a:lnTo>
              </a:path>
            </a:pathLst>
          </a:custGeom>
          <a:ln w="11716">
            <a:solidFill>
              <a:srgbClr val="5B9BD4"/>
            </a:solidFill>
          </a:ln>
        </p:spPr>
        <p:txBody>
          <a:bodyPr wrap="square" lIns="0" tIns="0" rIns="0" bIns="0" rtlCol="0"/>
          <a:lstStyle/>
          <a:p>
            <a:endParaRPr/>
          </a:p>
        </p:txBody>
      </p:sp>
      <p:sp>
        <p:nvSpPr>
          <p:cNvPr id="20" name="object 19"/>
          <p:cNvSpPr/>
          <p:nvPr/>
        </p:nvSpPr>
        <p:spPr>
          <a:xfrm>
            <a:off x="7390915" y="4220103"/>
            <a:ext cx="82550" cy="82550"/>
          </a:xfrm>
          <a:custGeom>
            <a:avLst/>
            <a:gdLst/>
            <a:ahLst/>
            <a:cxnLst/>
            <a:rect l="l" t="t" r="r" b="b"/>
            <a:pathLst>
              <a:path w="82550" h="82550">
                <a:moveTo>
                  <a:pt x="82500" y="0"/>
                </a:moveTo>
                <a:lnTo>
                  <a:pt x="0" y="0"/>
                </a:lnTo>
                <a:lnTo>
                  <a:pt x="41250" y="82480"/>
                </a:lnTo>
                <a:lnTo>
                  <a:pt x="82500" y="0"/>
                </a:lnTo>
                <a:close/>
              </a:path>
            </a:pathLst>
          </a:custGeom>
          <a:solidFill>
            <a:srgbClr val="5B9BD4"/>
          </a:solidFill>
        </p:spPr>
        <p:txBody>
          <a:bodyPr wrap="square" lIns="0" tIns="0" rIns="0" bIns="0" rtlCol="0"/>
          <a:lstStyle/>
          <a:p>
            <a:endParaRPr/>
          </a:p>
        </p:txBody>
      </p:sp>
      <p:sp>
        <p:nvSpPr>
          <p:cNvPr id="21" name="object 20"/>
          <p:cNvSpPr/>
          <p:nvPr/>
        </p:nvSpPr>
        <p:spPr>
          <a:xfrm>
            <a:off x="6219619" y="3432170"/>
            <a:ext cx="2491740" cy="765175"/>
          </a:xfrm>
          <a:custGeom>
            <a:avLst/>
            <a:gdLst/>
            <a:ahLst/>
            <a:cxnLst/>
            <a:rect l="l" t="t" r="r" b="b"/>
            <a:pathLst>
              <a:path w="2491740" h="765175">
                <a:moveTo>
                  <a:pt x="0" y="0"/>
                </a:moveTo>
                <a:lnTo>
                  <a:pt x="0" y="654570"/>
                </a:lnTo>
                <a:lnTo>
                  <a:pt x="2491422" y="654570"/>
                </a:lnTo>
                <a:lnTo>
                  <a:pt x="2491422" y="765028"/>
                </a:lnTo>
              </a:path>
            </a:pathLst>
          </a:custGeom>
          <a:ln w="11716">
            <a:solidFill>
              <a:srgbClr val="5B9BD4"/>
            </a:solidFill>
          </a:ln>
        </p:spPr>
        <p:txBody>
          <a:bodyPr wrap="square" lIns="0" tIns="0" rIns="0" bIns="0" rtlCol="0"/>
          <a:lstStyle/>
          <a:p>
            <a:endParaRPr/>
          </a:p>
        </p:txBody>
      </p:sp>
      <p:sp>
        <p:nvSpPr>
          <p:cNvPr id="22" name="object 21"/>
          <p:cNvSpPr/>
          <p:nvPr/>
        </p:nvSpPr>
        <p:spPr>
          <a:xfrm>
            <a:off x="8669790" y="4186888"/>
            <a:ext cx="82550" cy="82550"/>
          </a:xfrm>
          <a:custGeom>
            <a:avLst/>
            <a:gdLst/>
            <a:ahLst/>
            <a:cxnLst/>
            <a:rect l="l" t="t" r="r" b="b"/>
            <a:pathLst>
              <a:path w="82550" h="82550">
                <a:moveTo>
                  <a:pt x="82500" y="0"/>
                </a:moveTo>
                <a:lnTo>
                  <a:pt x="0" y="0"/>
                </a:lnTo>
                <a:lnTo>
                  <a:pt x="41250" y="82480"/>
                </a:lnTo>
                <a:lnTo>
                  <a:pt x="82500" y="0"/>
                </a:lnTo>
                <a:close/>
              </a:path>
            </a:pathLst>
          </a:custGeom>
          <a:solidFill>
            <a:srgbClr val="5B9BD4"/>
          </a:solidFill>
        </p:spPr>
        <p:txBody>
          <a:bodyPr wrap="square" lIns="0" tIns="0" rIns="0" bIns="0" rtlCol="0"/>
          <a:lstStyle/>
          <a:p>
            <a:endParaRPr/>
          </a:p>
        </p:txBody>
      </p:sp>
      <p:sp>
        <p:nvSpPr>
          <p:cNvPr id="23" name="object 22"/>
          <p:cNvSpPr/>
          <p:nvPr/>
        </p:nvSpPr>
        <p:spPr>
          <a:xfrm>
            <a:off x="5570044" y="2105456"/>
            <a:ext cx="1309578" cy="667809"/>
          </a:xfrm>
          <a:prstGeom prst="rect">
            <a:avLst/>
          </a:prstGeom>
          <a:blipFill>
            <a:blip r:embed="rId2" cstate="print"/>
            <a:stretch>
              <a:fillRect/>
            </a:stretch>
          </a:blipFill>
        </p:spPr>
        <p:txBody>
          <a:bodyPr wrap="square" lIns="0" tIns="0" rIns="0" bIns="0" rtlCol="0"/>
          <a:lstStyle/>
          <a:p>
            <a:endParaRPr/>
          </a:p>
        </p:txBody>
      </p:sp>
      <p:sp>
        <p:nvSpPr>
          <p:cNvPr id="24" name="object 23"/>
          <p:cNvSpPr/>
          <p:nvPr/>
        </p:nvSpPr>
        <p:spPr>
          <a:xfrm>
            <a:off x="5621724" y="2143861"/>
            <a:ext cx="1196340" cy="548005"/>
          </a:xfrm>
          <a:custGeom>
            <a:avLst/>
            <a:gdLst/>
            <a:ahLst/>
            <a:cxnLst/>
            <a:rect l="l" t="t" r="r" b="b"/>
            <a:pathLst>
              <a:path w="1196339" h="548005">
                <a:moveTo>
                  <a:pt x="0" y="547978"/>
                </a:moveTo>
                <a:lnTo>
                  <a:pt x="1195906" y="547978"/>
                </a:lnTo>
                <a:lnTo>
                  <a:pt x="1195906" y="0"/>
                </a:lnTo>
                <a:lnTo>
                  <a:pt x="0" y="0"/>
                </a:lnTo>
                <a:lnTo>
                  <a:pt x="0" y="547978"/>
                </a:lnTo>
                <a:close/>
              </a:path>
            </a:pathLst>
          </a:custGeom>
          <a:solidFill>
            <a:srgbClr val="5B9BD4"/>
          </a:solidFill>
        </p:spPr>
        <p:txBody>
          <a:bodyPr wrap="square" lIns="0" tIns="0" rIns="0" bIns="0" rtlCol="0"/>
          <a:lstStyle/>
          <a:p>
            <a:endParaRPr/>
          </a:p>
        </p:txBody>
      </p:sp>
      <p:sp>
        <p:nvSpPr>
          <p:cNvPr id="25" name="object 24"/>
          <p:cNvSpPr/>
          <p:nvPr/>
        </p:nvSpPr>
        <p:spPr>
          <a:xfrm>
            <a:off x="5621724" y="2143861"/>
            <a:ext cx="1196340" cy="548005"/>
          </a:xfrm>
          <a:custGeom>
            <a:avLst/>
            <a:gdLst/>
            <a:ahLst/>
            <a:cxnLst/>
            <a:rect l="l" t="t" r="r" b="b"/>
            <a:pathLst>
              <a:path w="1196339" h="548005">
                <a:moveTo>
                  <a:pt x="0" y="547978"/>
                </a:moveTo>
                <a:lnTo>
                  <a:pt x="1195906" y="547978"/>
                </a:lnTo>
                <a:lnTo>
                  <a:pt x="1195906" y="0"/>
                </a:lnTo>
                <a:lnTo>
                  <a:pt x="0" y="0"/>
                </a:lnTo>
                <a:lnTo>
                  <a:pt x="0" y="547978"/>
                </a:lnTo>
                <a:close/>
              </a:path>
            </a:pathLst>
          </a:custGeom>
          <a:ln w="8796">
            <a:solidFill>
              <a:srgbClr val="C7C7C7"/>
            </a:solidFill>
          </a:ln>
        </p:spPr>
        <p:txBody>
          <a:bodyPr wrap="square" lIns="0" tIns="0" rIns="0" bIns="0" rtlCol="0"/>
          <a:lstStyle/>
          <a:p>
            <a:endParaRPr/>
          </a:p>
        </p:txBody>
      </p:sp>
      <p:sp>
        <p:nvSpPr>
          <p:cNvPr id="26" name="object 25"/>
          <p:cNvSpPr txBox="1"/>
          <p:nvPr/>
        </p:nvSpPr>
        <p:spPr>
          <a:xfrm>
            <a:off x="5908909" y="2258082"/>
            <a:ext cx="631825" cy="335915"/>
          </a:xfrm>
          <a:prstGeom prst="rect">
            <a:avLst/>
          </a:prstGeom>
        </p:spPr>
        <p:txBody>
          <a:bodyPr vert="horz" wrap="square" lIns="0" tIns="0" rIns="0" bIns="0" rtlCol="0">
            <a:spAutoFit/>
          </a:bodyPr>
          <a:lstStyle/>
          <a:p>
            <a:pPr marL="12700" marR="5080" indent="34925">
              <a:lnSpc>
                <a:spcPct val="101000"/>
              </a:lnSpc>
            </a:pPr>
            <a:r>
              <a:rPr sz="1100" spc="-10" dirty="0">
                <a:solidFill>
                  <a:srgbClr val="FDFFFF"/>
                </a:solidFill>
                <a:latin typeface="Calibri"/>
                <a:cs typeface="Calibri"/>
              </a:rPr>
              <a:t>G</a:t>
            </a:r>
            <a:r>
              <a:rPr sz="1100" spc="10" dirty="0">
                <a:solidFill>
                  <a:srgbClr val="FDFFFF"/>
                </a:solidFill>
                <a:latin typeface="Calibri"/>
                <a:cs typeface="Calibri"/>
              </a:rPr>
              <a:t>E</a:t>
            </a:r>
            <a:r>
              <a:rPr sz="1100" spc="-25" dirty="0">
                <a:solidFill>
                  <a:srgbClr val="FDFFFF"/>
                </a:solidFill>
                <a:latin typeface="Calibri"/>
                <a:cs typeface="Calibri"/>
              </a:rPr>
              <a:t>N</a:t>
            </a:r>
            <a:r>
              <a:rPr sz="1100" spc="10" dirty="0">
                <a:solidFill>
                  <a:srgbClr val="FDFFFF"/>
                </a:solidFill>
                <a:latin typeface="Calibri"/>
                <a:cs typeface="Calibri"/>
              </a:rPr>
              <a:t>E</a:t>
            </a:r>
            <a:r>
              <a:rPr sz="1100" spc="15" dirty="0">
                <a:solidFill>
                  <a:srgbClr val="FDFFFF"/>
                </a:solidFill>
                <a:latin typeface="Calibri"/>
                <a:cs typeface="Calibri"/>
              </a:rPr>
              <a:t>R</a:t>
            </a:r>
            <a:r>
              <a:rPr sz="1100" spc="-20" dirty="0">
                <a:solidFill>
                  <a:srgbClr val="FDFFFF"/>
                </a:solidFill>
                <a:latin typeface="Calibri"/>
                <a:cs typeface="Calibri"/>
              </a:rPr>
              <a:t>A</a:t>
            </a:r>
            <a:r>
              <a:rPr sz="1100" dirty="0">
                <a:solidFill>
                  <a:srgbClr val="FDFFFF"/>
                </a:solidFill>
                <a:latin typeface="Calibri"/>
                <a:cs typeface="Calibri"/>
              </a:rPr>
              <a:t>L </a:t>
            </a:r>
            <a:r>
              <a:rPr sz="1100" spc="-20" dirty="0">
                <a:solidFill>
                  <a:srgbClr val="FDFFFF"/>
                </a:solidFill>
                <a:latin typeface="Calibri"/>
                <a:cs typeface="Calibri"/>
              </a:rPr>
              <a:t>A</a:t>
            </a:r>
            <a:r>
              <a:rPr sz="1100" spc="45" dirty="0">
                <a:solidFill>
                  <a:srgbClr val="FDFFFF"/>
                </a:solidFill>
                <a:latin typeface="Calibri"/>
                <a:cs typeface="Calibri"/>
              </a:rPr>
              <a:t>S</a:t>
            </a:r>
            <a:r>
              <a:rPr sz="1100" spc="-25" dirty="0">
                <a:solidFill>
                  <a:srgbClr val="FDFFFF"/>
                </a:solidFill>
                <a:latin typeface="Calibri"/>
                <a:cs typeface="Calibri"/>
              </a:rPr>
              <a:t>S</a:t>
            </a:r>
            <a:r>
              <a:rPr sz="1100" spc="10" dirty="0">
                <a:solidFill>
                  <a:srgbClr val="FDFFFF"/>
                </a:solidFill>
                <a:latin typeface="Calibri"/>
                <a:cs typeface="Calibri"/>
              </a:rPr>
              <a:t>E</a:t>
            </a:r>
            <a:r>
              <a:rPr sz="1100" spc="-50" dirty="0">
                <a:solidFill>
                  <a:srgbClr val="FDFFFF"/>
                </a:solidFill>
                <a:latin typeface="Calibri"/>
                <a:cs typeface="Calibri"/>
              </a:rPr>
              <a:t>M</a:t>
            </a:r>
            <a:r>
              <a:rPr sz="1100" spc="20" dirty="0">
                <a:solidFill>
                  <a:srgbClr val="FDFFFF"/>
                </a:solidFill>
                <a:latin typeface="Calibri"/>
                <a:cs typeface="Calibri"/>
              </a:rPr>
              <a:t>B</a:t>
            </a:r>
            <a:r>
              <a:rPr sz="1100" spc="15" dirty="0">
                <a:solidFill>
                  <a:srgbClr val="FDFFFF"/>
                </a:solidFill>
                <a:latin typeface="Calibri"/>
                <a:cs typeface="Calibri"/>
              </a:rPr>
              <a:t>L</a:t>
            </a:r>
            <a:r>
              <a:rPr sz="1100" dirty="0">
                <a:solidFill>
                  <a:srgbClr val="FDFFFF"/>
                </a:solidFill>
                <a:latin typeface="Calibri"/>
                <a:cs typeface="Calibri"/>
              </a:rPr>
              <a:t>Y</a:t>
            </a:r>
            <a:endParaRPr sz="1100">
              <a:latin typeface="Calibri"/>
              <a:cs typeface="Calibri"/>
            </a:endParaRPr>
          </a:p>
        </p:txBody>
      </p:sp>
      <p:sp>
        <p:nvSpPr>
          <p:cNvPr id="27" name="object 26"/>
          <p:cNvSpPr/>
          <p:nvPr/>
        </p:nvSpPr>
        <p:spPr>
          <a:xfrm>
            <a:off x="5684303" y="2957791"/>
            <a:ext cx="1081061" cy="553578"/>
          </a:xfrm>
          <a:prstGeom prst="rect">
            <a:avLst/>
          </a:prstGeom>
          <a:blipFill>
            <a:blip r:embed="rId3" cstate="print"/>
            <a:stretch>
              <a:fillRect/>
            </a:stretch>
          </a:blipFill>
        </p:spPr>
        <p:txBody>
          <a:bodyPr wrap="square" lIns="0" tIns="0" rIns="0" bIns="0" rtlCol="0"/>
          <a:lstStyle/>
          <a:p>
            <a:endParaRPr/>
          </a:p>
        </p:txBody>
      </p:sp>
      <p:sp>
        <p:nvSpPr>
          <p:cNvPr id="28" name="object 27"/>
          <p:cNvSpPr/>
          <p:nvPr/>
        </p:nvSpPr>
        <p:spPr>
          <a:xfrm>
            <a:off x="5737975" y="2990713"/>
            <a:ext cx="963294" cy="441959"/>
          </a:xfrm>
          <a:custGeom>
            <a:avLst/>
            <a:gdLst/>
            <a:ahLst/>
            <a:cxnLst/>
            <a:rect l="l" t="t" r="r" b="b"/>
            <a:pathLst>
              <a:path w="963295" h="441960">
                <a:moveTo>
                  <a:pt x="742621" y="0"/>
                </a:moveTo>
                <a:lnTo>
                  <a:pt x="220782" y="0"/>
                </a:lnTo>
                <a:lnTo>
                  <a:pt x="202667" y="732"/>
                </a:lnTo>
                <a:lnTo>
                  <a:pt x="150975" y="11258"/>
                </a:lnTo>
                <a:lnTo>
                  <a:pt x="104458" y="33084"/>
                </a:lnTo>
                <a:lnTo>
                  <a:pt x="64643" y="64672"/>
                </a:lnTo>
                <a:lnTo>
                  <a:pt x="33064" y="104484"/>
                </a:lnTo>
                <a:lnTo>
                  <a:pt x="11250" y="150983"/>
                </a:lnTo>
                <a:lnTo>
                  <a:pt x="731" y="202633"/>
                </a:lnTo>
                <a:lnTo>
                  <a:pt x="0" y="220728"/>
                </a:lnTo>
                <a:lnTo>
                  <a:pt x="731" y="238839"/>
                </a:lnTo>
                <a:lnTo>
                  <a:pt x="11250" y="290518"/>
                </a:lnTo>
                <a:lnTo>
                  <a:pt x="33064" y="337024"/>
                </a:lnTo>
                <a:lnTo>
                  <a:pt x="64643" y="376828"/>
                </a:lnTo>
                <a:lnTo>
                  <a:pt x="104458" y="408400"/>
                </a:lnTo>
                <a:lnTo>
                  <a:pt x="150975" y="430209"/>
                </a:lnTo>
                <a:lnTo>
                  <a:pt x="202667" y="440725"/>
                </a:lnTo>
                <a:lnTo>
                  <a:pt x="220782" y="441457"/>
                </a:lnTo>
                <a:lnTo>
                  <a:pt x="742621" y="441457"/>
                </a:lnTo>
                <a:lnTo>
                  <a:pt x="795652" y="435045"/>
                </a:lnTo>
                <a:lnTo>
                  <a:pt x="844032" y="416830"/>
                </a:lnTo>
                <a:lnTo>
                  <a:pt x="886230" y="388343"/>
                </a:lnTo>
                <a:lnTo>
                  <a:pt x="920713" y="351112"/>
                </a:lnTo>
                <a:lnTo>
                  <a:pt x="945947" y="306670"/>
                </a:lnTo>
                <a:lnTo>
                  <a:pt x="960399" y="256545"/>
                </a:lnTo>
                <a:lnTo>
                  <a:pt x="963287" y="220728"/>
                </a:lnTo>
                <a:lnTo>
                  <a:pt x="962555" y="202633"/>
                </a:lnTo>
                <a:lnTo>
                  <a:pt x="952038" y="150983"/>
                </a:lnTo>
                <a:lnTo>
                  <a:pt x="930227" y="104484"/>
                </a:lnTo>
                <a:lnTo>
                  <a:pt x="898658" y="64672"/>
                </a:lnTo>
                <a:lnTo>
                  <a:pt x="858861" y="33084"/>
                </a:lnTo>
                <a:lnTo>
                  <a:pt x="812371" y="11258"/>
                </a:lnTo>
                <a:lnTo>
                  <a:pt x="760720" y="732"/>
                </a:lnTo>
                <a:lnTo>
                  <a:pt x="742621" y="0"/>
                </a:lnTo>
                <a:close/>
              </a:path>
            </a:pathLst>
          </a:custGeom>
          <a:solidFill>
            <a:srgbClr val="4F87BA"/>
          </a:solidFill>
        </p:spPr>
        <p:txBody>
          <a:bodyPr wrap="square" lIns="0" tIns="0" rIns="0" bIns="0" rtlCol="0"/>
          <a:lstStyle/>
          <a:p>
            <a:endParaRPr/>
          </a:p>
        </p:txBody>
      </p:sp>
      <p:sp>
        <p:nvSpPr>
          <p:cNvPr id="29" name="object 28"/>
          <p:cNvSpPr/>
          <p:nvPr/>
        </p:nvSpPr>
        <p:spPr>
          <a:xfrm>
            <a:off x="5737975" y="2990713"/>
            <a:ext cx="963294" cy="441959"/>
          </a:xfrm>
          <a:custGeom>
            <a:avLst/>
            <a:gdLst/>
            <a:ahLst/>
            <a:cxnLst/>
            <a:rect l="l" t="t" r="r" b="b"/>
            <a:pathLst>
              <a:path w="963295" h="441960">
                <a:moveTo>
                  <a:pt x="220782" y="441457"/>
                </a:moveTo>
                <a:lnTo>
                  <a:pt x="742621" y="441457"/>
                </a:lnTo>
                <a:lnTo>
                  <a:pt x="760720" y="440725"/>
                </a:lnTo>
                <a:lnTo>
                  <a:pt x="812371" y="430209"/>
                </a:lnTo>
                <a:lnTo>
                  <a:pt x="858861" y="408400"/>
                </a:lnTo>
                <a:lnTo>
                  <a:pt x="898658" y="376828"/>
                </a:lnTo>
                <a:lnTo>
                  <a:pt x="930227" y="337024"/>
                </a:lnTo>
                <a:lnTo>
                  <a:pt x="952038" y="290518"/>
                </a:lnTo>
                <a:lnTo>
                  <a:pt x="962555" y="238839"/>
                </a:lnTo>
                <a:lnTo>
                  <a:pt x="963287" y="220728"/>
                </a:lnTo>
                <a:lnTo>
                  <a:pt x="962555" y="202633"/>
                </a:lnTo>
                <a:lnTo>
                  <a:pt x="952038" y="150983"/>
                </a:lnTo>
                <a:lnTo>
                  <a:pt x="930227" y="104484"/>
                </a:lnTo>
                <a:lnTo>
                  <a:pt x="898658" y="64672"/>
                </a:lnTo>
                <a:lnTo>
                  <a:pt x="858861" y="33084"/>
                </a:lnTo>
                <a:lnTo>
                  <a:pt x="812371" y="11258"/>
                </a:lnTo>
                <a:lnTo>
                  <a:pt x="760720" y="732"/>
                </a:lnTo>
                <a:lnTo>
                  <a:pt x="742621" y="0"/>
                </a:lnTo>
                <a:lnTo>
                  <a:pt x="220782" y="0"/>
                </a:lnTo>
                <a:lnTo>
                  <a:pt x="167707" y="6418"/>
                </a:lnTo>
                <a:lnTo>
                  <a:pt x="119294" y="24648"/>
                </a:lnTo>
                <a:lnTo>
                  <a:pt x="77075" y="53153"/>
                </a:lnTo>
                <a:lnTo>
                  <a:pt x="42581" y="90394"/>
                </a:lnTo>
                <a:lnTo>
                  <a:pt x="17342" y="134835"/>
                </a:lnTo>
                <a:lnTo>
                  <a:pt x="2888" y="184939"/>
                </a:lnTo>
                <a:lnTo>
                  <a:pt x="0" y="220728"/>
                </a:lnTo>
                <a:lnTo>
                  <a:pt x="731" y="238839"/>
                </a:lnTo>
                <a:lnTo>
                  <a:pt x="11250" y="290518"/>
                </a:lnTo>
                <a:lnTo>
                  <a:pt x="33064" y="337024"/>
                </a:lnTo>
                <a:lnTo>
                  <a:pt x="64643" y="376828"/>
                </a:lnTo>
                <a:lnTo>
                  <a:pt x="104458" y="408400"/>
                </a:lnTo>
                <a:lnTo>
                  <a:pt x="150975" y="430209"/>
                </a:lnTo>
                <a:lnTo>
                  <a:pt x="202667" y="440725"/>
                </a:lnTo>
                <a:lnTo>
                  <a:pt x="220782" y="441457"/>
                </a:lnTo>
                <a:close/>
              </a:path>
            </a:pathLst>
          </a:custGeom>
          <a:ln w="8796">
            <a:solidFill>
              <a:srgbClr val="41709C"/>
            </a:solidFill>
          </a:ln>
        </p:spPr>
        <p:txBody>
          <a:bodyPr wrap="square" lIns="0" tIns="0" rIns="0" bIns="0" rtlCol="0"/>
          <a:lstStyle/>
          <a:p>
            <a:endParaRPr/>
          </a:p>
        </p:txBody>
      </p:sp>
      <p:sp>
        <p:nvSpPr>
          <p:cNvPr id="30" name="object 29"/>
          <p:cNvSpPr txBox="1"/>
          <p:nvPr/>
        </p:nvSpPr>
        <p:spPr>
          <a:xfrm>
            <a:off x="6004183" y="3138536"/>
            <a:ext cx="437515" cy="166370"/>
          </a:xfrm>
          <a:prstGeom prst="rect">
            <a:avLst/>
          </a:prstGeom>
        </p:spPr>
        <p:txBody>
          <a:bodyPr vert="horz" wrap="square" lIns="0" tIns="0" rIns="0" bIns="0" rtlCol="0">
            <a:spAutoFit/>
          </a:bodyPr>
          <a:lstStyle/>
          <a:p>
            <a:pPr marL="12700">
              <a:lnSpc>
                <a:spcPct val="100000"/>
              </a:lnSpc>
            </a:pPr>
            <a:r>
              <a:rPr sz="1100" spc="15" dirty="0">
                <a:solidFill>
                  <a:srgbClr val="FDFFFF"/>
                </a:solidFill>
                <a:latin typeface="Calibri"/>
                <a:cs typeface="Calibri"/>
              </a:rPr>
              <a:t>B</a:t>
            </a:r>
            <a:r>
              <a:rPr sz="1100" spc="-45" dirty="0">
                <a:solidFill>
                  <a:srgbClr val="FDFFFF"/>
                </a:solidFill>
                <a:latin typeface="Calibri"/>
                <a:cs typeface="Calibri"/>
              </a:rPr>
              <a:t>O</a:t>
            </a:r>
            <a:r>
              <a:rPr sz="1100" spc="45" dirty="0">
                <a:solidFill>
                  <a:srgbClr val="FDFFFF"/>
                </a:solidFill>
                <a:latin typeface="Calibri"/>
                <a:cs typeface="Calibri"/>
              </a:rPr>
              <a:t>A</a:t>
            </a:r>
            <a:r>
              <a:rPr sz="1100" spc="-50" dirty="0">
                <a:solidFill>
                  <a:srgbClr val="FDFFFF"/>
                </a:solidFill>
                <a:latin typeface="Calibri"/>
                <a:cs typeface="Calibri"/>
              </a:rPr>
              <a:t>R</a:t>
            </a:r>
            <a:r>
              <a:rPr sz="1100" dirty="0">
                <a:solidFill>
                  <a:srgbClr val="FDFFFF"/>
                </a:solidFill>
                <a:latin typeface="Calibri"/>
                <a:cs typeface="Calibri"/>
              </a:rPr>
              <a:t>D</a:t>
            </a:r>
            <a:endParaRPr sz="1100">
              <a:latin typeface="Calibri"/>
              <a:cs typeface="Calibri"/>
            </a:endParaRPr>
          </a:p>
        </p:txBody>
      </p:sp>
      <p:sp>
        <p:nvSpPr>
          <p:cNvPr id="31" name="object 30"/>
          <p:cNvSpPr/>
          <p:nvPr/>
        </p:nvSpPr>
        <p:spPr>
          <a:xfrm>
            <a:off x="7327868" y="2421786"/>
            <a:ext cx="949224" cy="518430"/>
          </a:xfrm>
          <a:prstGeom prst="rect">
            <a:avLst/>
          </a:prstGeom>
          <a:blipFill>
            <a:blip r:embed="rId4" cstate="print"/>
            <a:stretch>
              <a:fillRect/>
            </a:stretch>
          </a:blipFill>
        </p:spPr>
        <p:txBody>
          <a:bodyPr wrap="square" lIns="0" tIns="0" rIns="0" bIns="0" rtlCol="0"/>
          <a:lstStyle/>
          <a:p>
            <a:endParaRPr/>
          </a:p>
        </p:txBody>
      </p:sp>
      <p:sp>
        <p:nvSpPr>
          <p:cNvPr id="32" name="object 31"/>
          <p:cNvSpPr/>
          <p:nvPr/>
        </p:nvSpPr>
        <p:spPr>
          <a:xfrm>
            <a:off x="7382243" y="2459395"/>
            <a:ext cx="830580" cy="398780"/>
          </a:xfrm>
          <a:custGeom>
            <a:avLst/>
            <a:gdLst/>
            <a:ahLst/>
            <a:cxnLst/>
            <a:rect l="l" t="t" r="r" b="b"/>
            <a:pathLst>
              <a:path w="830579" h="398780">
                <a:moveTo>
                  <a:pt x="631175" y="0"/>
                </a:moveTo>
                <a:lnTo>
                  <a:pt x="199337" y="0"/>
                </a:lnTo>
                <a:lnTo>
                  <a:pt x="182995" y="660"/>
                </a:lnTo>
                <a:lnTo>
                  <a:pt x="136350" y="10153"/>
                </a:lnTo>
                <a:lnTo>
                  <a:pt x="94357" y="29842"/>
                </a:lnTo>
                <a:lnTo>
                  <a:pt x="58403" y="58345"/>
                </a:lnTo>
                <a:lnTo>
                  <a:pt x="29877" y="94282"/>
                </a:lnTo>
                <a:lnTo>
                  <a:pt x="10167" y="136272"/>
                </a:lnTo>
                <a:lnTo>
                  <a:pt x="661" y="182934"/>
                </a:lnTo>
                <a:lnTo>
                  <a:pt x="0" y="199288"/>
                </a:lnTo>
                <a:lnTo>
                  <a:pt x="661" y="215626"/>
                </a:lnTo>
                <a:lnTo>
                  <a:pt x="10167" y="262259"/>
                </a:lnTo>
                <a:lnTo>
                  <a:pt x="29877" y="304242"/>
                </a:lnTo>
                <a:lnTo>
                  <a:pt x="58403" y="340187"/>
                </a:lnTo>
                <a:lnTo>
                  <a:pt x="94357" y="368706"/>
                </a:lnTo>
                <a:lnTo>
                  <a:pt x="136350" y="388411"/>
                </a:lnTo>
                <a:lnTo>
                  <a:pt x="182995" y="397915"/>
                </a:lnTo>
                <a:lnTo>
                  <a:pt x="199337" y="398576"/>
                </a:lnTo>
                <a:lnTo>
                  <a:pt x="631175" y="398576"/>
                </a:lnTo>
                <a:lnTo>
                  <a:pt x="679100" y="392781"/>
                </a:lnTo>
                <a:lnTo>
                  <a:pt x="722811" y="376322"/>
                </a:lnTo>
                <a:lnTo>
                  <a:pt x="760929" y="350587"/>
                </a:lnTo>
                <a:lnTo>
                  <a:pt x="792071" y="316963"/>
                </a:lnTo>
                <a:lnTo>
                  <a:pt x="814857" y="276838"/>
                </a:lnTo>
                <a:lnTo>
                  <a:pt x="827905" y="231601"/>
                </a:lnTo>
                <a:lnTo>
                  <a:pt x="830513" y="199288"/>
                </a:lnTo>
                <a:lnTo>
                  <a:pt x="829852" y="182934"/>
                </a:lnTo>
                <a:lnTo>
                  <a:pt x="820357" y="136272"/>
                </a:lnTo>
                <a:lnTo>
                  <a:pt x="800663" y="94282"/>
                </a:lnTo>
                <a:lnTo>
                  <a:pt x="772153" y="58345"/>
                </a:lnTo>
                <a:lnTo>
                  <a:pt x="736207" y="29842"/>
                </a:lnTo>
                <a:lnTo>
                  <a:pt x="694207" y="10153"/>
                </a:lnTo>
                <a:lnTo>
                  <a:pt x="647533" y="660"/>
                </a:lnTo>
                <a:lnTo>
                  <a:pt x="631175" y="0"/>
                </a:lnTo>
                <a:close/>
              </a:path>
            </a:pathLst>
          </a:custGeom>
          <a:solidFill>
            <a:srgbClr val="4F87BA"/>
          </a:solidFill>
        </p:spPr>
        <p:txBody>
          <a:bodyPr wrap="square" lIns="0" tIns="0" rIns="0" bIns="0" rtlCol="0"/>
          <a:lstStyle/>
          <a:p>
            <a:endParaRPr/>
          </a:p>
        </p:txBody>
      </p:sp>
      <p:sp>
        <p:nvSpPr>
          <p:cNvPr id="33" name="object 32"/>
          <p:cNvSpPr/>
          <p:nvPr/>
        </p:nvSpPr>
        <p:spPr>
          <a:xfrm>
            <a:off x="7382243" y="2459395"/>
            <a:ext cx="830580" cy="398780"/>
          </a:xfrm>
          <a:custGeom>
            <a:avLst/>
            <a:gdLst/>
            <a:ahLst/>
            <a:cxnLst/>
            <a:rect l="l" t="t" r="r" b="b"/>
            <a:pathLst>
              <a:path w="830579" h="398780">
                <a:moveTo>
                  <a:pt x="199337" y="398576"/>
                </a:moveTo>
                <a:lnTo>
                  <a:pt x="631175" y="398576"/>
                </a:lnTo>
                <a:lnTo>
                  <a:pt x="647533" y="397915"/>
                </a:lnTo>
                <a:lnTo>
                  <a:pt x="694207" y="388411"/>
                </a:lnTo>
                <a:lnTo>
                  <a:pt x="736207" y="368706"/>
                </a:lnTo>
                <a:lnTo>
                  <a:pt x="772153" y="340187"/>
                </a:lnTo>
                <a:lnTo>
                  <a:pt x="800663" y="304242"/>
                </a:lnTo>
                <a:lnTo>
                  <a:pt x="820357" y="262259"/>
                </a:lnTo>
                <a:lnTo>
                  <a:pt x="829852" y="215626"/>
                </a:lnTo>
                <a:lnTo>
                  <a:pt x="830513" y="199288"/>
                </a:lnTo>
                <a:lnTo>
                  <a:pt x="829852" y="182934"/>
                </a:lnTo>
                <a:lnTo>
                  <a:pt x="820357" y="136272"/>
                </a:lnTo>
                <a:lnTo>
                  <a:pt x="800663" y="94282"/>
                </a:lnTo>
                <a:lnTo>
                  <a:pt x="772153" y="58345"/>
                </a:lnTo>
                <a:lnTo>
                  <a:pt x="736207" y="29842"/>
                </a:lnTo>
                <a:lnTo>
                  <a:pt x="694207" y="10153"/>
                </a:lnTo>
                <a:lnTo>
                  <a:pt x="647533" y="660"/>
                </a:lnTo>
                <a:lnTo>
                  <a:pt x="631175" y="0"/>
                </a:lnTo>
                <a:lnTo>
                  <a:pt x="199337" y="0"/>
                </a:lnTo>
                <a:lnTo>
                  <a:pt x="151450" y="5788"/>
                </a:lnTo>
                <a:lnTo>
                  <a:pt x="107752" y="22231"/>
                </a:lnTo>
                <a:lnTo>
                  <a:pt x="69631" y="47950"/>
                </a:lnTo>
                <a:lnTo>
                  <a:pt x="38475" y="81562"/>
                </a:lnTo>
                <a:lnTo>
                  <a:pt x="15672" y="121688"/>
                </a:lnTo>
                <a:lnTo>
                  <a:pt x="2610" y="166946"/>
                </a:lnTo>
                <a:lnTo>
                  <a:pt x="0" y="199288"/>
                </a:lnTo>
                <a:lnTo>
                  <a:pt x="661" y="215626"/>
                </a:lnTo>
                <a:lnTo>
                  <a:pt x="10167" y="262259"/>
                </a:lnTo>
                <a:lnTo>
                  <a:pt x="29877" y="304242"/>
                </a:lnTo>
                <a:lnTo>
                  <a:pt x="58403" y="340187"/>
                </a:lnTo>
                <a:lnTo>
                  <a:pt x="94357" y="368706"/>
                </a:lnTo>
                <a:lnTo>
                  <a:pt x="136350" y="388411"/>
                </a:lnTo>
                <a:lnTo>
                  <a:pt x="182995" y="397915"/>
                </a:lnTo>
                <a:lnTo>
                  <a:pt x="199337" y="398576"/>
                </a:lnTo>
                <a:close/>
              </a:path>
            </a:pathLst>
          </a:custGeom>
          <a:ln w="8796">
            <a:solidFill>
              <a:srgbClr val="41709C"/>
            </a:solidFill>
          </a:ln>
        </p:spPr>
        <p:txBody>
          <a:bodyPr wrap="square" lIns="0" tIns="0" rIns="0" bIns="0" rtlCol="0"/>
          <a:lstStyle/>
          <a:p>
            <a:endParaRPr/>
          </a:p>
        </p:txBody>
      </p:sp>
      <p:sp>
        <p:nvSpPr>
          <p:cNvPr id="34" name="object 33"/>
          <p:cNvSpPr/>
          <p:nvPr/>
        </p:nvSpPr>
        <p:spPr>
          <a:xfrm>
            <a:off x="7327868" y="2843561"/>
            <a:ext cx="949224" cy="509643"/>
          </a:xfrm>
          <a:prstGeom prst="rect">
            <a:avLst/>
          </a:prstGeom>
          <a:blipFill>
            <a:blip r:embed="rId5" cstate="print"/>
            <a:stretch>
              <a:fillRect/>
            </a:stretch>
          </a:blipFill>
        </p:spPr>
        <p:txBody>
          <a:bodyPr wrap="square" lIns="0" tIns="0" rIns="0" bIns="0" rtlCol="0"/>
          <a:lstStyle/>
          <a:p>
            <a:endParaRPr/>
          </a:p>
        </p:txBody>
      </p:sp>
      <p:sp>
        <p:nvSpPr>
          <p:cNvPr id="35" name="object 34"/>
          <p:cNvSpPr/>
          <p:nvPr/>
        </p:nvSpPr>
        <p:spPr>
          <a:xfrm>
            <a:off x="7382243" y="2877888"/>
            <a:ext cx="830580" cy="398780"/>
          </a:xfrm>
          <a:custGeom>
            <a:avLst/>
            <a:gdLst/>
            <a:ahLst/>
            <a:cxnLst/>
            <a:rect l="l" t="t" r="r" b="b"/>
            <a:pathLst>
              <a:path w="830579" h="398780">
                <a:moveTo>
                  <a:pt x="631175" y="0"/>
                </a:moveTo>
                <a:lnTo>
                  <a:pt x="199337" y="0"/>
                </a:lnTo>
                <a:lnTo>
                  <a:pt x="182995" y="660"/>
                </a:lnTo>
                <a:lnTo>
                  <a:pt x="136350" y="10152"/>
                </a:lnTo>
                <a:lnTo>
                  <a:pt x="94357" y="29837"/>
                </a:lnTo>
                <a:lnTo>
                  <a:pt x="58403" y="58330"/>
                </a:lnTo>
                <a:lnTo>
                  <a:pt x="29877" y="94250"/>
                </a:lnTo>
                <a:lnTo>
                  <a:pt x="10167" y="136212"/>
                </a:lnTo>
                <a:lnTo>
                  <a:pt x="661" y="182834"/>
                </a:lnTo>
                <a:lnTo>
                  <a:pt x="0" y="199171"/>
                </a:lnTo>
                <a:lnTo>
                  <a:pt x="661" y="215524"/>
                </a:lnTo>
                <a:lnTo>
                  <a:pt x="10167" y="262187"/>
                </a:lnTo>
                <a:lnTo>
                  <a:pt x="29877" y="304177"/>
                </a:lnTo>
                <a:lnTo>
                  <a:pt x="58403" y="340114"/>
                </a:lnTo>
                <a:lnTo>
                  <a:pt x="94357" y="368617"/>
                </a:lnTo>
                <a:lnTo>
                  <a:pt x="136350" y="388305"/>
                </a:lnTo>
                <a:lnTo>
                  <a:pt x="182995" y="397799"/>
                </a:lnTo>
                <a:lnTo>
                  <a:pt x="199337" y="398459"/>
                </a:lnTo>
                <a:lnTo>
                  <a:pt x="631175" y="398459"/>
                </a:lnTo>
                <a:lnTo>
                  <a:pt x="679100" y="392671"/>
                </a:lnTo>
                <a:lnTo>
                  <a:pt x="722811" y="376227"/>
                </a:lnTo>
                <a:lnTo>
                  <a:pt x="760929" y="350509"/>
                </a:lnTo>
                <a:lnTo>
                  <a:pt x="792071" y="316896"/>
                </a:lnTo>
                <a:lnTo>
                  <a:pt x="814857" y="276771"/>
                </a:lnTo>
                <a:lnTo>
                  <a:pt x="827905" y="231512"/>
                </a:lnTo>
                <a:lnTo>
                  <a:pt x="830513" y="199171"/>
                </a:lnTo>
                <a:lnTo>
                  <a:pt x="829852" y="182834"/>
                </a:lnTo>
                <a:lnTo>
                  <a:pt x="820357" y="136212"/>
                </a:lnTo>
                <a:lnTo>
                  <a:pt x="800663" y="94250"/>
                </a:lnTo>
                <a:lnTo>
                  <a:pt x="772153" y="58330"/>
                </a:lnTo>
                <a:lnTo>
                  <a:pt x="736207" y="29837"/>
                </a:lnTo>
                <a:lnTo>
                  <a:pt x="694207" y="10152"/>
                </a:lnTo>
                <a:lnTo>
                  <a:pt x="647533" y="660"/>
                </a:lnTo>
                <a:lnTo>
                  <a:pt x="631175" y="0"/>
                </a:lnTo>
                <a:close/>
              </a:path>
            </a:pathLst>
          </a:custGeom>
          <a:solidFill>
            <a:srgbClr val="4F87BA"/>
          </a:solidFill>
        </p:spPr>
        <p:txBody>
          <a:bodyPr wrap="square" lIns="0" tIns="0" rIns="0" bIns="0" rtlCol="0"/>
          <a:lstStyle/>
          <a:p>
            <a:endParaRPr/>
          </a:p>
        </p:txBody>
      </p:sp>
      <p:sp>
        <p:nvSpPr>
          <p:cNvPr id="36" name="object 35"/>
          <p:cNvSpPr/>
          <p:nvPr/>
        </p:nvSpPr>
        <p:spPr>
          <a:xfrm>
            <a:off x="7382243" y="2877888"/>
            <a:ext cx="830580" cy="398780"/>
          </a:xfrm>
          <a:custGeom>
            <a:avLst/>
            <a:gdLst/>
            <a:ahLst/>
            <a:cxnLst/>
            <a:rect l="l" t="t" r="r" b="b"/>
            <a:pathLst>
              <a:path w="830579" h="398780">
                <a:moveTo>
                  <a:pt x="199337" y="398459"/>
                </a:moveTo>
                <a:lnTo>
                  <a:pt x="631175" y="398459"/>
                </a:lnTo>
                <a:lnTo>
                  <a:pt x="647533" y="397799"/>
                </a:lnTo>
                <a:lnTo>
                  <a:pt x="694207" y="388305"/>
                </a:lnTo>
                <a:lnTo>
                  <a:pt x="736207" y="368617"/>
                </a:lnTo>
                <a:lnTo>
                  <a:pt x="772153" y="340114"/>
                </a:lnTo>
                <a:lnTo>
                  <a:pt x="800663" y="304177"/>
                </a:lnTo>
                <a:lnTo>
                  <a:pt x="820357" y="262187"/>
                </a:lnTo>
                <a:lnTo>
                  <a:pt x="829852" y="215524"/>
                </a:lnTo>
                <a:lnTo>
                  <a:pt x="830513" y="199171"/>
                </a:lnTo>
                <a:lnTo>
                  <a:pt x="829852" y="182834"/>
                </a:lnTo>
                <a:lnTo>
                  <a:pt x="820357" y="136212"/>
                </a:lnTo>
                <a:lnTo>
                  <a:pt x="800663" y="94250"/>
                </a:lnTo>
                <a:lnTo>
                  <a:pt x="772153" y="58330"/>
                </a:lnTo>
                <a:lnTo>
                  <a:pt x="736207" y="29837"/>
                </a:lnTo>
                <a:lnTo>
                  <a:pt x="694207" y="10152"/>
                </a:lnTo>
                <a:lnTo>
                  <a:pt x="647533" y="660"/>
                </a:lnTo>
                <a:lnTo>
                  <a:pt x="631175" y="0"/>
                </a:lnTo>
                <a:lnTo>
                  <a:pt x="199337" y="0"/>
                </a:lnTo>
                <a:lnTo>
                  <a:pt x="151450" y="5787"/>
                </a:lnTo>
                <a:lnTo>
                  <a:pt x="107752" y="22228"/>
                </a:lnTo>
                <a:lnTo>
                  <a:pt x="69631" y="47939"/>
                </a:lnTo>
                <a:lnTo>
                  <a:pt x="38475" y="81537"/>
                </a:lnTo>
                <a:lnTo>
                  <a:pt x="15672" y="121639"/>
                </a:lnTo>
                <a:lnTo>
                  <a:pt x="2610" y="166861"/>
                </a:lnTo>
                <a:lnTo>
                  <a:pt x="0" y="199171"/>
                </a:lnTo>
                <a:lnTo>
                  <a:pt x="661" y="215524"/>
                </a:lnTo>
                <a:lnTo>
                  <a:pt x="10167" y="262187"/>
                </a:lnTo>
                <a:lnTo>
                  <a:pt x="29877" y="304177"/>
                </a:lnTo>
                <a:lnTo>
                  <a:pt x="58403" y="340114"/>
                </a:lnTo>
                <a:lnTo>
                  <a:pt x="94357" y="368617"/>
                </a:lnTo>
                <a:lnTo>
                  <a:pt x="136350" y="388305"/>
                </a:lnTo>
                <a:lnTo>
                  <a:pt x="182995" y="397799"/>
                </a:lnTo>
                <a:lnTo>
                  <a:pt x="199337" y="398459"/>
                </a:lnTo>
                <a:close/>
              </a:path>
            </a:pathLst>
          </a:custGeom>
          <a:ln w="8796">
            <a:solidFill>
              <a:srgbClr val="41709C"/>
            </a:solidFill>
          </a:ln>
        </p:spPr>
        <p:txBody>
          <a:bodyPr wrap="square" lIns="0" tIns="0" rIns="0" bIns="0" rtlCol="0"/>
          <a:lstStyle/>
          <a:p>
            <a:endParaRPr/>
          </a:p>
        </p:txBody>
      </p:sp>
      <p:sp>
        <p:nvSpPr>
          <p:cNvPr id="37" name="object 36"/>
          <p:cNvSpPr txBox="1"/>
          <p:nvPr/>
        </p:nvSpPr>
        <p:spPr>
          <a:xfrm>
            <a:off x="7471028" y="2499211"/>
            <a:ext cx="666750" cy="755650"/>
          </a:xfrm>
          <a:prstGeom prst="rect">
            <a:avLst/>
          </a:prstGeom>
        </p:spPr>
        <p:txBody>
          <a:bodyPr vert="horz" wrap="square" lIns="0" tIns="0" rIns="0" bIns="0" rtlCol="0">
            <a:spAutoFit/>
          </a:bodyPr>
          <a:lstStyle/>
          <a:p>
            <a:pPr algn="ctr">
              <a:lnSpc>
                <a:spcPct val="100000"/>
              </a:lnSpc>
            </a:pPr>
            <a:r>
              <a:rPr sz="1100" spc="-20" dirty="0">
                <a:solidFill>
                  <a:srgbClr val="FDFFFF"/>
                </a:solidFill>
                <a:latin typeface="Calibri"/>
                <a:cs typeface="Calibri"/>
              </a:rPr>
              <a:t>F</a:t>
            </a:r>
            <a:r>
              <a:rPr sz="1100" spc="20" dirty="0">
                <a:solidFill>
                  <a:srgbClr val="FDFFFF"/>
                </a:solidFill>
                <a:latin typeface="Calibri"/>
                <a:cs typeface="Calibri"/>
              </a:rPr>
              <a:t>i</a:t>
            </a:r>
            <a:r>
              <a:rPr sz="1100" spc="-25" dirty="0">
                <a:solidFill>
                  <a:srgbClr val="FDFFFF"/>
                </a:solidFill>
                <a:latin typeface="Calibri"/>
                <a:cs typeface="Calibri"/>
              </a:rPr>
              <a:t>n</a:t>
            </a:r>
            <a:r>
              <a:rPr sz="1100" spc="25" dirty="0">
                <a:solidFill>
                  <a:srgbClr val="FDFFFF"/>
                </a:solidFill>
                <a:latin typeface="Calibri"/>
                <a:cs typeface="Calibri"/>
              </a:rPr>
              <a:t>a</a:t>
            </a:r>
            <a:r>
              <a:rPr sz="1100" spc="40" dirty="0">
                <a:solidFill>
                  <a:srgbClr val="FDFFFF"/>
                </a:solidFill>
                <a:latin typeface="Calibri"/>
                <a:cs typeface="Calibri"/>
              </a:rPr>
              <a:t>n</a:t>
            </a:r>
            <a:r>
              <a:rPr sz="1100" spc="-55" dirty="0">
                <a:solidFill>
                  <a:srgbClr val="FDFFFF"/>
                </a:solidFill>
                <a:latin typeface="Calibri"/>
                <a:cs typeface="Calibri"/>
              </a:rPr>
              <a:t>c</a:t>
            </a:r>
            <a:r>
              <a:rPr sz="1100" dirty="0">
                <a:solidFill>
                  <a:srgbClr val="FDFFFF"/>
                </a:solidFill>
                <a:latin typeface="Calibri"/>
                <a:cs typeface="Calibri"/>
              </a:rPr>
              <a:t>e</a:t>
            </a:r>
            <a:endParaRPr sz="1100">
              <a:latin typeface="Calibri"/>
              <a:cs typeface="Calibri"/>
            </a:endParaRPr>
          </a:p>
          <a:p>
            <a:pPr algn="ctr">
              <a:lnSpc>
                <a:spcPct val="100000"/>
              </a:lnSpc>
              <a:spcBef>
                <a:spcPts val="10"/>
              </a:spcBef>
            </a:pPr>
            <a:r>
              <a:rPr sz="1100" spc="25" dirty="0">
                <a:solidFill>
                  <a:srgbClr val="FDFFFF"/>
                </a:solidFill>
                <a:latin typeface="Calibri"/>
                <a:cs typeface="Calibri"/>
              </a:rPr>
              <a:t>C</a:t>
            </a:r>
            <a:r>
              <a:rPr sz="1100" spc="-35" dirty="0">
                <a:solidFill>
                  <a:srgbClr val="FDFFFF"/>
                </a:solidFill>
                <a:latin typeface="Calibri"/>
                <a:cs typeface="Calibri"/>
              </a:rPr>
              <a:t>o</a:t>
            </a:r>
            <a:r>
              <a:rPr sz="1100" spc="10" dirty="0">
                <a:solidFill>
                  <a:srgbClr val="FDFFFF"/>
                </a:solidFill>
                <a:latin typeface="Calibri"/>
                <a:cs typeface="Calibri"/>
              </a:rPr>
              <a:t>mm</a:t>
            </a:r>
            <a:r>
              <a:rPr sz="1100" spc="-50" dirty="0">
                <a:solidFill>
                  <a:srgbClr val="FDFFFF"/>
                </a:solidFill>
                <a:latin typeface="Calibri"/>
                <a:cs typeface="Calibri"/>
              </a:rPr>
              <a:t>i</a:t>
            </a:r>
            <a:r>
              <a:rPr sz="1100" spc="40" dirty="0">
                <a:solidFill>
                  <a:srgbClr val="FDFFFF"/>
                </a:solidFill>
                <a:latin typeface="Calibri"/>
                <a:cs typeface="Calibri"/>
              </a:rPr>
              <a:t>t</a:t>
            </a:r>
            <a:r>
              <a:rPr sz="1100" spc="-30" dirty="0">
                <a:solidFill>
                  <a:srgbClr val="FDFFFF"/>
                </a:solidFill>
                <a:latin typeface="Calibri"/>
                <a:cs typeface="Calibri"/>
              </a:rPr>
              <a:t>t</a:t>
            </a:r>
            <a:r>
              <a:rPr sz="1100" dirty="0">
                <a:solidFill>
                  <a:srgbClr val="FDFFFF"/>
                </a:solidFill>
                <a:latin typeface="Calibri"/>
                <a:cs typeface="Calibri"/>
              </a:rPr>
              <a:t>ee</a:t>
            </a:r>
            <a:endParaRPr sz="1100">
              <a:latin typeface="Calibri"/>
              <a:cs typeface="Calibri"/>
            </a:endParaRPr>
          </a:p>
          <a:p>
            <a:pPr algn="ctr">
              <a:lnSpc>
                <a:spcPct val="100000"/>
              </a:lnSpc>
              <a:spcBef>
                <a:spcPts val="650"/>
              </a:spcBef>
            </a:pPr>
            <a:r>
              <a:rPr sz="1100" dirty="0">
                <a:solidFill>
                  <a:srgbClr val="FDFFFF"/>
                </a:solidFill>
                <a:latin typeface="Calibri"/>
                <a:cs typeface="Calibri"/>
              </a:rPr>
              <a:t>I</a:t>
            </a:r>
            <a:r>
              <a:rPr sz="1100" spc="-25" dirty="0">
                <a:solidFill>
                  <a:srgbClr val="FDFFFF"/>
                </a:solidFill>
                <a:latin typeface="Calibri"/>
                <a:cs typeface="Calibri"/>
              </a:rPr>
              <a:t>P</a:t>
            </a:r>
            <a:r>
              <a:rPr sz="1100" dirty="0">
                <a:solidFill>
                  <a:srgbClr val="FDFFFF"/>
                </a:solidFill>
                <a:latin typeface="Calibri"/>
                <a:cs typeface="Calibri"/>
              </a:rPr>
              <a:t>R</a:t>
            </a:r>
            <a:r>
              <a:rPr sz="1100" spc="45" dirty="0">
                <a:solidFill>
                  <a:srgbClr val="FDFFFF"/>
                </a:solidFill>
                <a:latin typeface="Calibri"/>
                <a:cs typeface="Calibri"/>
              </a:rPr>
              <a:t> </a:t>
            </a:r>
            <a:r>
              <a:rPr sz="1100" spc="-25" dirty="0">
                <a:solidFill>
                  <a:srgbClr val="FDFFFF"/>
                </a:solidFill>
                <a:latin typeface="Calibri"/>
                <a:cs typeface="Calibri"/>
              </a:rPr>
              <a:t>S</a:t>
            </a:r>
            <a:r>
              <a:rPr sz="1100" spc="-30" dirty="0">
                <a:solidFill>
                  <a:srgbClr val="FDFFFF"/>
                </a:solidFill>
                <a:latin typeface="Calibri"/>
                <a:cs typeface="Calibri"/>
              </a:rPr>
              <a:t>p</a:t>
            </a:r>
            <a:r>
              <a:rPr sz="1100" dirty="0">
                <a:solidFill>
                  <a:srgbClr val="FDFFFF"/>
                </a:solidFill>
                <a:latin typeface="Calibri"/>
                <a:cs typeface="Calibri"/>
              </a:rPr>
              <a:t>e</a:t>
            </a:r>
            <a:r>
              <a:rPr sz="1100" spc="15" dirty="0">
                <a:solidFill>
                  <a:srgbClr val="FDFFFF"/>
                </a:solidFill>
                <a:latin typeface="Calibri"/>
                <a:cs typeface="Calibri"/>
              </a:rPr>
              <a:t>c</a:t>
            </a:r>
            <a:r>
              <a:rPr sz="1100" spc="20" dirty="0">
                <a:solidFill>
                  <a:srgbClr val="FDFFFF"/>
                </a:solidFill>
                <a:latin typeface="Calibri"/>
                <a:cs typeface="Calibri"/>
              </a:rPr>
              <a:t>i</a:t>
            </a:r>
            <a:r>
              <a:rPr sz="1100" spc="-50" dirty="0">
                <a:solidFill>
                  <a:srgbClr val="FDFFFF"/>
                </a:solidFill>
                <a:latin typeface="Calibri"/>
                <a:cs typeface="Calibri"/>
              </a:rPr>
              <a:t>a</a:t>
            </a:r>
            <a:r>
              <a:rPr sz="1100" dirty="0">
                <a:solidFill>
                  <a:srgbClr val="FDFFFF"/>
                </a:solidFill>
                <a:latin typeface="Calibri"/>
                <a:cs typeface="Calibri"/>
              </a:rPr>
              <a:t>l</a:t>
            </a:r>
            <a:endParaRPr sz="1100">
              <a:latin typeface="Calibri"/>
              <a:cs typeface="Calibri"/>
            </a:endParaRPr>
          </a:p>
          <a:p>
            <a:pPr algn="ctr">
              <a:lnSpc>
                <a:spcPct val="100000"/>
              </a:lnSpc>
              <a:spcBef>
                <a:spcPts val="10"/>
              </a:spcBef>
            </a:pPr>
            <a:r>
              <a:rPr sz="1100" spc="30" dirty="0">
                <a:solidFill>
                  <a:srgbClr val="FDFFFF"/>
                </a:solidFill>
                <a:latin typeface="Calibri"/>
                <a:cs typeface="Calibri"/>
              </a:rPr>
              <a:t>C</a:t>
            </a:r>
            <a:r>
              <a:rPr sz="1100" spc="-30" dirty="0">
                <a:solidFill>
                  <a:srgbClr val="FDFFFF"/>
                </a:solidFill>
                <a:latin typeface="Calibri"/>
                <a:cs typeface="Calibri"/>
              </a:rPr>
              <a:t>o</a:t>
            </a:r>
            <a:r>
              <a:rPr sz="1100" spc="15" dirty="0">
                <a:solidFill>
                  <a:srgbClr val="FDFFFF"/>
                </a:solidFill>
                <a:latin typeface="Calibri"/>
                <a:cs typeface="Calibri"/>
              </a:rPr>
              <a:t>mm</a:t>
            </a:r>
            <a:r>
              <a:rPr sz="1100" spc="-50" dirty="0">
                <a:solidFill>
                  <a:srgbClr val="FDFFFF"/>
                </a:solidFill>
                <a:latin typeface="Calibri"/>
                <a:cs typeface="Calibri"/>
              </a:rPr>
              <a:t>i</a:t>
            </a:r>
            <a:r>
              <a:rPr sz="1100" spc="40" dirty="0">
                <a:solidFill>
                  <a:srgbClr val="FDFFFF"/>
                </a:solidFill>
                <a:latin typeface="Calibri"/>
                <a:cs typeface="Calibri"/>
              </a:rPr>
              <a:t>t</a:t>
            </a:r>
            <a:r>
              <a:rPr sz="1100" spc="-30" dirty="0">
                <a:solidFill>
                  <a:srgbClr val="FDFFFF"/>
                </a:solidFill>
                <a:latin typeface="Calibri"/>
                <a:cs typeface="Calibri"/>
              </a:rPr>
              <a:t>t</a:t>
            </a:r>
            <a:r>
              <a:rPr sz="1100" dirty="0">
                <a:solidFill>
                  <a:srgbClr val="FDFFFF"/>
                </a:solidFill>
                <a:latin typeface="Calibri"/>
                <a:cs typeface="Calibri"/>
              </a:rPr>
              <a:t>ee</a:t>
            </a:r>
            <a:endParaRPr sz="1100">
              <a:latin typeface="Calibri"/>
              <a:cs typeface="Calibri"/>
            </a:endParaRPr>
          </a:p>
        </p:txBody>
      </p:sp>
      <p:sp>
        <p:nvSpPr>
          <p:cNvPr id="38" name="object 37"/>
          <p:cNvSpPr/>
          <p:nvPr/>
        </p:nvSpPr>
        <p:spPr>
          <a:xfrm>
            <a:off x="4242887" y="3353205"/>
            <a:ext cx="940435" cy="448135"/>
          </a:xfrm>
          <a:prstGeom prst="rect">
            <a:avLst/>
          </a:prstGeom>
          <a:blipFill>
            <a:blip r:embed="rId6" cstate="print"/>
            <a:stretch>
              <a:fillRect/>
            </a:stretch>
          </a:blipFill>
        </p:spPr>
        <p:txBody>
          <a:bodyPr wrap="square" lIns="0" tIns="0" rIns="0" bIns="0" rtlCol="0"/>
          <a:lstStyle/>
          <a:p>
            <a:endParaRPr/>
          </a:p>
        </p:txBody>
      </p:sp>
      <p:sp>
        <p:nvSpPr>
          <p:cNvPr id="39" name="object 38"/>
          <p:cNvSpPr/>
          <p:nvPr/>
        </p:nvSpPr>
        <p:spPr>
          <a:xfrm>
            <a:off x="4293118" y="3389290"/>
            <a:ext cx="830580" cy="332740"/>
          </a:xfrm>
          <a:custGeom>
            <a:avLst/>
            <a:gdLst/>
            <a:ahLst/>
            <a:cxnLst/>
            <a:rect l="l" t="t" r="r" b="b"/>
            <a:pathLst>
              <a:path w="830579" h="332739">
                <a:moveTo>
                  <a:pt x="165934" y="0"/>
                </a:moveTo>
                <a:lnTo>
                  <a:pt x="122900" y="5630"/>
                </a:lnTo>
                <a:lnTo>
                  <a:pt x="84071" y="21546"/>
                </a:lnTo>
                <a:lnTo>
                  <a:pt x="50906" y="46281"/>
                </a:lnTo>
                <a:lnTo>
                  <a:pt x="24866" y="78371"/>
                </a:lnTo>
                <a:lnTo>
                  <a:pt x="7410" y="116351"/>
                </a:lnTo>
                <a:lnTo>
                  <a:pt x="0" y="158755"/>
                </a:lnTo>
                <a:lnTo>
                  <a:pt x="591" y="174243"/>
                </a:lnTo>
                <a:lnTo>
                  <a:pt x="9357" y="217790"/>
                </a:lnTo>
                <a:lnTo>
                  <a:pt x="27547" y="256034"/>
                </a:lnTo>
                <a:lnTo>
                  <a:pt x="53791" y="287784"/>
                </a:lnTo>
                <a:lnTo>
                  <a:pt x="86724" y="311846"/>
                </a:lnTo>
                <a:lnTo>
                  <a:pt x="124976" y="327030"/>
                </a:lnTo>
                <a:lnTo>
                  <a:pt x="165934" y="332147"/>
                </a:lnTo>
                <a:lnTo>
                  <a:pt x="664266" y="332147"/>
                </a:lnTo>
                <a:lnTo>
                  <a:pt x="707255" y="326518"/>
                </a:lnTo>
                <a:lnTo>
                  <a:pt x="746061" y="310607"/>
                </a:lnTo>
                <a:lnTo>
                  <a:pt x="779219" y="285873"/>
                </a:lnTo>
                <a:lnTo>
                  <a:pt x="805264" y="253778"/>
                </a:lnTo>
                <a:lnTo>
                  <a:pt x="822734" y="215783"/>
                </a:lnTo>
                <a:lnTo>
                  <a:pt x="830162" y="173348"/>
                </a:lnTo>
                <a:lnTo>
                  <a:pt x="829570" y="157864"/>
                </a:lnTo>
                <a:lnTo>
                  <a:pt x="820796" y="114323"/>
                </a:lnTo>
                <a:lnTo>
                  <a:pt x="802592" y="76083"/>
                </a:lnTo>
                <a:lnTo>
                  <a:pt x="776333" y="44338"/>
                </a:lnTo>
                <a:lnTo>
                  <a:pt x="743392" y="20280"/>
                </a:lnTo>
                <a:lnTo>
                  <a:pt x="705143" y="5104"/>
                </a:lnTo>
                <a:lnTo>
                  <a:pt x="165934" y="0"/>
                </a:lnTo>
                <a:close/>
              </a:path>
            </a:pathLst>
          </a:custGeom>
          <a:solidFill>
            <a:srgbClr val="4F87BA"/>
          </a:solidFill>
        </p:spPr>
        <p:txBody>
          <a:bodyPr wrap="square" lIns="0" tIns="0" rIns="0" bIns="0" rtlCol="0"/>
          <a:lstStyle/>
          <a:p>
            <a:endParaRPr/>
          </a:p>
        </p:txBody>
      </p:sp>
      <p:sp>
        <p:nvSpPr>
          <p:cNvPr id="40" name="object 39"/>
          <p:cNvSpPr/>
          <p:nvPr/>
        </p:nvSpPr>
        <p:spPr>
          <a:xfrm>
            <a:off x="4293118" y="3389290"/>
            <a:ext cx="830580" cy="332740"/>
          </a:xfrm>
          <a:custGeom>
            <a:avLst/>
            <a:gdLst/>
            <a:ahLst/>
            <a:cxnLst/>
            <a:rect l="l" t="t" r="r" b="b"/>
            <a:pathLst>
              <a:path w="830579" h="332739">
                <a:moveTo>
                  <a:pt x="165934" y="332147"/>
                </a:moveTo>
                <a:lnTo>
                  <a:pt x="664266" y="332147"/>
                </a:lnTo>
                <a:lnTo>
                  <a:pt x="678970" y="331503"/>
                </a:lnTo>
                <a:lnTo>
                  <a:pt x="720727" y="322285"/>
                </a:lnTo>
                <a:lnTo>
                  <a:pt x="757813" y="303270"/>
                </a:lnTo>
                <a:lnTo>
                  <a:pt x="788763" y="275920"/>
                </a:lnTo>
                <a:lnTo>
                  <a:pt x="812113" y="241697"/>
                </a:lnTo>
                <a:lnTo>
                  <a:pt x="826398" y="202059"/>
                </a:lnTo>
                <a:lnTo>
                  <a:pt x="830162" y="173348"/>
                </a:lnTo>
                <a:lnTo>
                  <a:pt x="829570" y="157864"/>
                </a:lnTo>
                <a:lnTo>
                  <a:pt x="820796" y="114323"/>
                </a:lnTo>
                <a:lnTo>
                  <a:pt x="802592" y="76083"/>
                </a:lnTo>
                <a:lnTo>
                  <a:pt x="776333" y="44338"/>
                </a:lnTo>
                <a:lnTo>
                  <a:pt x="743392" y="20280"/>
                </a:lnTo>
                <a:lnTo>
                  <a:pt x="705143" y="5104"/>
                </a:lnTo>
                <a:lnTo>
                  <a:pt x="165934" y="0"/>
                </a:lnTo>
                <a:lnTo>
                  <a:pt x="151212" y="643"/>
                </a:lnTo>
                <a:lnTo>
                  <a:pt x="109418" y="9865"/>
                </a:lnTo>
                <a:lnTo>
                  <a:pt x="72314" y="28883"/>
                </a:lnTo>
                <a:lnTo>
                  <a:pt x="41362" y="56233"/>
                </a:lnTo>
                <a:lnTo>
                  <a:pt x="18022" y="90449"/>
                </a:lnTo>
                <a:lnTo>
                  <a:pt x="3752" y="130066"/>
                </a:lnTo>
                <a:lnTo>
                  <a:pt x="0" y="158755"/>
                </a:lnTo>
                <a:lnTo>
                  <a:pt x="591" y="174243"/>
                </a:lnTo>
                <a:lnTo>
                  <a:pt x="9357" y="217790"/>
                </a:lnTo>
                <a:lnTo>
                  <a:pt x="27547" y="256034"/>
                </a:lnTo>
                <a:lnTo>
                  <a:pt x="53791" y="287784"/>
                </a:lnTo>
                <a:lnTo>
                  <a:pt x="86724" y="311846"/>
                </a:lnTo>
                <a:lnTo>
                  <a:pt x="124976" y="327030"/>
                </a:lnTo>
                <a:lnTo>
                  <a:pt x="165934" y="332147"/>
                </a:lnTo>
                <a:close/>
              </a:path>
            </a:pathLst>
          </a:custGeom>
          <a:ln w="8796">
            <a:solidFill>
              <a:srgbClr val="41709C"/>
            </a:solidFill>
          </a:ln>
        </p:spPr>
        <p:txBody>
          <a:bodyPr wrap="square" lIns="0" tIns="0" rIns="0" bIns="0" rtlCol="0"/>
          <a:lstStyle/>
          <a:p>
            <a:endParaRPr/>
          </a:p>
        </p:txBody>
      </p:sp>
      <p:sp>
        <p:nvSpPr>
          <p:cNvPr id="41" name="object 40"/>
          <p:cNvSpPr txBox="1"/>
          <p:nvPr/>
        </p:nvSpPr>
        <p:spPr>
          <a:xfrm>
            <a:off x="4568861" y="3483219"/>
            <a:ext cx="281940" cy="166370"/>
          </a:xfrm>
          <a:prstGeom prst="rect">
            <a:avLst/>
          </a:prstGeom>
        </p:spPr>
        <p:txBody>
          <a:bodyPr vert="horz" wrap="square" lIns="0" tIns="0" rIns="0" bIns="0" rtlCol="0">
            <a:spAutoFit/>
          </a:bodyPr>
          <a:lstStyle/>
          <a:p>
            <a:pPr marL="12700">
              <a:lnSpc>
                <a:spcPct val="100000"/>
              </a:lnSpc>
            </a:pPr>
            <a:r>
              <a:rPr sz="1100" spc="25" dirty="0">
                <a:solidFill>
                  <a:srgbClr val="FDFFFF"/>
                </a:solidFill>
                <a:latin typeface="Calibri"/>
                <a:cs typeface="Calibri"/>
              </a:rPr>
              <a:t>O</a:t>
            </a:r>
            <a:r>
              <a:rPr sz="1100" spc="-40" dirty="0">
                <a:solidFill>
                  <a:srgbClr val="FDFFFF"/>
                </a:solidFill>
                <a:latin typeface="Calibri"/>
                <a:cs typeface="Calibri"/>
              </a:rPr>
              <a:t>C</a:t>
            </a:r>
            <a:r>
              <a:rPr sz="1100" dirty="0">
                <a:solidFill>
                  <a:srgbClr val="FDFFFF"/>
                </a:solidFill>
                <a:latin typeface="Calibri"/>
                <a:cs typeface="Calibri"/>
              </a:rPr>
              <a:t>G</a:t>
            </a:r>
            <a:endParaRPr sz="1100">
              <a:latin typeface="Calibri"/>
              <a:cs typeface="Calibri"/>
            </a:endParaRPr>
          </a:p>
        </p:txBody>
      </p:sp>
      <p:sp>
        <p:nvSpPr>
          <p:cNvPr id="42" name="object 41"/>
          <p:cNvSpPr/>
          <p:nvPr/>
        </p:nvSpPr>
        <p:spPr>
          <a:xfrm>
            <a:off x="3363976" y="4267096"/>
            <a:ext cx="940435" cy="615087"/>
          </a:xfrm>
          <a:prstGeom prst="rect">
            <a:avLst/>
          </a:prstGeom>
          <a:blipFill>
            <a:blip r:embed="rId7" cstate="print"/>
            <a:stretch>
              <a:fillRect/>
            </a:stretch>
          </a:blipFill>
        </p:spPr>
        <p:txBody>
          <a:bodyPr wrap="square" lIns="0" tIns="0" rIns="0" bIns="0" rtlCol="0"/>
          <a:lstStyle/>
          <a:p>
            <a:endParaRPr/>
          </a:p>
        </p:txBody>
      </p:sp>
      <p:sp>
        <p:nvSpPr>
          <p:cNvPr id="43" name="object 42"/>
          <p:cNvSpPr txBox="1"/>
          <p:nvPr/>
        </p:nvSpPr>
        <p:spPr>
          <a:xfrm>
            <a:off x="3412660" y="4302571"/>
            <a:ext cx="830580" cy="498475"/>
          </a:xfrm>
          <a:prstGeom prst="rect">
            <a:avLst/>
          </a:prstGeom>
          <a:solidFill>
            <a:srgbClr val="5B9BD4"/>
          </a:solidFill>
          <a:ln w="8796">
            <a:solidFill>
              <a:srgbClr val="C7C7C7"/>
            </a:solidFill>
          </a:ln>
        </p:spPr>
        <p:txBody>
          <a:bodyPr vert="horz" wrap="square" lIns="0" tIns="0" rIns="0" bIns="0" rtlCol="0">
            <a:spAutoFit/>
          </a:bodyPr>
          <a:lstStyle/>
          <a:p>
            <a:pPr marL="63500" marR="53975" indent="78740">
              <a:lnSpc>
                <a:spcPct val="101000"/>
              </a:lnSpc>
            </a:pPr>
            <a:r>
              <a:rPr sz="1100" spc="10" dirty="0">
                <a:solidFill>
                  <a:srgbClr val="FDFFFF"/>
                </a:solidFill>
                <a:latin typeface="Calibri"/>
                <a:cs typeface="Calibri"/>
              </a:rPr>
              <a:t>T</a:t>
            </a:r>
            <a:r>
              <a:rPr sz="1100" dirty="0">
                <a:solidFill>
                  <a:srgbClr val="FDFFFF"/>
                </a:solidFill>
                <a:latin typeface="Calibri"/>
                <a:cs typeface="Calibri"/>
              </a:rPr>
              <a:t>e</a:t>
            </a:r>
            <a:r>
              <a:rPr sz="1100" spc="15" dirty="0">
                <a:solidFill>
                  <a:srgbClr val="FDFFFF"/>
                </a:solidFill>
                <a:latin typeface="Calibri"/>
                <a:cs typeface="Calibri"/>
              </a:rPr>
              <a:t>c</a:t>
            </a:r>
            <a:r>
              <a:rPr sz="1100" spc="-30" dirty="0">
                <a:solidFill>
                  <a:srgbClr val="FDFFFF"/>
                </a:solidFill>
                <a:latin typeface="Calibri"/>
                <a:cs typeface="Calibri"/>
              </a:rPr>
              <a:t>hn</a:t>
            </a:r>
            <a:r>
              <a:rPr sz="1100" spc="20" dirty="0">
                <a:solidFill>
                  <a:srgbClr val="FDFFFF"/>
                </a:solidFill>
                <a:latin typeface="Calibri"/>
                <a:cs typeface="Calibri"/>
              </a:rPr>
              <a:t>i</a:t>
            </a:r>
            <a:r>
              <a:rPr sz="1100" spc="10" dirty="0">
                <a:solidFill>
                  <a:srgbClr val="FDFFFF"/>
                </a:solidFill>
                <a:latin typeface="Calibri"/>
                <a:cs typeface="Calibri"/>
              </a:rPr>
              <a:t>c</a:t>
            </a:r>
            <a:r>
              <a:rPr sz="1100" spc="-50" dirty="0">
                <a:solidFill>
                  <a:srgbClr val="FDFFFF"/>
                </a:solidFill>
                <a:latin typeface="Calibri"/>
                <a:cs typeface="Calibri"/>
              </a:rPr>
              <a:t>a</a:t>
            </a:r>
            <a:r>
              <a:rPr sz="1100" dirty="0">
                <a:solidFill>
                  <a:srgbClr val="FDFFFF"/>
                </a:solidFill>
                <a:latin typeface="Calibri"/>
                <a:cs typeface="Calibri"/>
              </a:rPr>
              <a:t>l </a:t>
            </a:r>
            <a:r>
              <a:rPr sz="1100" spc="25" dirty="0">
                <a:solidFill>
                  <a:srgbClr val="FDFFFF"/>
                </a:solidFill>
                <a:latin typeface="Calibri"/>
                <a:cs typeface="Calibri"/>
              </a:rPr>
              <a:t>C</a:t>
            </a:r>
            <a:r>
              <a:rPr sz="1100" spc="-35" dirty="0">
                <a:solidFill>
                  <a:srgbClr val="FDFFFF"/>
                </a:solidFill>
                <a:latin typeface="Calibri"/>
                <a:cs typeface="Calibri"/>
              </a:rPr>
              <a:t>o</a:t>
            </a:r>
            <a:r>
              <a:rPr sz="1100" spc="10" dirty="0">
                <a:solidFill>
                  <a:srgbClr val="FDFFFF"/>
                </a:solidFill>
                <a:latin typeface="Calibri"/>
                <a:cs typeface="Calibri"/>
              </a:rPr>
              <a:t>mm</a:t>
            </a:r>
            <a:r>
              <a:rPr sz="1100" spc="-50" dirty="0">
                <a:solidFill>
                  <a:srgbClr val="FDFFFF"/>
                </a:solidFill>
                <a:latin typeface="Calibri"/>
                <a:cs typeface="Calibri"/>
              </a:rPr>
              <a:t>i</a:t>
            </a:r>
            <a:r>
              <a:rPr sz="1100" spc="40" dirty="0">
                <a:solidFill>
                  <a:srgbClr val="FDFFFF"/>
                </a:solidFill>
                <a:latin typeface="Calibri"/>
                <a:cs typeface="Calibri"/>
              </a:rPr>
              <a:t>t</a:t>
            </a:r>
            <a:r>
              <a:rPr sz="1100" spc="-30" dirty="0">
                <a:solidFill>
                  <a:srgbClr val="FDFFFF"/>
                </a:solidFill>
                <a:latin typeface="Calibri"/>
                <a:cs typeface="Calibri"/>
              </a:rPr>
              <a:t>t</a:t>
            </a:r>
            <a:r>
              <a:rPr sz="1100" dirty="0">
                <a:solidFill>
                  <a:srgbClr val="FDFFFF"/>
                </a:solidFill>
                <a:latin typeface="Calibri"/>
                <a:cs typeface="Calibri"/>
              </a:rPr>
              <a:t>ees</a:t>
            </a:r>
            <a:endParaRPr sz="1100">
              <a:latin typeface="Calibri"/>
              <a:cs typeface="Calibri"/>
            </a:endParaRPr>
          </a:p>
        </p:txBody>
      </p:sp>
      <p:sp>
        <p:nvSpPr>
          <p:cNvPr id="44" name="object 43"/>
          <p:cNvSpPr/>
          <p:nvPr/>
        </p:nvSpPr>
        <p:spPr>
          <a:xfrm>
            <a:off x="4568085" y="4267096"/>
            <a:ext cx="949224" cy="615087"/>
          </a:xfrm>
          <a:prstGeom prst="rect">
            <a:avLst/>
          </a:prstGeom>
          <a:blipFill>
            <a:blip r:embed="rId8" cstate="print"/>
            <a:stretch>
              <a:fillRect/>
            </a:stretch>
          </a:blipFill>
        </p:spPr>
        <p:txBody>
          <a:bodyPr wrap="square" lIns="0" tIns="0" rIns="0" bIns="0" rtlCol="0"/>
          <a:lstStyle/>
          <a:p>
            <a:endParaRPr/>
          </a:p>
        </p:txBody>
      </p:sp>
      <p:sp>
        <p:nvSpPr>
          <p:cNvPr id="45" name="object 44"/>
          <p:cNvSpPr/>
          <p:nvPr/>
        </p:nvSpPr>
        <p:spPr>
          <a:xfrm>
            <a:off x="4625156" y="4302571"/>
            <a:ext cx="830580" cy="498475"/>
          </a:xfrm>
          <a:custGeom>
            <a:avLst/>
            <a:gdLst/>
            <a:ahLst/>
            <a:cxnLst/>
            <a:rect l="l" t="t" r="r" b="b"/>
            <a:pathLst>
              <a:path w="830579" h="498475">
                <a:moveTo>
                  <a:pt x="0" y="498162"/>
                </a:moveTo>
                <a:lnTo>
                  <a:pt x="830466" y="498162"/>
                </a:lnTo>
                <a:lnTo>
                  <a:pt x="830466" y="0"/>
                </a:lnTo>
                <a:lnTo>
                  <a:pt x="0" y="0"/>
                </a:lnTo>
                <a:lnTo>
                  <a:pt x="0" y="498162"/>
                </a:lnTo>
                <a:close/>
              </a:path>
            </a:pathLst>
          </a:custGeom>
          <a:solidFill>
            <a:srgbClr val="5B9BD4"/>
          </a:solidFill>
        </p:spPr>
        <p:txBody>
          <a:bodyPr wrap="square" lIns="0" tIns="0" rIns="0" bIns="0" rtlCol="0"/>
          <a:lstStyle/>
          <a:p>
            <a:endParaRPr/>
          </a:p>
        </p:txBody>
      </p:sp>
      <p:sp>
        <p:nvSpPr>
          <p:cNvPr id="46" name="object 45"/>
          <p:cNvSpPr/>
          <p:nvPr/>
        </p:nvSpPr>
        <p:spPr>
          <a:xfrm>
            <a:off x="4625156" y="4302571"/>
            <a:ext cx="830580" cy="498475"/>
          </a:xfrm>
          <a:custGeom>
            <a:avLst/>
            <a:gdLst/>
            <a:ahLst/>
            <a:cxnLst/>
            <a:rect l="l" t="t" r="r" b="b"/>
            <a:pathLst>
              <a:path w="830579" h="498475">
                <a:moveTo>
                  <a:pt x="0" y="498162"/>
                </a:moveTo>
                <a:lnTo>
                  <a:pt x="830466" y="498162"/>
                </a:lnTo>
                <a:lnTo>
                  <a:pt x="830466" y="0"/>
                </a:lnTo>
                <a:lnTo>
                  <a:pt x="0" y="0"/>
                </a:lnTo>
                <a:lnTo>
                  <a:pt x="0" y="498162"/>
                </a:lnTo>
                <a:close/>
              </a:path>
            </a:pathLst>
          </a:custGeom>
          <a:ln w="8796">
            <a:solidFill>
              <a:srgbClr val="C7C7C7"/>
            </a:solidFill>
          </a:ln>
        </p:spPr>
        <p:txBody>
          <a:bodyPr wrap="square" lIns="0" tIns="0" rIns="0" bIns="0" rtlCol="0"/>
          <a:lstStyle/>
          <a:p>
            <a:endParaRPr/>
          </a:p>
        </p:txBody>
      </p:sp>
      <p:sp>
        <p:nvSpPr>
          <p:cNvPr id="47" name="object 46"/>
          <p:cNvSpPr txBox="1"/>
          <p:nvPr/>
        </p:nvSpPr>
        <p:spPr>
          <a:xfrm>
            <a:off x="4799371" y="4482344"/>
            <a:ext cx="484505" cy="166370"/>
          </a:xfrm>
          <a:prstGeom prst="rect">
            <a:avLst/>
          </a:prstGeom>
        </p:spPr>
        <p:txBody>
          <a:bodyPr vert="horz" wrap="square" lIns="0" tIns="0" rIns="0" bIns="0" rtlCol="0">
            <a:spAutoFit/>
          </a:bodyPr>
          <a:lstStyle/>
          <a:p>
            <a:pPr marL="12700">
              <a:lnSpc>
                <a:spcPct val="100000"/>
              </a:lnSpc>
            </a:pPr>
            <a:r>
              <a:rPr sz="1100" spc="-20" dirty="0">
                <a:solidFill>
                  <a:srgbClr val="FDFFFF"/>
                </a:solidFill>
                <a:latin typeface="Calibri"/>
                <a:cs typeface="Calibri"/>
              </a:rPr>
              <a:t>P</a:t>
            </a:r>
            <a:r>
              <a:rPr sz="1100" spc="25" dirty="0">
                <a:solidFill>
                  <a:srgbClr val="FDFFFF"/>
                </a:solidFill>
                <a:latin typeface="Calibri"/>
                <a:cs typeface="Calibri"/>
              </a:rPr>
              <a:t>r</a:t>
            </a:r>
            <a:r>
              <a:rPr sz="1100" spc="-35" dirty="0">
                <a:solidFill>
                  <a:srgbClr val="FDFFFF"/>
                </a:solidFill>
                <a:latin typeface="Calibri"/>
                <a:cs typeface="Calibri"/>
              </a:rPr>
              <a:t>o</a:t>
            </a:r>
            <a:r>
              <a:rPr sz="1100" spc="5" dirty="0">
                <a:solidFill>
                  <a:srgbClr val="FDFFFF"/>
                </a:solidFill>
                <a:latin typeface="Calibri"/>
                <a:cs typeface="Calibri"/>
              </a:rPr>
              <a:t>j</a:t>
            </a:r>
            <a:r>
              <a:rPr sz="1100" dirty="0">
                <a:solidFill>
                  <a:srgbClr val="FDFFFF"/>
                </a:solidFill>
                <a:latin typeface="Calibri"/>
                <a:cs typeface="Calibri"/>
              </a:rPr>
              <a:t>e</a:t>
            </a:r>
            <a:r>
              <a:rPr sz="1100" spc="15" dirty="0">
                <a:solidFill>
                  <a:srgbClr val="FDFFFF"/>
                </a:solidFill>
                <a:latin typeface="Calibri"/>
                <a:cs typeface="Calibri"/>
              </a:rPr>
              <a:t>c</a:t>
            </a:r>
            <a:r>
              <a:rPr sz="1100" spc="-30" dirty="0">
                <a:solidFill>
                  <a:srgbClr val="FDFFFF"/>
                </a:solidFill>
                <a:latin typeface="Calibri"/>
                <a:cs typeface="Calibri"/>
              </a:rPr>
              <a:t>t</a:t>
            </a:r>
            <a:r>
              <a:rPr sz="1100" dirty="0">
                <a:solidFill>
                  <a:srgbClr val="FDFFFF"/>
                </a:solidFill>
                <a:latin typeface="Calibri"/>
                <a:cs typeface="Calibri"/>
              </a:rPr>
              <a:t>s</a:t>
            </a:r>
            <a:endParaRPr sz="1100">
              <a:latin typeface="Calibri"/>
              <a:cs typeface="Calibri"/>
            </a:endParaRPr>
          </a:p>
        </p:txBody>
      </p:sp>
      <p:sp>
        <p:nvSpPr>
          <p:cNvPr id="48" name="object 47"/>
          <p:cNvSpPr/>
          <p:nvPr/>
        </p:nvSpPr>
        <p:spPr>
          <a:xfrm>
            <a:off x="5754616" y="4267096"/>
            <a:ext cx="940435" cy="615087"/>
          </a:xfrm>
          <a:prstGeom prst="rect">
            <a:avLst/>
          </a:prstGeom>
          <a:blipFill>
            <a:blip r:embed="rId9" cstate="print"/>
            <a:stretch>
              <a:fillRect/>
            </a:stretch>
          </a:blipFill>
        </p:spPr>
        <p:txBody>
          <a:bodyPr wrap="square" lIns="0" tIns="0" rIns="0" bIns="0" rtlCol="0"/>
          <a:lstStyle/>
          <a:p>
            <a:endParaRPr/>
          </a:p>
        </p:txBody>
      </p:sp>
      <p:sp>
        <p:nvSpPr>
          <p:cNvPr id="49" name="object 48"/>
          <p:cNvSpPr txBox="1"/>
          <p:nvPr/>
        </p:nvSpPr>
        <p:spPr>
          <a:xfrm>
            <a:off x="5804421" y="4302571"/>
            <a:ext cx="830580" cy="498475"/>
          </a:xfrm>
          <a:prstGeom prst="rect">
            <a:avLst/>
          </a:prstGeom>
          <a:solidFill>
            <a:srgbClr val="5B9BD4"/>
          </a:solidFill>
          <a:ln w="8796">
            <a:solidFill>
              <a:srgbClr val="C7C7C7"/>
            </a:solidFill>
          </a:ln>
        </p:spPr>
        <p:txBody>
          <a:bodyPr vert="horz" wrap="square" lIns="0" tIns="0" rIns="0" bIns="0" rtlCol="0">
            <a:spAutoFit/>
          </a:bodyPr>
          <a:lstStyle/>
          <a:p>
            <a:pPr marL="66675" marR="50800" indent="147955">
              <a:lnSpc>
                <a:spcPct val="101000"/>
              </a:lnSpc>
            </a:pPr>
            <a:r>
              <a:rPr sz="1100" spc="-25" dirty="0">
                <a:solidFill>
                  <a:srgbClr val="FDFFFF"/>
                </a:solidFill>
                <a:latin typeface="Calibri"/>
                <a:cs typeface="Calibri"/>
              </a:rPr>
              <a:t>S</a:t>
            </a:r>
            <a:r>
              <a:rPr sz="1100" spc="35" dirty="0">
                <a:solidFill>
                  <a:srgbClr val="FDFFFF"/>
                </a:solidFill>
                <a:latin typeface="Calibri"/>
                <a:cs typeface="Calibri"/>
              </a:rPr>
              <a:t>p</a:t>
            </a:r>
            <a:r>
              <a:rPr sz="1100" dirty="0">
                <a:solidFill>
                  <a:srgbClr val="FDFFFF"/>
                </a:solidFill>
                <a:latin typeface="Calibri"/>
                <a:cs typeface="Calibri"/>
              </a:rPr>
              <a:t>e</a:t>
            </a:r>
            <a:r>
              <a:rPr sz="1100" spc="-55" dirty="0">
                <a:solidFill>
                  <a:srgbClr val="FDFFFF"/>
                </a:solidFill>
                <a:latin typeface="Calibri"/>
                <a:cs typeface="Calibri"/>
              </a:rPr>
              <a:t>c</a:t>
            </a:r>
            <a:r>
              <a:rPr sz="1100" spc="20" dirty="0">
                <a:solidFill>
                  <a:srgbClr val="FDFFFF"/>
                </a:solidFill>
                <a:latin typeface="Calibri"/>
                <a:cs typeface="Calibri"/>
              </a:rPr>
              <a:t>ia</a:t>
            </a:r>
            <a:r>
              <a:rPr sz="1100" dirty="0">
                <a:solidFill>
                  <a:srgbClr val="FDFFFF"/>
                </a:solidFill>
                <a:latin typeface="Calibri"/>
                <a:cs typeface="Calibri"/>
              </a:rPr>
              <a:t>l </a:t>
            </a:r>
            <a:r>
              <a:rPr sz="1100" spc="25" dirty="0">
                <a:solidFill>
                  <a:srgbClr val="FDFFFF"/>
                </a:solidFill>
                <a:latin typeface="Calibri"/>
                <a:cs typeface="Calibri"/>
              </a:rPr>
              <a:t>C</a:t>
            </a:r>
            <a:r>
              <a:rPr sz="1100" spc="-35" dirty="0">
                <a:solidFill>
                  <a:srgbClr val="FDFFFF"/>
                </a:solidFill>
                <a:latin typeface="Calibri"/>
                <a:cs typeface="Calibri"/>
              </a:rPr>
              <a:t>o</a:t>
            </a:r>
            <a:r>
              <a:rPr sz="1100" spc="10" dirty="0">
                <a:solidFill>
                  <a:srgbClr val="FDFFFF"/>
                </a:solidFill>
                <a:latin typeface="Calibri"/>
                <a:cs typeface="Calibri"/>
              </a:rPr>
              <a:t>mm</a:t>
            </a:r>
            <a:r>
              <a:rPr sz="1100" spc="-50" dirty="0">
                <a:solidFill>
                  <a:srgbClr val="FDFFFF"/>
                </a:solidFill>
                <a:latin typeface="Calibri"/>
                <a:cs typeface="Calibri"/>
              </a:rPr>
              <a:t>i</a:t>
            </a:r>
            <a:r>
              <a:rPr sz="1100" spc="40" dirty="0">
                <a:solidFill>
                  <a:srgbClr val="FDFFFF"/>
                </a:solidFill>
                <a:latin typeface="Calibri"/>
                <a:cs typeface="Calibri"/>
              </a:rPr>
              <a:t>t</a:t>
            </a:r>
            <a:r>
              <a:rPr sz="1100" spc="-30" dirty="0">
                <a:solidFill>
                  <a:srgbClr val="FDFFFF"/>
                </a:solidFill>
                <a:latin typeface="Calibri"/>
                <a:cs typeface="Calibri"/>
              </a:rPr>
              <a:t>t</a:t>
            </a:r>
            <a:r>
              <a:rPr sz="1100" dirty="0">
                <a:solidFill>
                  <a:srgbClr val="FDFFFF"/>
                </a:solidFill>
                <a:latin typeface="Calibri"/>
                <a:cs typeface="Calibri"/>
              </a:rPr>
              <a:t>ees</a:t>
            </a:r>
            <a:endParaRPr sz="1100">
              <a:latin typeface="Calibri"/>
              <a:cs typeface="Calibri"/>
            </a:endParaRPr>
          </a:p>
        </p:txBody>
      </p:sp>
      <p:sp>
        <p:nvSpPr>
          <p:cNvPr id="50" name="object 49"/>
          <p:cNvSpPr/>
          <p:nvPr/>
        </p:nvSpPr>
        <p:spPr>
          <a:xfrm>
            <a:off x="6967514" y="4267096"/>
            <a:ext cx="940435" cy="615087"/>
          </a:xfrm>
          <a:prstGeom prst="rect">
            <a:avLst/>
          </a:prstGeom>
          <a:blipFill>
            <a:blip r:embed="rId9" cstate="print"/>
            <a:stretch>
              <a:fillRect/>
            </a:stretch>
          </a:blipFill>
        </p:spPr>
        <p:txBody>
          <a:bodyPr wrap="square" lIns="0" tIns="0" rIns="0" bIns="0" rtlCol="0"/>
          <a:lstStyle/>
          <a:p>
            <a:endParaRPr/>
          </a:p>
        </p:txBody>
      </p:sp>
      <p:sp>
        <p:nvSpPr>
          <p:cNvPr id="51" name="object 50"/>
          <p:cNvSpPr txBox="1"/>
          <p:nvPr/>
        </p:nvSpPr>
        <p:spPr>
          <a:xfrm>
            <a:off x="7016850" y="4302571"/>
            <a:ext cx="830580" cy="498475"/>
          </a:xfrm>
          <a:prstGeom prst="rect">
            <a:avLst/>
          </a:prstGeom>
          <a:solidFill>
            <a:srgbClr val="5B9BD4"/>
          </a:solidFill>
          <a:ln w="8796">
            <a:solidFill>
              <a:srgbClr val="C7C7C7"/>
            </a:solidFill>
          </a:ln>
        </p:spPr>
        <p:txBody>
          <a:bodyPr vert="horz" wrap="square" lIns="0" tIns="0" rIns="0" bIns="0" rtlCol="0">
            <a:spAutoFit/>
          </a:bodyPr>
          <a:lstStyle/>
          <a:p>
            <a:pPr marL="186055" marR="66675" indent="-101600">
              <a:lnSpc>
                <a:spcPct val="101000"/>
              </a:lnSpc>
            </a:pPr>
            <a:r>
              <a:rPr sz="1100" spc="-20" dirty="0">
                <a:solidFill>
                  <a:srgbClr val="FDFFFF"/>
                </a:solidFill>
                <a:latin typeface="Calibri"/>
                <a:cs typeface="Calibri"/>
              </a:rPr>
              <a:t>P</a:t>
            </a:r>
            <a:r>
              <a:rPr sz="1100" spc="20" dirty="0">
                <a:solidFill>
                  <a:srgbClr val="FDFFFF"/>
                </a:solidFill>
                <a:latin typeface="Calibri"/>
                <a:cs typeface="Calibri"/>
              </a:rPr>
              <a:t>a</a:t>
            </a:r>
            <a:r>
              <a:rPr sz="1100" spc="25" dirty="0">
                <a:solidFill>
                  <a:srgbClr val="FDFFFF"/>
                </a:solidFill>
                <a:latin typeface="Calibri"/>
                <a:cs typeface="Calibri"/>
              </a:rPr>
              <a:t>r</a:t>
            </a:r>
            <a:r>
              <a:rPr sz="1100" spc="-30" dirty="0">
                <a:solidFill>
                  <a:srgbClr val="FDFFFF"/>
                </a:solidFill>
                <a:latin typeface="Calibri"/>
                <a:cs typeface="Calibri"/>
              </a:rPr>
              <a:t>tn</a:t>
            </a:r>
            <a:r>
              <a:rPr sz="1100" dirty="0">
                <a:solidFill>
                  <a:srgbClr val="FDFFFF"/>
                </a:solidFill>
                <a:latin typeface="Calibri"/>
                <a:cs typeface="Calibri"/>
              </a:rPr>
              <a:t>e</a:t>
            </a:r>
            <a:r>
              <a:rPr sz="1100" spc="25" dirty="0">
                <a:solidFill>
                  <a:srgbClr val="FDFFFF"/>
                </a:solidFill>
                <a:latin typeface="Calibri"/>
                <a:cs typeface="Calibri"/>
              </a:rPr>
              <a:t>r</a:t>
            </a:r>
            <a:r>
              <a:rPr sz="1100" spc="-20" dirty="0">
                <a:solidFill>
                  <a:srgbClr val="FDFFFF"/>
                </a:solidFill>
                <a:latin typeface="Calibri"/>
                <a:cs typeface="Calibri"/>
              </a:rPr>
              <a:t>s</a:t>
            </a:r>
            <a:r>
              <a:rPr sz="1100" spc="-30" dirty="0">
                <a:solidFill>
                  <a:srgbClr val="FDFFFF"/>
                </a:solidFill>
                <a:latin typeface="Calibri"/>
                <a:cs typeface="Calibri"/>
              </a:rPr>
              <a:t>h</a:t>
            </a:r>
            <a:r>
              <a:rPr sz="1100" spc="20" dirty="0">
                <a:solidFill>
                  <a:srgbClr val="FDFFFF"/>
                </a:solidFill>
                <a:latin typeface="Calibri"/>
                <a:cs typeface="Calibri"/>
              </a:rPr>
              <a:t>i</a:t>
            </a:r>
            <a:r>
              <a:rPr sz="1100" dirty="0">
                <a:solidFill>
                  <a:srgbClr val="FDFFFF"/>
                </a:solidFill>
                <a:latin typeface="Calibri"/>
                <a:cs typeface="Calibri"/>
              </a:rPr>
              <a:t>p </a:t>
            </a:r>
            <a:r>
              <a:rPr sz="1100" spc="-20" dirty="0">
                <a:solidFill>
                  <a:srgbClr val="FDFFFF"/>
                </a:solidFill>
                <a:latin typeface="Calibri"/>
                <a:cs typeface="Calibri"/>
              </a:rPr>
              <a:t>P</a:t>
            </a:r>
            <a:r>
              <a:rPr sz="1100" spc="25" dirty="0">
                <a:solidFill>
                  <a:srgbClr val="FDFFFF"/>
                </a:solidFill>
                <a:latin typeface="Calibri"/>
                <a:cs typeface="Calibri"/>
              </a:rPr>
              <a:t>r</a:t>
            </a:r>
            <a:r>
              <a:rPr sz="1100" spc="-35" dirty="0">
                <a:solidFill>
                  <a:srgbClr val="FDFFFF"/>
                </a:solidFill>
                <a:latin typeface="Calibri"/>
                <a:cs typeface="Calibri"/>
              </a:rPr>
              <a:t>o</a:t>
            </a:r>
            <a:r>
              <a:rPr sz="1100" spc="5" dirty="0">
                <a:solidFill>
                  <a:srgbClr val="FDFFFF"/>
                </a:solidFill>
                <a:latin typeface="Calibri"/>
                <a:cs typeface="Calibri"/>
              </a:rPr>
              <a:t>j</a:t>
            </a:r>
            <a:r>
              <a:rPr sz="1100" dirty="0">
                <a:solidFill>
                  <a:srgbClr val="FDFFFF"/>
                </a:solidFill>
                <a:latin typeface="Calibri"/>
                <a:cs typeface="Calibri"/>
              </a:rPr>
              <a:t>e</a:t>
            </a:r>
            <a:r>
              <a:rPr sz="1100" spc="15" dirty="0">
                <a:solidFill>
                  <a:srgbClr val="FDFFFF"/>
                </a:solidFill>
                <a:latin typeface="Calibri"/>
                <a:cs typeface="Calibri"/>
              </a:rPr>
              <a:t>c</a:t>
            </a:r>
            <a:r>
              <a:rPr sz="1100" spc="-30" dirty="0">
                <a:solidFill>
                  <a:srgbClr val="FDFFFF"/>
                </a:solidFill>
                <a:latin typeface="Calibri"/>
                <a:cs typeface="Calibri"/>
              </a:rPr>
              <a:t>t</a:t>
            </a:r>
            <a:r>
              <a:rPr sz="1100" dirty="0">
                <a:solidFill>
                  <a:srgbClr val="FDFFFF"/>
                </a:solidFill>
                <a:latin typeface="Calibri"/>
                <a:cs typeface="Calibri"/>
              </a:rPr>
              <a:t>s</a:t>
            </a:r>
            <a:endParaRPr sz="1100">
              <a:latin typeface="Calibri"/>
              <a:cs typeface="Calibri"/>
            </a:endParaRPr>
          </a:p>
        </p:txBody>
      </p:sp>
      <p:sp>
        <p:nvSpPr>
          <p:cNvPr id="52" name="object 51"/>
          <p:cNvSpPr/>
          <p:nvPr/>
        </p:nvSpPr>
        <p:spPr>
          <a:xfrm>
            <a:off x="8241936" y="4231948"/>
            <a:ext cx="949224" cy="685383"/>
          </a:xfrm>
          <a:prstGeom prst="rect">
            <a:avLst/>
          </a:prstGeom>
          <a:blipFill>
            <a:blip r:embed="rId10" cstate="print"/>
            <a:stretch>
              <a:fillRect/>
            </a:stretch>
          </a:blipFill>
        </p:spPr>
        <p:txBody>
          <a:bodyPr wrap="square" lIns="0" tIns="0" rIns="0" bIns="0" rtlCol="0"/>
          <a:lstStyle/>
          <a:p>
            <a:endParaRPr/>
          </a:p>
        </p:txBody>
      </p:sp>
      <p:sp>
        <p:nvSpPr>
          <p:cNvPr id="53" name="object 52"/>
          <p:cNvSpPr txBox="1"/>
          <p:nvPr/>
        </p:nvSpPr>
        <p:spPr>
          <a:xfrm>
            <a:off x="8295843" y="4269368"/>
            <a:ext cx="830580" cy="565150"/>
          </a:xfrm>
          <a:prstGeom prst="rect">
            <a:avLst/>
          </a:prstGeom>
          <a:solidFill>
            <a:srgbClr val="5B9BD4"/>
          </a:solidFill>
          <a:ln w="8796">
            <a:solidFill>
              <a:srgbClr val="C7C7C7"/>
            </a:solidFill>
          </a:ln>
        </p:spPr>
        <p:txBody>
          <a:bodyPr vert="horz" wrap="square" lIns="0" tIns="0" rIns="0" bIns="0" rtlCol="0">
            <a:spAutoFit/>
          </a:bodyPr>
          <a:lstStyle/>
          <a:p>
            <a:pPr marL="53340" marR="27940" indent="-6350" algn="ctr">
              <a:lnSpc>
                <a:spcPct val="100899"/>
              </a:lnSpc>
            </a:pPr>
            <a:r>
              <a:rPr sz="1100" spc="-5" dirty="0">
                <a:solidFill>
                  <a:srgbClr val="FDFFFF"/>
                </a:solidFill>
                <a:latin typeface="Calibri"/>
                <a:cs typeface="Calibri"/>
              </a:rPr>
              <a:t>I</a:t>
            </a:r>
            <a:r>
              <a:rPr sz="1100" spc="-30" dirty="0">
                <a:solidFill>
                  <a:srgbClr val="FDFFFF"/>
                </a:solidFill>
                <a:latin typeface="Calibri"/>
                <a:cs typeface="Calibri"/>
              </a:rPr>
              <a:t>n</a:t>
            </a:r>
            <a:r>
              <a:rPr sz="1100" spc="40" dirty="0">
                <a:solidFill>
                  <a:srgbClr val="FDFFFF"/>
                </a:solidFill>
                <a:latin typeface="Calibri"/>
                <a:cs typeface="Calibri"/>
              </a:rPr>
              <a:t>d</a:t>
            </a:r>
            <a:r>
              <a:rPr sz="1100" spc="-30" dirty="0">
                <a:solidFill>
                  <a:srgbClr val="FDFFFF"/>
                </a:solidFill>
                <a:latin typeface="Calibri"/>
                <a:cs typeface="Calibri"/>
              </a:rPr>
              <a:t>u</a:t>
            </a:r>
            <a:r>
              <a:rPr sz="1100" spc="45" dirty="0">
                <a:solidFill>
                  <a:srgbClr val="FDFFFF"/>
                </a:solidFill>
                <a:latin typeface="Calibri"/>
                <a:cs typeface="Calibri"/>
              </a:rPr>
              <a:t>s</a:t>
            </a:r>
            <a:r>
              <a:rPr sz="1100" spc="-30" dirty="0">
                <a:solidFill>
                  <a:srgbClr val="FDFFFF"/>
                </a:solidFill>
                <a:latin typeface="Calibri"/>
                <a:cs typeface="Calibri"/>
              </a:rPr>
              <a:t>t</a:t>
            </a:r>
            <a:r>
              <a:rPr sz="1100" spc="-45" dirty="0">
                <a:solidFill>
                  <a:srgbClr val="FDFFFF"/>
                </a:solidFill>
                <a:latin typeface="Calibri"/>
                <a:cs typeface="Calibri"/>
              </a:rPr>
              <a:t>r</a:t>
            </a:r>
            <a:r>
              <a:rPr sz="1100" spc="5" dirty="0">
                <a:solidFill>
                  <a:srgbClr val="FDFFFF"/>
                </a:solidFill>
                <a:latin typeface="Calibri"/>
                <a:cs typeface="Calibri"/>
              </a:rPr>
              <a:t>y</a:t>
            </a:r>
            <a:r>
              <a:rPr sz="1100" dirty="0">
                <a:solidFill>
                  <a:srgbClr val="FDFFFF"/>
                </a:solidFill>
                <a:latin typeface="Calibri"/>
                <a:cs typeface="Calibri"/>
              </a:rPr>
              <a:t> </a:t>
            </a:r>
            <a:r>
              <a:rPr sz="1100" spc="-25" dirty="0">
                <a:solidFill>
                  <a:srgbClr val="FDFFFF"/>
                </a:solidFill>
                <a:latin typeface="Calibri"/>
                <a:cs typeface="Calibri"/>
              </a:rPr>
              <a:t>S</a:t>
            </a:r>
            <a:r>
              <a:rPr sz="1100" spc="35" dirty="0">
                <a:solidFill>
                  <a:srgbClr val="FDFFFF"/>
                </a:solidFill>
                <a:latin typeface="Calibri"/>
                <a:cs typeface="Calibri"/>
              </a:rPr>
              <a:t>p</a:t>
            </a:r>
            <a:r>
              <a:rPr sz="1100" dirty="0">
                <a:solidFill>
                  <a:srgbClr val="FDFFFF"/>
                </a:solidFill>
                <a:latin typeface="Calibri"/>
                <a:cs typeface="Calibri"/>
              </a:rPr>
              <a:t>e</a:t>
            </a:r>
            <a:r>
              <a:rPr sz="1100" spc="-55" dirty="0">
                <a:solidFill>
                  <a:srgbClr val="FDFFFF"/>
                </a:solidFill>
                <a:latin typeface="Calibri"/>
                <a:cs typeface="Calibri"/>
              </a:rPr>
              <a:t>c</a:t>
            </a:r>
            <a:r>
              <a:rPr sz="1100" spc="20" dirty="0">
                <a:solidFill>
                  <a:srgbClr val="FDFFFF"/>
                </a:solidFill>
                <a:latin typeface="Calibri"/>
                <a:cs typeface="Calibri"/>
              </a:rPr>
              <a:t>i</a:t>
            </a:r>
            <a:r>
              <a:rPr sz="1100" spc="5" dirty="0">
                <a:solidFill>
                  <a:srgbClr val="FDFFFF"/>
                </a:solidFill>
                <a:latin typeface="Calibri"/>
                <a:cs typeface="Calibri"/>
              </a:rPr>
              <a:t>f</a:t>
            </a:r>
            <a:r>
              <a:rPr sz="1100" spc="20" dirty="0">
                <a:solidFill>
                  <a:srgbClr val="FDFFFF"/>
                </a:solidFill>
                <a:latin typeface="Calibri"/>
                <a:cs typeface="Calibri"/>
              </a:rPr>
              <a:t>i</a:t>
            </a:r>
            <a:r>
              <a:rPr sz="1100" spc="-55" dirty="0">
                <a:solidFill>
                  <a:srgbClr val="FDFFFF"/>
                </a:solidFill>
                <a:latin typeface="Calibri"/>
                <a:cs typeface="Calibri"/>
              </a:rPr>
              <a:t>c</a:t>
            </a:r>
            <a:r>
              <a:rPr sz="1100" spc="20" dirty="0">
                <a:solidFill>
                  <a:srgbClr val="FDFFFF"/>
                </a:solidFill>
                <a:latin typeface="Calibri"/>
                <a:cs typeface="Calibri"/>
              </a:rPr>
              <a:t>a</a:t>
            </a:r>
            <a:r>
              <a:rPr sz="1100" spc="40" dirty="0">
                <a:solidFill>
                  <a:srgbClr val="FDFFFF"/>
                </a:solidFill>
                <a:latin typeface="Calibri"/>
                <a:cs typeface="Calibri"/>
              </a:rPr>
              <a:t>t</a:t>
            </a:r>
            <a:r>
              <a:rPr sz="1100" spc="-50" dirty="0">
                <a:solidFill>
                  <a:srgbClr val="FDFFFF"/>
                </a:solidFill>
                <a:latin typeface="Calibri"/>
                <a:cs typeface="Calibri"/>
              </a:rPr>
              <a:t>i</a:t>
            </a:r>
            <a:r>
              <a:rPr sz="1100" spc="35" dirty="0">
                <a:solidFill>
                  <a:srgbClr val="FDFFFF"/>
                </a:solidFill>
                <a:latin typeface="Calibri"/>
                <a:cs typeface="Calibri"/>
              </a:rPr>
              <a:t>o</a:t>
            </a:r>
            <a:r>
              <a:rPr sz="1100" dirty="0">
                <a:solidFill>
                  <a:srgbClr val="FDFFFF"/>
                </a:solidFill>
                <a:latin typeface="Calibri"/>
                <a:cs typeface="Calibri"/>
              </a:rPr>
              <a:t>n </a:t>
            </a:r>
            <a:r>
              <a:rPr sz="1100" spc="-5" dirty="0">
                <a:solidFill>
                  <a:srgbClr val="FDFFFF"/>
                </a:solidFill>
                <a:latin typeface="Calibri"/>
                <a:cs typeface="Calibri"/>
              </a:rPr>
              <a:t>G</a:t>
            </a:r>
            <a:r>
              <a:rPr sz="1100" spc="25" dirty="0">
                <a:solidFill>
                  <a:srgbClr val="FDFFFF"/>
                </a:solidFill>
                <a:latin typeface="Calibri"/>
                <a:cs typeface="Calibri"/>
              </a:rPr>
              <a:t>r</a:t>
            </a:r>
            <a:r>
              <a:rPr sz="1100" spc="-30" dirty="0">
                <a:solidFill>
                  <a:srgbClr val="FDFFFF"/>
                </a:solidFill>
                <a:latin typeface="Calibri"/>
                <a:cs typeface="Calibri"/>
              </a:rPr>
              <a:t>o</a:t>
            </a:r>
            <a:r>
              <a:rPr sz="1100" spc="40" dirty="0">
                <a:solidFill>
                  <a:srgbClr val="FDFFFF"/>
                </a:solidFill>
                <a:latin typeface="Calibri"/>
                <a:cs typeface="Calibri"/>
              </a:rPr>
              <a:t>u</a:t>
            </a:r>
            <a:r>
              <a:rPr sz="1100" spc="-30" dirty="0">
                <a:solidFill>
                  <a:srgbClr val="FDFFFF"/>
                </a:solidFill>
                <a:latin typeface="Calibri"/>
                <a:cs typeface="Calibri"/>
              </a:rPr>
              <a:t>p</a:t>
            </a:r>
            <a:r>
              <a:rPr sz="1100" dirty="0">
                <a:solidFill>
                  <a:srgbClr val="FDFFFF"/>
                </a:solidFill>
                <a:latin typeface="Calibri"/>
                <a:cs typeface="Calibri"/>
              </a:rPr>
              <a:t>s</a:t>
            </a:r>
            <a:endParaRPr sz="1100" dirty="0">
              <a:latin typeface="Calibri"/>
              <a:cs typeface="Calibri"/>
            </a:endParaRPr>
          </a:p>
        </p:txBody>
      </p:sp>
      <p:sp>
        <p:nvSpPr>
          <p:cNvPr id="55" name="object 53"/>
          <p:cNvSpPr txBox="1"/>
          <p:nvPr/>
        </p:nvSpPr>
        <p:spPr>
          <a:xfrm>
            <a:off x="3987315" y="3731598"/>
            <a:ext cx="1431925" cy="335915"/>
          </a:xfrm>
          <a:prstGeom prst="rect">
            <a:avLst/>
          </a:prstGeom>
        </p:spPr>
        <p:txBody>
          <a:bodyPr vert="horz" wrap="square" lIns="0" tIns="0" rIns="0" bIns="0" rtlCol="0">
            <a:spAutoFit/>
          </a:bodyPr>
          <a:lstStyle/>
          <a:p>
            <a:pPr marL="534670" marR="5080" indent="-522605">
              <a:lnSpc>
                <a:spcPct val="101000"/>
              </a:lnSpc>
            </a:pPr>
            <a:r>
              <a:rPr sz="1100" spc="25" dirty="0">
                <a:solidFill>
                  <a:srgbClr val="5B9BD4"/>
                </a:solidFill>
                <a:latin typeface="Calibri"/>
                <a:cs typeface="Calibri"/>
              </a:rPr>
              <a:t>O</a:t>
            </a:r>
            <a:r>
              <a:rPr sz="1100" spc="-30" dirty="0">
                <a:solidFill>
                  <a:srgbClr val="5B9BD4"/>
                </a:solidFill>
                <a:latin typeface="Calibri"/>
                <a:cs typeface="Calibri"/>
              </a:rPr>
              <a:t>p</a:t>
            </a:r>
            <a:r>
              <a:rPr sz="1100" dirty="0">
                <a:solidFill>
                  <a:srgbClr val="5B9BD4"/>
                </a:solidFill>
                <a:latin typeface="Calibri"/>
                <a:cs typeface="Calibri"/>
              </a:rPr>
              <a:t>e</a:t>
            </a:r>
            <a:r>
              <a:rPr sz="1100" spc="25" dirty="0">
                <a:solidFill>
                  <a:srgbClr val="5B9BD4"/>
                </a:solidFill>
                <a:latin typeface="Calibri"/>
                <a:cs typeface="Calibri"/>
              </a:rPr>
              <a:t>r</a:t>
            </a:r>
            <a:r>
              <a:rPr sz="1100" spc="-50" dirty="0">
                <a:solidFill>
                  <a:srgbClr val="5B9BD4"/>
                </a:solidFill>
                <a:latin typeface="Calibri"/>
                <a:cs typeface="Calibri"/>
              </a:rPr>
              <a:t>a</a:t>
            </a:r>
            <a:r>
              <a:rPr sz="1100" spc="40" dirty="0">
                <a:solidFill>
                  <a:srgbClr val="5B9BD4"/>
                </a:solidFill>
                <a:latin typeface="Calibri"/>
                <a:cs typeface="Calibri"/>
              </a:rPr>
              <a:t>t</a:t>
            </a:r>
            <a:r>
              <a:rPr sz="1100" spc="-50" dirty="0">
                <a:solidFill>
                  <a:srgbClr val="5B9BD4"/>
                </a:solidFill>
                <a:latin typeface="Calibri"/>
                <a:cs typeface="Calibri"/>
              </a:rPr>
              <a:t>i</a:t>
            </a:r>
            <a:r>
              <a:rPr sz="1100" spc="35" dirty="0">
                <a:solidFill>
                  <a:srgbClr val="5B9BD4"/>
                </a:solidFill>
                <a:latin typeface="Calibri"/>
                <a:cs typeface="Calibri"/>
              </a:rPr>
              <a:t>o</a:t>
            </a:r>
            <a:r>
              <a:rPr sz="1100" dirty="0">
                <a:solidFill>
                  <a:srgbClr val="5B9BD4"/>
                </a:solidFill>
                <a:latin typeface="Calibri"/>
                <a:cs typeface="Calibri"/>
              </a:rPr>
              <a:t>n</a:t>
            </a:r>
            <a:r>
              <a:rPr sz="1100" spc="-5" dirty="0">
                <a:solidFill>
                  <a:srgbClr val="5B9BD4"/>
                </a:solidFill>
                <a:latin typeface="Calibri"/>
                <a:cs typeface="Calibri"/>
              </a:rPr>
              <a:t> </a:t>
            </a:r>
            <a:r>
              <a:rPr sz="1100" spc="-40" dirty="0">
                <a:solidFill>
                  <a:srgbClr val="5B9BD4"/>
                </a:solidFill>
                <a:latin typeface="Calibri"/>
                <a:cs typeface="Calibri"/>
              </a:rPr>
              <a:t>C</a:t>
            </a:r>
            <a:r>
              <a:rPr sz="1100" spc="25" dirty="0">
                <a:solidFill>
                  <a:srgbClr val="5B9BD4"/>
                </a:solidFill>
                <a:latin typeface="Calibri"/>
                <a:cs typeface="Calibri"/>
              </a:rPr>
              <a:t>o</a:t>
            </a:r>
            <a:r>
              <a:rPr sz="1100" dirty="0">
                <a:solidFill>
                  <a:srgbClr val="5B9BD4"/>
                </a:solidFill>
                <a:latin typeface="Calibri"/>
                <a:cs typeface="Calibri"/>
              </a:rPr>
              <a:t>-</a:t>
            </a:r>
            <a:r>
              <a:rPr sz="1100" spc="-35" dirty="0">
                <a:solidFill>
                  <a:srgbClr val="5B9BD4"/>
                </a:solidFill>
                <a:latin typeface="Calibri"/>
                <a:cs typeface="Calibri"/>
              </a:rPr>
              <a:t>o</a:t>
            </a:r>
            <a:r>
              <a:rPr sz="1100" spc="25" dirty="0">
                <a:solidFill>
                  <a:srgbClr val="5B9BD4"/>
                </a:solidFill>
                <a:latin typeface="Calibri"/>
                <a:cs typeface="Calibri"/>
              </a:rPr>
              <a:t>r</a:t>
            </a:r>
            <a:r>
              <a:rPr sz="1100" spc="-30" dirty="0">
                <a:solidFill>
                  <a:srgbClr val="5B9BD4"/>
                </a:solidFill>
                <a:latin typeface="Calibri"/>
                <a:cs typeface="Calibri"/>
              </a:rPr>
              <a:t>d</a:t>
            </a:r>
            <a:r>
              <a:rPr sz="1100" spc="20" dirty="0">
                <a:solidFill>
                  <a:srgbClr val="5B9BD4"/>
                </a:solidFill>
                <a:latin typeface="Calibri"/>
                <a:cs typeface="Calibri"/>
              </a:rPr>
              <a:t>i</a:t>
            </a:r>
            <a:r>
              <a:rPr sz="1100" spc="35" dirty="0">
                <a:solidFill>
                  <a:srgbClr val="5B9BD4"/>
                </a:solidFill>
                <a:latin typeface="Calibri"/>
                <a:cs typeface="Calibri"/>
              </a:rPr>
              <a:t>n</a:t>
            </a:r>
            <a:r>
              <a:rPr sz="1100" spc="-50" dirty="0">
                <a:solidFill>
                  <a:srgbClr val="5B9BD4"/>
                </a:solidFill>
                <a:latin typeface="Calibri"/>
                <a:cs typeface="Calibri"/>
              </a:rPr>
              <a:t>a</a:t>
            </a:r>
            <a:r>
              <a:rPr sz="1100" spc="40" dirty="0">
                <a:solidFill>
                  <a:srgbClr val="5B9BD4"/>
                </a:solidFill>
                <a:latin typeface="Calibri"/>
                <a:cs typeface="Calibri"/>
              </a:rPr>
              <a:t>t</a:t>
            </a:r>
            <a:r>
              <a:rPr sz="1100" spc="-50" dirty="0">
                <a:solidFill>
                  <a:srgbClr val="5B9BD4"/>
                </a:solidFill>
                <a:latin typeface="Calibri"/>
                <a:cs typeface="Calibri"/>
              </a:rPr>
              <a:t>i</a:t>
            </a:r>
            <a:r>
              <a:rPr sz="1100" spc="35" dirty="0">
                <a:solidFill>
                  <a:srgbClr val="5B9BD4"/>
                </a:solidFill>
                <a:latin typeface="Calibri"/>
                <a:cs typeface="Calibri"/>
              </a:rPr>
              <a:t>o</a:t>
            </a:r>
            <a:r>
              <a:rPr sz="1100" dirty="0">
                <a:solidFill>
                  <a:srgbClr val="5B9BD4"/>
                </a:solidFill>
                <a:latin typeface="Calibri"/>
                <a:cs typeface="Calibri"/>
              </a:rPr>
              <a:t>n </a:t>
            </a:r>
            <a:r>
              <a:rPr sz="1100" spc="-10" dirty="0">
                <a:solidFill>
                  <a:srgbClr val="5B9BD4"/>
                </a:solidFill>
                <a:latin typeface="Calibri"/>
                <a:cs typeface="Calibri"/>
              </a:rPr>
              <a:t>G</a:t>
            </a:r>
            <a:r>
              <a:rPr sz="1100" spc="25" dirty="0">
                <a:solidFill>
                  <a:srgbClr val="5B9BD4"/>
                </a:solidFill>
                <a:latin typeface="Calibri"/>
                <a:cs typeface="Calibri"/>
              </a:rPr>
              <a:t>r</a:t>
            </a:r>
            <a:r>
              <a:rPr sz="1100" spc="-30" dirty="0">
                <a:solidFill>
                  <a:srgbClr val="5B9BD4"/>
                </a:solidFill>
                <a:latin typeface="Calibri"/>
                <a:cs typeface="Calibri"/>
              </a:rPr>
              <a:t>o</a:t>
            </a:r>
            <a:r>
              <a:rPr sz="1100" spc="40" dirty="0">
                <a:solidFill>
                  <a:srgbClr val="5B9BD4"/>
                </a:solidFill>
                <a:latin typeface="Calibri"/>
                <a:cs typeface="Calibri"/>
              </a:rPr>
              <a:t>u</a:t>
            </a:r>
            <a:r>
              <a:rPr sz="1100" dirty="0">
                <a:solidFill>
                  <a:srgbClr val="5B9BD4"/>
                </a:solidFill>
                <a:latin typeface="Calibri"/>
                <a:cs typeface="Calibri"/>
              </a:rPr>
              <a:t>p</a:t>
            </a:r>
            <a:endParaRPr sz="1100">
              <a:latin typeface="Calibri"/>
              <a:cs typeface="Calibri"/>
            </a:endParaRPr>
          </a:p>
        </p:txBody>
      </p:sp>
      <p:sp>
        <p:nvSpPr>
          <p:cNvPr id="56" name="object 54"/>
          <p:cNvSpPr txBox="1"/>
          <p:nvPr/>
        </p:nvSpPr>
        <p:spPr>
          <a:xfrm>
            <a:off x="7029580" y="3350009"/>
            <a:ext cx="1581785" cy="166370"/>
          </a:xfrm>
          <a:prstGeom prst="rect">
            <a:avLst/>
          </a:prstGeom>
        </p:spPr>
        <p:txBody>
          <a:bodyPr vert="horz" wrap="square" lIns="0" tIns="0" rIns="0" bIns="0" rtlCol="0">
            <a:spAutoFit/>
          </a:bodyPr>
          <a:lstStyle/>
          <a:p>
            <a:pPr marL="12700">
              <a:lnSpc>
                <a:spcPct val="100000"/>
              </a:lnSpc>
            </a:pPr>
            <a:r>
              <a:rPr sz="1100" dirty="0">
                <a:solidFill>
                  <a:srgbClr val="5B9BD4"/>
                </a:solidFill>
                <a:latin typeface="Calibri"/>
                <a:cs typeface="Calibri"/>
              </a:rPr>
              <a:t>I</a:t>
            </a:r>
            <a:r>
              <a:rPr sz="1100" spc="-35" dirty="0">
                <a:solidFill>
                  <a:srgbClr val="5B9BD4"/>
                </a:solidFill>
                <a:latin typeface="Calibri"/>
                <a:cs typeface="Calibri"/>
              </a:rPr>
              <a:t>n</a:t>
            </a:r>
            <a:r>
              <a:rPr sz="1100" spc="40" dirty="0">
                <a:solidFill>
                  <a:srgbClr val="5B9BD4"/>
                </a:solidFill>
                <a:latin typeface="Calibri"/>
                <a:cs typeface="Calibri"/>
              </a:rPr>
              <a:t>t</a:t>
            </a:r>
            <a:r>
              <a:rPr sz="1100" dirty="0">
                <a:solidFill>
                  <a:srgbClr val="5B9BD4"/>
                </a:solidFill>
                <a:latin typeface="Calibri"/>
                <a:cs typeface="Calibri"/>
              </a:rPr>
              <a:t>e</a:t>
            </a:r>
            <a:r>
              <a:rPr sz="1100" spc="-50" dirty="0">
                <a:solidFill>
                  <a:srgbClr val="5B9BD4"/>
                </a:solidFill>
                <a:latin typeface="Calibri"/>
                <a:cs typeface="Calibri"/>
              </a:rPr>
              <a:t>l</a:t>
            </a:r>
            <a:r>
              <a:rPr sz="1100" spc="20" dirty="0">
                <a:solidFill>
                  <a:srgbClr val="5B9BD4"/>
                </a:solidFill>
                <a:latin typeface="Calibri"/>
                <a:cs typeface="Calibri"/>
              </a:rPr>
              <a:t>l</a:t>
            </a:r>
            <a:r>
              <a:rPr sz="1100" dirty="0">
                <a:solidFill>
                  <a:srgbClr val="5B9BD4"/>
                </a:solidFill>
                <a:latin typeface="Calibri"/>
                <a:cs typeface="Calibri"/>
              </a:rPr>
              <a:t>e</a:t>
            </a:r>
            <a:r>
              <a:rPr sz="1100" spc="15" dirty="0">
                <a:solidFill>
                  <a:srgbClr val="5B9BD4"/>
                </a:solidFill>
                <a:latin typeface="Calibri"/>
                <a:cs typeface="Calibri"/>
              </a:rPr>
              <a:t>c</a:t>
            </a:r>
            <a:r>
              <a:rPr sz="1100" spc="-30" dirty="0">
                <a:solidFill>
                  <a:srgbClr val="5B9BD4"/>
                </a:solidFill>
                <a:latin typeface="Calibri"/>
                <a:cs typeface="Calibri"/>
              </a:rPr>
              <a:t>t</a:t>
            </a:r>
            <a:r>
              <a:rPr sz="1100" spc="35" dirty="0">
                <a:solidFill>
                  <a:srgbClr val="5B9BD4"/>
                </a:solidFill>
                <a:latin typeface="Calibri"/>
                <a:cs typeface="Calibri"/>
              </a:rPr>
              <a:t>u</a:t>
            </a:r>
            <a:r>
              <a:rPr sz="1100" spc="-50" dirty="0">
                <a:solidFill>
                  <a:srgbClr val="5B9BD4"/>
                </a:solidFill>
                <a:latin typeface="Calibri"/>
                <a:cs typeface="Calibri"/>
              </a:rPr>
              <a:t>a</a:t>
            </a:r>
            <a:r>
              <a:rPr sz="1100" dirty="0">
                <a:solidFill>
                  <a:srgbClr val="5B9BD4"/>
                </a:solidFill>
                <a:latin typeface="Calibri"/>
                <a:cs typeface="Calibri"/>
              </a:rPr>
              <a:t>l</a:t>
            </a:r>
            <a:r>
              <a:rPr sz="1100" spc="45" dirty="0">
                <a:solidFill>
                  <a:srgbClr val="5B9BD4"/>
                </a:solidFill>
                <a:latin typeface="Calibri"/>
                <a:cs typeface="Calibri"/>
              </a:rPr>
              <a:t> </a:t>
            </a:r>
            <a:r>
              <a:rPr sz="1100" spc="-20" dirty="0">
                <a:solidFill>
                  <a:srgbClr val="5B9BD4"/>
                </a:solidFill>
                <a:latin typeface="Calibri"/>
                <a:cs typeface="Calibri"/>
              </a:rPr>
              <a:t>P</a:t>
            </a:r>
            <a:r>
              <a:rPr sz="1100" spc="-45" dirty="0">
                <a:solidFill>
                  <a:srgbClr val="5B9BD4"/>
                </a:solidFill>
                <a:latin typeface="Calibri"/>
                <a:cs typeface="Calibri"/>
              </a:rPr>
              <a:t>r</a:t>
            </a:r>
            <a:r>
              <a:rPr sz="1100" spc="35" dirty="0">
                <a:solidFill>
                  <a:srgbClr val="5B9BD4"/>
                </a:solidFill>
                <a:latin typeface="Calibri"/>
                <a:cs typeface="Calibri"/>
              </a:rPr>
              <a:t>o</a:t>
            </a:r>
            <a:r>
              <a:rPr sz="1100" spc="-30" dirty="0">
                <a:solidFill>
                  <a:srgbClr val="5B9BD4"/>
                </a:solidFill>
                <a:latin typeface="Calibri"/>
                <a:cs typeface="Calibri"/>
              </a:rPr>
              <a:t>p</a:t>
            </a:r>
            <a:r>
              <a:rPr sz="1100" dirty="0">
                <a:solidFill>
                  <a:srgbClr val="5B9BD4"/>
                </a:solidFill>
                <a:latin typeface="Calibri"/>
                <a:cs typeface="Calibri"/>
              </a:rPr>
              <a:t>e</a:t>
            </a:r>
            <a:r>
              <a:rPr sz="1100" spc="25" dirty="0">
                <a:solidFill>
                  <a:srgbClr val="5B9BD4"/>
                </a:solidFill>
                <a:latin typeface="Calibri"/>
                <a:cs typeface="Calibri"/>
              </a:rPr>
              <a:t>r</a:t>
            </a:r>
            <a:r>
              <a:rPr sz="1100" spc="-30" dirty="0">
                <a:solidFill>
                  <a:srgbClr val="5B9BD4"/>
                </a:solidFill>
                <a:latin typeface="Calibri"/>
                <a:cs typeface="Calibri"/>
              </a:rPr>
              <a:t>t</a:t>
            </a:r>
            <a:r>
              <a:rPr sz="1100" dirty="0">
                <a:solidFill>
                  <a:srgbClr val="5B9BD4"/>
                </a:solidFill>
                <a:latin typeface="Calibri"/>
                <a:cs typeface="Calibri"/>
              </a:rPr>
              <a:t>y</a:t>
            </a:r>
            <a:r>
              <a:rPr sz="1100" spc="5" dirty="0">
                <a:solidFill>
                  <a:srgbClr val="5B9BD4"/>
                </a:solidFill>
                <a:latin typeface="Calibri"/>
                <a:cs typeface="Calibri"/>
              </a:rPr>
              <a:t> </a:t>
            </a:r>
            <a:r>
              <a:rPr sz="1100" spc="15" dirty="0">
                <a:solidFill>
                  <a:srgbClr val="5B9BD4"/>
                </a:solidFill>
                <a:latin typeface="Calibri"/>
                <a:cs typeface="Calibri"/>
              </a:rPr>
              <a:t>R</a:t>
            </a:r>
            <a:r>
              <a:rPr sz="1100" spc="-50" dirty="0">
                <a:solidFill>
                  <a:srgbClr val="5B9BD4"/>
                </a:solidFill>
                <a:latin typeface="Calibri"/>
                <a:cs typeface="Calibri"/>
              </a:rPr>
              <a:t>i</a:t>
            </a:r>
            <a:r>
              <a:rPr sz="1100" spc="30" dirty="0">
                <a:solidFill>
                  <a:srgbClr val="5B9BD4"/>
                </a:solidFill>
                <a:latin typeface="Calibri"/>
                <a:cs typeface="Calibri"/>
              </a:rPr>
              <a:t>g</a:t>
            </a:r>
            <a:r>
              <a:rPr sz="1100" spc="-30" dirty="0">
                <a:solidFill>
                  <a:srgbClr val="5B9BD4"/>
                </a:solidFill>
                <a:latin typeface="Calibri"/>
                <a:cs typeface="Calibri"/>
              </a:rPr>
              <a:t>h</a:t>
            </a:r>
            <a:r>
              <a:rPr sz="1100" spc="40" dirty="0">
                <a:solidFill>
                  <a:srgbClr val="5B9BD4"/>
                </a:solidFill>
                <a:latin typeface="Calibri"/>
                <a:cs typeface="Calibri"/>
              </a:rPr>
              <a:t>t</a:t>
            </a:r>
            <a:r>
              <a:rPr sz="1100" dirty="0">
                <a:solidFill>
                  <a:srgbClr val="5B9BD4"/>
                </a:solidFill>
                <a:latin typeface="Calibri"/>
                <a:cs typeface="Calibri"/>
              </a:rPr>
              <a:t>s</a:t>
            </a:r>
            <a:endParaRPr sz="1100">
              <a:latin typeface="Calibri"/>
              <a:cs typeface="Calibri"/>
            </a:endParaRPr>
          </a:p>
        </p:txBody>
      </p:sp>
      <p:sp>
        <p:nvSpPr>
          <p:cNvPr id="57" name="object 55"/>
          <p:cNvSpPr txBox="1"/>
          <p:nvPr/>
        </p:nvSpPr>
        <p:spPr>
          <a:xfrm>
            <a:off x="5782111" y="4909098"/>
            <a:ext cx="817244" cy="335915"/>
          </a:xfrm>
          <a:prstGeom prst="rect">
            <a:avLst/>
          </a:prstGeom>
        </p:spPr>
        <p:txBody>
          <a:bodyPr vert="horz" wrap="square" lIns="0" tIns="0" rIns="0" bIns="0" rtlCol="0">
            <a:spAutoFit/>
          </a:bodyPr>
          <a:lstStyle/>
          <a:p>
            <a:pPr algn="ctr">
              <a:lnSpc>
                <a:spcPct val="100000"/>
              </a:lnSpc>
            </a:pPr>
            <a:r>
              <a:rPr sz="1100" spc="10" dirty="0">
                <a:solidFill>
                  <a:srgbClr val="5B9BD4"/>
                </a:solidFill>
                <a:latin typeface="Calibri"/>
                <a:cs typeface="Calibri"/>
              </a:rPr>
              <a:t>E</a:t>
            </a:r>
            <a:r>
              <a:rPr sz="1100" spc="-50" dirty="0">
                <a:solidFill>
                  <a:srgbClr val="5B9BD4"/>
                </a:solidFill>
                <a:latin typeface="Calibri"/>
                <a:cs typeface="Calibri"/>
              </a:rPr>
              <a:t>M</a:t>
            </a:r>
            <a:r>
              <a:rPr sz="1100" spc="10" dirty="0">
                <a:solidFill>
                  <a:srgbClr val="5B9BD4"/>
                </a:solidFill>
                <a:latin typeface="Calibri"/>
                <a:cs typeface="Calibri"/>
              </a:rPr>
              <a:t>TEL</a:t>
            </a:r>
            <a:r>
              <a:rPr sz="1100" dirty="0">
                <a:solidFill>
                  <a:srgbClr val="5B9BD4"/>
                </a:solidFill>
                <a:latin typeface="Calibri"/>
                <a:cs typeface="Calibri"/>
              </a:rPr>
              <a:t>, </a:t>
            </a:r>
            <a:r>
              <a:rPr sz="1100" spc="-25" dirty="0">
                <a:solidFill>
                  <a:srgbClr val="5B9BD4"/>
                </a:solidFill>
                <a:latin typeface="Calibri"/>
                <a:cs typeface="Calibri"/>
              </a:rPr>
              <a:t>S</a:t>
            </a:r>
            <a:r>
              <a:rPr sz="1100" spc="45" dirty="0">
                <a:solidFill>
                  <a:srgbClr val="5B9BD4"/>
                </a:solidFill>
                <a:latin typeface="Calibri"/>
                <a:cs typeface="Calibri"/>
              </a:rPr>
              <a:t>A</a:t>
            </a:r>
            <a:r>
              <a:rPr sz="1100" spc="-10" dirty="0">
                <a:solidFill>
                  <a:srgbClr val="5B9BD4"/>
                </a:solidFill>
                <a:latin typeface="Calibri"/>
                <a:cs typeface="Calibri"/>
              </a:rPr>
              <a:t>G</a:t>
            </a:r>
            <a:r>
              <a:rPr sz="1100" spc="-20" dirty="0">
                <a:solidFill>
                  <a:srgbClr val="5B9BD4"/>
                </a:solidFill>
                <a:latin typeface="Calibri"/>
                <a:cs typeface="Calibri"/>
              </a:rPr>
              <a:t>E</a:t>
            </a:r>
            <a:r>
              <a:rPr sz="1100" dirty="0">
                <a:solidFill>
                  <a:srgbClr val="5B9BD4"/>
                </a:solidFill>
                <a:latin typeface="Calibri"/>
                <a:cs typeface="Calibri"/>
              </a:rPr>
              <a:t>,</a:t>
            </a:r>
            <a:endParaRPr sz="1100">
              <a:latin typeface="Calibri"/>
              <a:cs typeface="Calibri"/>
            </a:endParaRPr>
          </a:p>
          <a:p>
            <a:pPr algn="ctr">
              <a:lnSpc>
                <a:spcPct val="100000"/>
              </a:lnSpc>
              <a:spcBef>
                <a:spcPts val="10"/>
              </a:spcBef>
            </a:pPr>
            <a:r>
              <a:rPr sz="1100" spc="-20" dirty="0">
                <a:solidFill>
                  <a:srgbClr val="5B9BD4"/>
                </a:solidFill>
                <a:latin typeface="Calibri"/>
                <a:cs typeface="Calibri"/>
              </a:rPr>
              <a:t>U</a:t>
            </a:r>
            <a:r>
              <a:rPr sz="1100" spc="45" dirty="0">
                <a:solidFill>
                  <a:srgbClr val="5B9BD4"/>
                </a:solidFill>
                <a:latin typeface="Calibri"/>
                <a:cs typeface="Calibri"/>
              </a:rPr>
              <a:t>s</a:t>
            </a:r>
            <a:r>
              <a:rPr sz="1100" spc="-70" dirty="0">
                <a:solidFill>
                  <a:srgbClr val="5B9BD4"/>
                </a:solidFill>
                <a:latin typeface="Calibri"/>
                <a:cs typeface="Calibri"/>
              </a:rPr>
              <a:t>e</a:t>
            </a:r>
            <a:r>
              <a:rPr sz="1100" dirty="0">
                <a:solidFill>
                  <a:srgbClr val="5B9BD4"/>
                </a:solidFill>
                <a:latin typeface="Calibri"/>
                <a:cs typeface="Calibri"/>
              </a:rPr>
              <a:t>r</a:t>
            </a:r>
            <a:r>
              <a:rPr sz="1100" spc="50" dirty="0">
                <a:solidFill>
                  <a:srgbClr val="5B9BD4"/>
                </a:solidFill>
                <a:latin typeface="Calibri"/>
                <a:cs typeface="Calibri"/>
              </a:rPr>
              <a:t> </a:t>
            </a:r>
            <a:r>
              <a:rPr sz="1100" spc="-5" dirty="0">
                <a:solidFill>
                  <a:srgbClr val="5B9BD4"/>
                </a:solidFill>
                <a:latin typeface="Calibri"/>
                <a:cs typeface="Calibri"/>
              </a:rPr>
              <a:t>G</a:t>
            </a:r>
            <a:r>
              <a:rPr sz="1100" spc="-45" dirty="0">
                <a:solidFill>
                  <a:srgbClr val="5B9BD4"/>
                </a:solidFill>
                <a:latin typeface="Calibri"/>
                <a:cs typeface="Calibri"/>
              </a:rPr>
              <a:t>r</a:t>
            </a:r>
            <a:r>
              <a:rPr sz="1100" spc="40" dirty="0">
                <a:solidFill>
                  <a:srgbClr val="5B9BD4"/>
                </a:solidFill>
                <a:latin typeface="Calibri"/>
                <a:cs typeface="Calibri"/>
              </a:rPr>
              <a:t>o</a:t>
            </a:r>
            <a:r>
              <a:rPr sz="1100" spc="-30" dirty="0">
                <a:solidFill>
                  <a:srgbClr val="5B9BD4"/>
                </a:solidFill>
                <a:latin typeface="Calibri"/>
                <a:cs typeface="Calibri"/>
              </a:rPr>
              <a:t>u</a:t>
            </a:r>
            <a:r>
              <a:rPr sz="1100" spc="5" dirty="0">
                <a:solidFill>
                  <a:srgbClr val="5B9BD4"/>
                </a:solidFill>
                <a:latin typeface="Calibri"/>
                <a:cs typeface="Calibri"/>
              </a:rPr>
              <a:t>p</a:t>
            </a:r>
            <a:endParaRPr sz="1100">
              <a:latin typeface="Calibri"/>
              <a:cs typeface="Calibri"/>
            </a:endParaRPr>
          </a:p>
        </p:txBody>
      </p:sp>
      <p:sp>
        <p:nvSpPr>
          <p:cNvPr id="58" name="object 56"/>
          <p:cNvSpPr txBox="1"/>
          <p:nvPr/>
        </p:nvSpPr>
        <p:spPr>
          <a:xfrm>
            <a:off x="6960673" y="4851982"/>
            <a:ext cx="929005" cy="166370"/>
          </a:xfrm>
          <a:prstGeom prst="rect">
            <a:avLst/>
          </a:prstGeom>
        </p:spPr>
        <p:txBody>
          <a:bodyPr vert="horz" wrap="square" lIns="0" tIns="0" rIns="0" bIns="0" rtlCol="0">
            <a:spAutoFit/>
          </a:bodyPr>
          <a:lstStyle/>
          <a:p>
            <a:pPr marL="12700">
              <a:lnSpc>
                <a:spcPct val="100000"/>
              </a:lnSpc>
            </a:pPr>
            <a:r>
              <a:rPr sz="1100" dirty="0">
                <a:solidFill>
                  <a:srgbClr val="5B9BD4"/>
                </a:solidFill>
                <a:latin typeface="Calibri"/>
                <a:cs typeface="Calibri"/>
              </a:rPr>
              <a:t>3</a:t>
            </a:r>
            <a:r>
              <a:rPr sz="1100" spc="-10" dirty="0">
                <a:solidFill>
                  <a:srgbClr val="5B9BD4"/>
                </a:solidFill>
                <a:latin typeface="Calibri"/>
                <a:cs typeface="Calibri"/>
              </a:rPr>
              <a:t>G</a:t>
            </a:r>
            <a:r>
              <a:rPr sz="1100" spc="-20" dirty="0">
                <a:solidFill>
                  <a:srgbClr val="5B9BD4"/>
                </a:solidFill>
                <a:latin typeface="Calibri"/>
                <a:cs typeface="Calibri"/>
              </a:rPr>
              <a:t>P</a:t>
            </a:r>
            <a:r>
              <a:rPr sz="1100" spc="25" dirty="0">
                <a:solidFill>
                  <a:srgbClr val="5B9BD4"/>
                </a:solidFill>
                <a:latin typeface="Calibri"/>
                <a:cs typeface="Calibri"/>
              </a:rPr>
              <a:t>P</a:t>
            </a:r>
            <a:r>
              <a:rPr sz="1100" dirty="0">
                <a:solidFill>
                  <a:srgbClr val="5B9BD4"/>
                </a:solidFill>
                <a:latin typeface="Calibri"/>
                <a:cs typeface="Calibri"/>
              </a:rPr>
              <a:t>, </a:t>
            </a:r>
            <a:r>
              <a:rPr sz="1100" spc="-35" dirty="0">
                <a:solidFill>
                  <a:srgbClr val="5B9BD4"/>
                </a:solidFill>
                <a:latin typeface="Calibri"/>
                <a:cs typeface="Calibri"/>
              </a:rPr>
              <a:t>o</a:t>
            </a:r>
            <a:r>
              <a:rPr sz="1100" spc="35" dirty="0">
                <a:solidFill>
                  <a:srgbClr val="5B9BD4"/>
                </a:solidFill>
                <a:latin typeface="Calibri"/>
                <a:cs typeface="Calibri"/>
              </a:rPr>
              <a:t>n</a:t>
            </a:r>
            <a:r>
              <a:rPr sz="1100" dirty="0">
                <a:solidFill>
                  <a:srgbClr val="5B9BD4"/>
                </a:solidFill>
                <a:latin typeface="Calibri"/>
                <a:cs typeface="Calibri"/>
              </a:rPr>
              <a:t>e</a:t>
            </a:r>
            <a:r>
              <a:rPr sz="1100" spc="-10" dirty="0">
                <a:solidFill>
                  <a:srgbClr val="5B9BD4"/>
                </a:solidFill>
                <a:latin typeface="Calibri"/>
                <a:cs typeface="Calibri"/>
              </a:rPr>
              <a:t>M</a:t>
            </a:r>
            <a:r>
              <a:rPr sz="1100" spc="-5" dirty="0">
                <a:solidFill>
                  <a:srgbClr val="5B9BD4"/>
                </a:solidFill>
                <a:latin typeface="Calibri"/>
                <a:cs typeface="Calibri"/>
              </a:rPr>
              <a:t>2</a:t>
            </a:r>
            <a:r>
              <a:rPr sz="1100" dirty="0">
                <a:solidFill>
                  <a:srgbClr val="5B9BD4"/>
                </a:solidFill>
                <a:latin typeface="Calibri"/>
                <a:cs typeface="Calibri"/>
              </a:rPr>
              <a:t>M</a:t>
            </a:r>
            <a:endParaRPr sz="1100">
              <a:latin typeface="Calibri"/>
              <a:cs typeface="Calibri"/>
            </a:endParaRPr>
          </a:p>
        </p:txBody>
      </p:sp>
      <p:sp>
        <p:nvSpPr>
          <p:cNvPr id="59" name="object 57"/>
          <p:cNvSpPr txBox="1"/>
          <p:nvPr/>
        </p:nvSpPr>
        <p:spPr>
          <a:xfrm>
            <a:off x="1051688" y="4011837"/>
            <a:ext cx="2074545" cy="923330"/>
          </a:xfrm>
          <a:prstGeom prst="rect">
            <a:avLst/>
          </a:prstGeom>
        </p:spPr>
        <p:txBody>
          <a:bodyPr vert="horz" wrap="square" lIns="0" tIns="0" rIns="0" bIns="0" rtlCol="0">
            <a:spAutoFit/>
          </a:bodyPr>
          <a:lstStyle/>
          <a:p>
            <a:pPr marL="12700" marR="5080" indent="-3175" algn="ctr">
              <a:lnSpc>
                <a:spcPct val="100000"/>
              </a:lnSpc>
            </a:pPr>
            <a:r>
              <a:rPr sz="2000" spc="-95" dirty="0">
                <a:solidFill>
                  <a:srgbClr val="FF5050"/>
                </a:solidFill>
                <a:latin typeface="Calibri"/>
                <a:cs typeface="Calibri"/>
              </a:rPr>
              <a:t>A</a:t>
            </a:r>
            <a:r>
              <a:rPr sz="2000" dirty="0">
                <a:solidFill>
                  <a:srgbClr val="FF5050"/>
                </a:solidFill>
                <a:latin typeface="Calibri"/>
                <a:cs typeface="Calibri"/>
              </a:rPr>
              <a:t>t all</a:t>
            </a:r>
            <a:r>
              <a:rPr sz="2000" spc="10" dirty="0">
                <a:solidFill>
                  <a:srgbClr val="FF5050"/>
                </a:solidFill>
                <a:latin typeface="Calibri"/>
                <a:cs typeface="Calibri"/>
              </a:rPr>
              <a:t> </a:t>
            </a:r>
            <a:r>
              <a:rPr sz="2000" dirty="0">
                <a:solidFill>
                  <a:srgbClr val="FF5050"/>
                </a:solidFill>
                <a:latin typeface="Calibri"/>
                <a:cs typeface="Calibri"/>
              </a:rPr>
              <a:t>l</a:t>
            </a:r>
            <a:r>
              <a:rPr sz="2000" spc="-20" dirty="0">
                <a:solidFill>
                  <a:srgbClr val="FF5050"/>
                </a:solidFill>
                <a:latin typeface="Calibri"/>
                <a:cs typeface="Calibri"/>
              </a:rPr>
              <a:t>e</a:t>
            </a:r>
            <a:r>
              <a:rPr sz="2000" spc="-35" dirty="0">
                <a:solidFill>
                  <a:srgbClr val="FF5050"/>
                </a:solidFill>
                <a:latin typeface="Calibri"/>
                <a:cs typeface="Calibri"/>
              </a:rPr>
              <a:t>v</a:t>
            </a:r>
            <a:r>
              <a:rPr sz="2000" dirty="0">
                <a:solidFill>
                  <a:srgbClr val="FF5050"/>
                </a:solidFill>
                <a:latin typeface="Calibri"/>
                <a:cs typeface="Calibri"/>
              </a:rPr>
              <a:t>el</a:t>
            </a:r>
            <a:r>
              <a:rPr sz="2000" spc="-15" dirty="0">
                <a:solidFill>
                  <a:srgbClr val="FF5050"/>
                </a:solidFill>
                <a:latin typeface="Calibri"/>
                <a:cs typeface="Calibri"/>
              </a:rPr>
              <a:t>s</a:t>
            </a:r>
            <a:r>
              <a:rPr sz="2000" dirty="0">
                <a:solidFill>
                  <a:srgbClr val="FF5050"/>
                </a:solidFill>
                <a:latin typeface="Calibri"/>
                <a:cs typeface="Calibri"/>
              </a:rPr>
              <a:t>, </a:t>
            </a:r>
            <a:r>
              <a:rPr sz="2000" spc="-25" dirty="0">
                <a:solidFill>
                  <a:srgbClr val="FF5050"/>
                </a:solidFill>
                <a:latin typeface="Calibri"/>
                <a:cs typeface="Calibri"/>
              </a:rPr>
              <a:t>c</a:t>
            </a:r>
            <a:r>
              <a:rPr sz="2000" spc="-5" dirty="0">
                <a:solidFill>
                  <a:srgbClr val="FF5050"/>
                </a:solidFill>
                <a:latin typeface="Calibri"/>
                <a:cs typeface="Calibri"/>
              </a:rPr>
              <a:t>onsen</a:t>
            </a:r>
            <a:r>
              <a:rPr sz="2000" spc="-10" dirty="0">
                <a:solidFill>
                  <a:srgbClr val="FF5050"/>
                </a:solidFill>
                <a:latin typeface="Calibri"/>
                <a:cs typeface="Calibri"/>
              </a:rPr>
              <a:t>s</a:t>
            </a:r>
            <a:r>
              <a:rPr sz="2000" spc="-5" dirty="0">
                <a:solidFill>
                  <a:srgbClr val="FF5050"/>
                </a:solidFill>
                <a:latin typeface="Calibri"/>
                <a:cs typeface="Calibri"/>
              </a:rPr>
              <a:t>u</a:t>
            </a:r>
            <a:r>
              <a:rPr sz="2000" dirty="0">
                <a:solidFill>
                  <a:srgbClr val="FF5050"/>
                </a:solidFill>
                <a:latin typeface="Calibri"/>
                <a:cs typeface="Calibri"/>
              </a:rPr>
              <a:t>s is the </a:t>
            </a:r>
            <a:r>
              <a:rPr sz="2000" spc="-5" dirty="0">
                <a:solidFill>
                  <a:srgbClr val="FF5050"/>
                </a:solidFill>
                <a:latin typeface="Calibri"/>
                <a:cs typeface="Calibri"/>
              </a:rPr>
              <a:t>p</a:t>
            </a:r>
            <a:r>
              <a:rPr sz="2000" spc="-45" dirty="0">
                <a:solidFill>
                  <a:srgbClr val="FF5050"/>
                </a:solidFill>
                <a:latin typeface="Calibri"/>
                <a:cs typeface="Calibri"/>
              </a:rPr>
              <a:t>r</a:t>
            </a:r>
            <a:r>
              <a:rPr sz="2000" spc="-25" dirty="0">
                <a:solidFill>
                  <a:srgbClr val="FF5050"/>
                </a:solidFill>
                <a:latin typeface="Calibri"/>
                <a:cs typeface="Calibri"/>
              </a:rPr>
              <a:t>e</a:t>
            </a:r>
            <a:r>
              <a:rPr sz="2000" spc="-95" dirty="0">
                <a:solidFill>
                  <a:srgbClr val="FF5050"/>
                </a:solidFill>
                <a:latin typeface="Calibri"/>
                <a:cs typeface="Calibri"/>
              </a:rPr>
              <a:t>f</a:t>
            </a:r>
            <a:r>
              <a:rPr sz="2000" dirty="0">
                <a:solidFill>
                  <a:srgbClr val="FF5050"/>
                </a:solidFill>
                <a:latin typeface="Calibri"/>
                <a:cs typeface="Calibri"/>
              </a:rPr>
              <a:t>er</a:t>
            </a:r>
            <a:r>
              <a:rPr sz="2000" spc="-40" dirty="0">
                <a:solidFill>
                  <a:srgbClr val="FF5050"/>
                </a:solidFill>
                <a:latin typeface="Calibri"/>
                <a:cs typeface="Calibri"/>
              </a:rPr>
              <a:t>r</a:t>
            </a:r>
            <a:r>
              <a:rPr sz="2000" dirty="0">
                <a:solidFill>
                  <a:srgbClr val="FF5050"/>
                </a:solidFill>
                <a:latin typeface="Calibri"/>
                <a:cs typeface="Calibri"/>
              </a:rPr>
              <a:t>ed </a:t>
            </a:r>
            <a:r>
              <a:rPr sz="2000" spc="-35" dirty="0">
                <a:solidFill>
                  <a:srgbClr val="FF5050"/>
                </a:solidFill>
                <a:latin typeface="Calibri"/>
                <a:cs typeface="Calibri"/>
              </a:rPr>
              <a:t>w</a:t>
            </a:r>
            <a:r>
              <a:rPr sz="2000" spc="-60" dirty="0">
                <a:solidFill>
                  <a:srgbClr val="FF5050"/>
                </a:solidFill>
                <a:latin typeface="Calibri"/>
                <a:cs typeface="Calibri"/>
              </a:rPr>
              <a:t>a</a:t>
            </a:r>
            <a:r>
              <a:rPr sz="2000" dirty="0">
                <a:solidFill>
                  <a:srgbClr val="FF5050"/>
                </a:solidFill>
                <a:latin typeface="Calibri"/>
                <a:cs typeface="Calibri"/>
              </a:rPr>
              <a:t>y</a:t>
            </a:r>
            <a:endParaRPr sz="2000" dirty="0">
              <a:latin typeface="Calibri"/>
              <a:cs typeface="Calibri"/>
            </a:endParaRPr>
          </a:p>
        </p:txBody>
      </p:sp>
    </p:spTree>
    <p:extLst>
      <p:ext uri="{BB962C8B-B14F-4D97-AF65-F5344CB8AC3E}">
        <p14:creationId xmlns:p14="http://schemas.microsoft.com/office/powerpoint/2010/main" val="1770731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nchor="ctr"/>
          <a:lstStyle/>
          <a:p>
            <a:r>
              <a:rPr lang="en-US" b="1" dirty="0"/>
              <a:t>ETSI 	CEN	 CENELEC </a:t>
            </a:r>
            <a:br>
              <a:rPr lang="en-US" b="1" dirty="0"/>
            </a:br>
            <a:r>
              <a:rPr lang="en-US" b="1" dirty="0"/>
              <a:t>3 E</a:t>
            </a:r>
            <a:r>
              <a:rPr lang="en-US" dirty="0"/>
              <a:t>uropean </a:t>
            </a:r>
            <a:r>
              <a:rPr lang="en-US" b="1" dirty="0"/>
              <a:t>S</a:t>
            </a:r>
            <a:r>
              <a:rPr lang="en-US" dirty="0"/>
              <a:t>tandardization </a:t>
            </a:r>
            <a:r>
              <a:rPr lang="en-US" b="1" dirty="0"/>
              <a:t>O</a:t>
            </a:r>
            <a:r>
              <a:rPr lang="en-US" dirty="0"/>
              <a:t>rganizations (I) </a:t>
            </a:r>
            <a:endParaRPr lang="en-US" b="1" dirty="0"/>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609758" y="1322614"/>
            <a:ext cx="11225625" cy="4957957"/>
          </a:xfrm>
        </p:spPr>
        <p:txBody>
          <a:bodyPr anchor="ctr"/>
          <a:lstStyle/>
          <a:p>
            <a:endParaRPr lang="en-US" dirty="0"/>
          </a:p>
          <a:p>
            <a:r>
              <a:rPr lang="en-US" dirty="0"/>
              <a:t>3 Standardization Development Organizations recognized by the EC :Regulation (EU) No 1025/2012  called European Standardization Organizations ESO</a:t>
            </a:r>
          </a:p>
          <a:p>
            <a:r>
              <a:rPr lang="en-US" b="1" dirty="0"/>
              <a:t>ETSI</a:t>
            </a:r>
            <a:r>
              <a:rPr lang="en-US" dirty="0"/>
              <a:t>  : responsible for producing globally-applicable standards for information and communications technology (ICT) including fixed, mobile, radio, converged, broadcast, and internet technologies.</a:t>
            </a:r>
          </a:p>
          <a:p>
            <a:r>
              <a:rPr lang="en-US" b="1" dirty="0"/>
              <a:t>CEN</a:t>
            </a:r>
            <a:r>
              <a:rPr lang="en-US" dirty="0"/>
              <a:t> : responsible for producing standards for various types of products, materials, services, and processes including air and space, chemicals, construction and more.</a:t>
            </a:r>
          </a:p>
          <a:p>
            <a:r>
              <a:rPr lang="en-US" b="1" dirty="0"/>
              <a:t>CENELEC</a:t>
            </a:r>
            <a:r>
              <a:rPr lang="en-US" dirty="0"/>
              <a:t> : responsible for producing standards in the electro-technical engineering field.</a:t>
            </a:r>
          </a:p>
          <a:p>
            <a:endParaRPr lang="en-US" dirty="0"/>
          </a:p>
          <a:p>
            <a:endParaRPr lang="en-US" dirty="0"/>
          </a:p>
        </p:txBody>
      </p:sp>
    </p:spTree>
    <p:extLst>
      <p:ext uri="{BB962C8B-B14F-4D97-AF65-F5344CB8AC3E}">
        <p14:creationId xmlns:p14="http://schemas.microsoft.com/office/powerpoint/2010/main" val="62713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nchor="ctr"/>
          <a:lstStyle/>
          <a:p>
            <a:r>
              <a:rPr lang="en-US" b="1" dirty="0"/>
              <a:t>ETSI 	CEN	 CENELEC </a:t>
            </a:r>
            <a:br>
              <a:rPr lang="en-US" b="1" dirty="0"/>
            </a:br>
            <a:r>
              <a:rPr lang="en-US" b="1" dirty="0"/>
              <a:t>3 </a:t>
            </a:r>
            <a:r>
              <a:rPr lang="en-US" dirty="0"/>
              <a:t>European Standardization Organizations (II)</a:t>
            </a:r>
            <a:endParaRPr lang="en-US" b="1" dirty="0"/>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a:xfrm>
            <a:off x="609758" y="1322614"/>
            <a:ext cx="11225625" cy="4957957"/>
          </a:xfrm>
        </p:spPr>
        <p:txBody>
          <a:bodyPr anchor="t"/>
          <a:lstStyle/>
          <a:p>
            <a:r>
              <a:rPr lang="en-US" dirty="0"/>
              <a:t>A harmonized standard is a European standard developed by a recognized European Standards Organization: CEN, CENELEC, or ETSI. </a:t>
            </a:r>
          </a:p>
          <a:p>
            <a:r>
              <a:rPr lang="en-US" dirty="0"/>
              <a:t>It is created following a request from the European Commission to one of these organizations. </a:t>
            </a:r>
          </a:p>
          <a:p>
            <a:r>
              <a:rPr lang="en-US" dirty="0">
                <a:highlight>
                  <a:srgbClr val="FFFF00"/>
                </a:highlight>
              </a:rPr>
              <a:t>Manufacturers, other economic operators, or conformity assessment bodies can use harmonized standards to demonstrate that products, services, or processes comply with relevant EU legislation</a:t>
            </a:r>
            <a:r>
              <a:rPr lang="en-US" dirty="0"/>
              <a:t>.</a:t>
            </a:r>
          </a:p>
          <a:p>
            <a:r>
              <a:rPr lang="en-US" dirty="0"/>
              <a:t>The use of these standards remains voluntary. </a:t>
            </a:r>
          </a:p>
          <a:p>
            <a:r>
              <a:rPr lang="en-US" dirty="0"/>
              <a:t>Manufacturers, other economic operators, or conformity assessment bodies are free to choose another technical solution to demonstrate compliance with the mandatory legal requirements</a:t>
            </a:r>
          </a:p>
        </p:txBody>
      </p:sp>
    </p:spTree>
    <p:extLst>
      <p:ext uri="{BB962C8B-B14F-4D97-AF65-F5344CB8AC3E}">
        <p14:creationId xmlns:p14="http://schemas.microsoft.com/office/powerpoint/2010/main" val="397105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nchor="ctr"/>
          <a:lstStyle/>
          <a:p>
            <a:r>
              <a:rPr lang="en-US" dirty="0"/>
              <a:t>ETSI</a:t>
            </a:r>
          </a:p>
        </p:txBody>
      </p:sp>
      <p:sp>
        <p:nvSpPr>
          <p:cNvPr id="43" name="object 17"/>
          <p:cNvSpPr/>
          <p:nvPr/>
        </p:nvSpPr>
        <p:spPr>
          <a:xfrm>
            <a:off x="1970708" y="3759454"/>
            <a:ext cx="7128792" cy="861060"/>
          </a:xfrm>
          <a:custGeom>
            <a:avLst/>
            <a:gdLst/>
            <a:ahLst/>
            <a:cxnLst/>
            <a:rect l="l" t="t" r="r" b="b"/>
            <a:pathLst>
              <a:path w="6297295" h="861060">
                <a:moveTo>
                  <a:pt x="0" y="143509"/>
                </a:moveTo>
                <a:lnTo>
                  <a:pt x="6468" y="100789"/>
                </a:lnTo>
                <a:lnTo>
                  <a:pt x="24568" y="63193"/>
                </a:lnTo>
                <a:lnTo>
                  <a:pt x="52344" y="32678"/>
                </a:lnTo>
                <a:lnTo>
                  <a:pt x="87841" y="11200"/>
                </a:lnTo>
                <a:lnTo>
                  <a:pt x="129102" y="714"/>
                </a:lnTo>
                <a:lnTo>
                  <a:pt x="6153658" y="0"/>
                </a:lnTo>
                <a:lnTo>
                  <a:pt x="6168346" y="742"/>
                </a:lnTo>
                <a:lnTo>
                  <a:pt x="6209576" y="11305"/>
                </a:lnTo>
                <a:lnTo>
                  <a:pt x="6245029" y="32848"/>
                </a:lnTo>
                <a:lnTo>
                  <a:pt x="6272749" y="63415"/>
                </a:lnTo>
                <a:lnTo>
                  <a:pt x="6290781" y="101051"/>
                </a:lnTo>
                <a:lnTo>
                  <a:pt x="6297168" y="717550"/>
                </a:lnTo>
                <a:lnTo>
                  <a:pt x="6296425" y="732238"/>
                </a:lnTo>
                <a:lnTo>
                  <a:pt x="6285862" y="773468"/>
                </a:lnTo>
                <a:lnTo>
                  <a:pt x="6264319" y="808921"/>
                </a:lnTo>
                <a:lnTo>
                  <a:pt x="6233752" y="836641"/>
                </a:lnTo>
                <a:lnTo>
                  <a:pt x="6196116" y="854673"/>
                </a:lnTo>
                <a:lnTo>
                  <a:pt x="143509" y="861059"/>
                </a:lnTo>
                <a:lnTo>
                  <a:pt x="128821" y="860317"/>
                </a:lnTo>
                <a:lnTo>
                  <a:pt x="87591" y="849754"/>
                </a:lnTo>
                <a:lnTo>
                  <a:pt x="52138" y="828211"/>
                </a:lnTo>
                <a:lnTo>
                  <a:pt x="24418" y="797644"/>
                </a:lnTo>
                <a:lnTo>
                  <a:pt x="6386" y="760008"/>
                </a:lnTo>
                <a:lnTo>
                  <a:pt x="0" y="143509"/>
                </a:lnTo>
                <a:close/>
              </a:path>
            </a:pathLst>
          </a:custGeom>
          <a:ln w="25908">
            <a:solidFill>
              <a:srgbClr val="C0504D"/>
            </a:solidFill>
            <a:prstDash val="sysDot"/>
          </a:ln>
        </p:spPr>
        <p:txBody>
          <a:bodyPr wrap="square" lIns="0" tIns="0" rIns="0" bIns="0" rtlCol="0"/>
          <a:lstStyle/>
          <a:p>
            <a:endParaRPr/>
          </a:p>
        </p:txBody>
      </p:sp>
      <p:sp>
        <p:nvSpPr>
          <p:cNvPr id="44" name="object 3"/>
          <p:cNvSpPr/>
          <p:nvPr/>
        </p:nvSpPr>
        <p:spPr>
          <a:xfrm>
            <a:off x="2832100" y="2170683"/>
            <a:ext cx="623315" cy="559308"/>
          </a:xfrm>
          <a:prstGeom prst="rect">
            <a:avLst/>
          </a:prstGeom>
          <a:blipFill>
            <a:blip r:embed="rId2" cstate="print"/>
            <a:stretch>
              <a:fillRect/>
            </a:stretch>
          </a:blipFill>
        </p:spPr>
        <p:txBody>
          <a:bodyPr wrap="square" lIns="0" tIns="0" rIns="0" bIns="0" rtlCol="0"/>
          <a:lstStyle/>
          <a:p>
            <a:endParaRPr/>
          </a:p>
        </p:txBody>
      </p:sp>
      <p:sp>
        <p:nvSpPr>
          <p:cNvPr id="45" name="object 4"/>
          <p:cNvSpPr txBox="1"/>
          <p:nvPr/>
        </p:nvSpPr>
        <p:spPr>
          <a:xfrm>
            <a:off x="2981832" y="2907791"/>
            <a:ext cx="293370" cy="647700"/>
          </a:xfrm>
          <a:prstGeom prst="rect">
            <a:avLst/>
          </a:prstGeom>
        </p:spPr>
        <p:txBody>
          <a:bodyPr vert="vert270" wrap="square" lIns="0" tIns="0" rIns="0" bIns="0" rtlCol="0">
            <a:spAutoFit/>
          </a:bodyPr>
          <a:lstStyle/>
          <a:p>
            <a:pPr algn="ctr">
              <a:lnSpc>
                <a:spcPct val="100000"/>
              </a:lnSpc>
            </a:pPr>
            <a:r>
              <a:rPr sz="900" b="1" spc="-5" dirty="0">
                <a:solidFill>
                  <a:srgbClr val="244060"/>
                </a:solidFill>
                <a:latin typeface="Calibri"/>
                <a:cs typeface="Calibri"/>
              </a:rPr>
              <a:t>Vi</a:t>
            </a:r>
            <a:r>
              <a:rPr sz="900" b="1" dirty="0">
                <a:solidFill>
                  <a:srgbClr val="244060"/>
                </a:solidFill>
                <a:latin typeface="Calibri"/>
                <a:cs typeface="Calibri"/>
              </a:rPr>
              <a:t>e</a:t>
            </a:r>
            <a:r>
              <a:rPr sz="900" b="1" spc="-5" dirty="0">
                <a:solidFill>
                  <a:srgbClr val="244060"/>
                </a:solidFill>
                <a:latin typeface="Calibri"/>
                <a:cs typeface="Calibri"/>
              </a:rPr>
              <a:t>nn</a:t>
            </a:r>
            <a:r>
              <a:rPr sz="900" b="1" dirty="0">
                <a:solidFill>
                  <a:srgbClr val="244060"/>
                </a:solidFill>
                <a:latin typeface="Calibri"/>
                <a:cs typeface="Calibri"/>
              </a:rPr>
              <a:t>a,</a:t>
            </a:r>
            <a:r>
              <a:rPr sz="900" b="1" spc="30" dirty="0">
                <a:solidFill>
                  <a:srgbClr val="244060"/>
                </a:solidFill>
                <a:latin typeface="Calibri"/>
                <a:cs typeface="Calibri"/>
              </a:rPr>
              <a:t> </a:t>
            </a:r>
            <a:r>
              <a:rPr sz="900" b="1" dirty="0">
                <a:solidFill>
                  <a:srgbClr val="244060"/>
                </a:solidFill>
                <a:latin typeface="Calibri"/>
                <a:cs typeface="Calibri"/>
              </a:rPr>
              <a:t>1991</a:t>
            </a:r>
            <a:endParaRPr sz="900">
              <a:latin typeface="Calibri"/>
              <a:cs typeface="Calibri"/>
            </a:endParaRPr>
          </a:p>
          <a:p>
            <a:pPr marL="29209" algn="ctr">
              <a:lnSpc>
                <a:spcPct val="100000"/>
              </a:lnSpc>
              <a:spcBef>
                <a:spcPts val="244"/>
              </a:spcBef>
            </a:pPr>
            <a:r>
              <a:rPr sz="800" b="1" spc="5" dirty="0">
                <a:solidFill>
                  <a:srgbClr val="244060"/>
                </a:solidFill>
                <a:latin typeface="Calibri"/>
                <a:cs typeface="Calibri"/>
              </a:rPr>
              <a:t>(</a:t>
            </a:r>
            <a:r>
              <a:rPr sz="800" b="1" spc="-5" dirty="0">
                <a:solidFill>
                  <a:srgbClr val="244060"/>
                </a:solidFill>
                <a:latin typeface="Calibri"/>
                <a:cs typeface="Calibri"/>
              </a:rPr>
              <a:t>&gt;</a:t>
            </a:r>
            <a:r>
              <a:rPr sz="800" b="1" dirty="0">
                <a:solidFill>
                  <a:srgbClr val="244060"/>
                </a:solidFill>
                <a:latin typeface="Calibri"/>
                <a:cs typeface="Calibri"/>
              </a:rPr>
              <a:t>30</a:t>
            </a:r>
            <a:r>
              <a:rPr sz="800" b="1" spc="-5" dirty="0">
                <a:solidFill>
                  <a:srgbClr val="244060"/>
                </a:solidFill>
                <a:latin typeface="Calibri"/>
                <a:cs typeface="Calibri"/>
              </a:rPr>
              <a:t>%</a:t>
            </a:r>
            <a:r>
              <a:rPr sz="800" b="1" dirty="0">
                <a:solidFill>
                  <a:srgbClr val="244060"/>
                </a:solidFill>
                <a:latin typeface="Calibri"/>
                <a:cs typeface="Calibri"/>
              </a:rPr>
              <a:t>)</a:t>
            </a:r>
            <a:endParaRPr sz="800">
              <a:latin typeface="Calibri"/>
              <a:cs typeface="Calibri"/>
            </a:endParaRPr>
          </a:p>
        </p:txBody>
      </p:sp>
      <p:sp>
        <p:nvSpPr>
          <p:cNvPr id="46" name="object 5"/>
          <p:cNvSpPr/>
          <p:nvPr/>
        </p:nvSpPr>
        <p:spPr>
          <a:xfrm>
            <a:off x="4205223" y="2207260"/>
            <a:ext cx="515112" cy="515112"/>
          </a:xfrm>
          <a:prstGeom prst="rect">
            <a:avLst/>
          </a:prstGeom>
          <a:blipFill>
            <a:blip r:embed="rId3" cstate="print"/>
            <a:stretch>
              <a:fillRect/>
            </a:stretch>
          </a:blipFill>
        </p:spPr>
        <p:txBody>
          <a:bodyPr wrap="square" lIns="0" tIns="0" rIns="0" bIns="0" rtlCol="0"/>
          <a:lstStyle/>
          <a:p>
            <a:endParaRPr/>
          </a:p>
        </p:txBody>
      </p:sp>
      <p:sp>
        <p:nvSpPr>
          <p:cNvPr id="47" name="object 6"/>
          <p:cNvSpPr txBox="1"/>
          <p:nvPr/>
        </p:nvSpPr>
        <p:spPr>
          <a:xfrm>
            <a:off x="4328033" y="2828213"/>
            <a:ext cx="265430" cy="760095"/>
          </a:xfrm>
          <a:prstGeom prst="rect">
            <a:avLst/>
          </a:prstGeom>
        </p:spPr>
        <p:txBody>
          <a:bodyPr vert="vert270" wrap="square" lIns="0" tIns="0" rIns="0" bIns="0" rtlCol="0">
            <a:spAutoFit/>
          </a:bodyPr>
          <a:lstStyle/>
          <a:p>
            <a:pPr algn="ctr">
              <a:lnSpc>
                <a:spcPct val="100000"/>
              </a:lnSpc>
            </a:pPr>
            <a:r>
              <a:rPr sz="900" b="1" spc="-10" dirty="0">
                <a:solidFill>
                  <a:srgbClr val="244060"/>
                </a:solidFill>
                <a:latin typeface="Calibri"/>
                <a:cs typeface="Calibri"/>
              </a:rPr>
              <a:t>F</a:t>
            </a:r>
            <a:r>
              <a:rPr sz="900" b="1" dirty="0">
                <a:solidFill>
                  <a:srgbClr val="244060"/>
                </a:solidFill>
                <a:latin typeface="Calibri"/>
                <a:cs typeface="Calibri"/>
              </a:rPr>
              <a:t>ra</a:t>
            </a:r>
            <a:r>
              <a:rPr sz="900" b="1" spc="-5" dirty="0">
                <a:solidFill>
                  <a:srgbClr val="244060"/>
                </a:solidFill>
                <a:latin typeface="Calibri"/>
                <a:cs typeface="Calibri"/>
              </a:rPr>
              <a:t>n</a:t>
            </a:r>
            <a:r>
              <a:rPr sz="900" b="1" dirty="0">
                <a:solidFill>
                  <a:srgbClr val="244060"/>
                </a:solidFill>
                <a:latin typeface="Calibri"/>
                <a:cs typeface="Calibri"/>
              </a:rPr>
              <a:t>kf</a:t>
            </a:r>
            <a:r>
              <a:rPr sz="900" b="1" spc="-5" dirty="0">
                <a:solidFill>
                  <a:srgbClr val="244060"/>
                </a:solidFill>
                <a:latin typeface="Calibri"/>
                <a:cs typeface="Calibri"/>
              </a:rPr>
              <a:t>u</a:t>
            </a:r>
            <a:r>
              <a:rPr sz="900" b="1" dirty="0">
                <a:solidFill>
                  <a:srgbClr val="244060"/>
                </a:solidFill>
                <a:latin typeface="Calibri"/>
                <a:cs typeface="Calibri"/>
              </a:rPr>
              <a:t>rt,</a:t>
            </a:r>
            <a:r>
              <a:rPr sz="900" b="1" spc="30" dirty="0">
                <a:solidFill>
                  <a:srgbClr val="244060"/>
                </a:solidFill>
                <a:latin typeface="Calibri"/>
                <a:cs typeface="Calibri"/>
              </a:rPr>
              <a:t> </a:t>
            </a:r>
            <a:r>
              <a:rPr sz="900" b="1" dirty="0">
                <a:solidFill>
                  <a:srgbClr val="244060"/>
                </a:solidFill>
                <a:latin typeface="Calibri"/>
                <a:cs typeface="Calibri"/>
              </a:rPr>
              <a:t>2016</a:t>
            </a:r>
            <a:endParaRPr sz="900" dirty="0">
              <a:latin typeface="Calibri"/>
              <a:cs typeface="Calibri"/>
            </a:endParaRPr>
          </a:p>
          <a:p>
            <a:pPr algn="ctr">
              <a:lnSpc>
                <a:spcPct val="100000"/>
              </a:lnSpc>
              <a:spcBef>
                <a:spcPts val="25"/>
              </a:spcBef>
            </a:pPr>
            <a:r>
              <a:rPr sz="800" b="1" spc="5" dirty="0">
                <a:solidFill>
                  <a:srgbClr val="244060"/>
                </a:solidFill>
                <a:latin typeface="Calibri"/>
                <a:cs typeface="Calibri"/>
              </a:rPr>
              <a:t>(</a:t>
            </a:r>
            <a:r>
              <a:rPr sz="800" b="1" spc="-5" dirty="0">
                <a:solidFill>
                  <a:srgbClr val="244060"/>
                </a:solidFill>
                <a:latin typeface="Calibri"/>
                <a:cs typeface="Calibri"/>
              </a:rPr>
              <a:t>&gt;</a:t>
            </a:r>
            <a:r>
              <a:rPr sz="800" b="1" dirty="0">
                <a:solidFill>
                  <a:srgbClr val="244060"/>
                </a:solidFill>
                <a:latin typeface="Calibri"/>
                <a:cs typeface="Calibri"/>
              </a:rPr>
              <a:t>75</a:t>
            </a:r>
            <a:r>
              <a:rPr sz="800" b="1" spc="-5" dirty="0">
                <a:solidFill>
                  <a:srgbClr val="244060"/>
                </a:solidFill>
                <a:latin typeface="Calibri"/>
                <a:cs typeface="Calibri"/>
              </a:rPr>
              <a:t>%</a:t>
            </a:r>
            <a:r>
              <a:rPr sz="800" b="1" dirty="0">
                <a:solidFill>
                  <a:srgbClr val="244060"/>
                </a:solidFill>
                <a:latin typeface="Calibri"/>
                <a:cs typeface="Calibri"/>
              </a:rPr>
              <a:t>)</a:t>
            </a:r>
            <a:endParaRPr sz="800" dirty="0">
              <a:latin typeface="Calibri"/>
              <a:cs typeface="Calibri"/>
            </a:endParaRPr>
          </a:p>
        </p:txBody>
      </p:sp>
      <p:sp>
        <p:nvSpPr>
          <p:cNvPr id="48" name="object 7"/>
          <p:cNvSpPr/>
          <p:nvPr/>
        </p:nvSpPr>
        <p:spPr>
          <a:xfrm>
            <a:off x="2550160" y="4602988"/>
            <a:ext cx="2554224" cy="617220"/>
          </a:xfrm>
          <a:prstGeom prst="rect">
            <a:avLst/>
          </a:prstGeom>
          <a:blipFill>
            <a:blip r:embed="rId4" cstate="print"/>
            <a:stretch>
              <a:fillRect/>
            </a:stretch>
          </a:blipFill>
        </p:spPr>
        <p:txBody>
          <a:bodyPr wrap="square" lIns="0" tIns="0" rIns="0" bIns="0" rtlCol="0"/>
          <a:lstStyle/>
          <a:p>
            <a:endParaRPr/>
          </a:p>
        </p:txBody>
      </p:sp>
      <p:sp>
        <p:nvSpPr>
          <p:cNvPr id="49" name="object 8"/>
          <p:cNvSpPr txBox="1"/>
          <p:nvPr/>
        </p:nvSpPr>
        <p:spPr>
          <a:xfrm>
            <a:off x="2908045" y="4804714"/>
            <a:ext cx="1837689" cy="198120"/>
          </a:xfrm>
          <a:prstGeom prst="rect">
            <a:avLst/>
          </a:prstGeom>
        </p:spPr>
        <p:txBody>
          <a:bodyPr vert="horz" wrap="square" lIns="0" tIns="0" rIns="0" bIns="0" rtlCol="0">
            <a:spAutoFit/>
          </a:bodyPr>
          <a:lstStyle/>
          <a:p>
            <a:pPr marL="12700">
              <a:lnSpc>
                <a:spcPct val="100000"/>
              </a:lnSpc>
            </a:pPr>
            <a:r>
              <a:rPr sz="1350" dirty="0">
                <a:solidFill>
                  <a:srgbClr val="244060"/>
                </a:solidFill>
                <a:latin typeface="Calibri"/>
                <a:cs typeface="Calibri"/>
              </a:rPr>
              <a:t>N</a:t>
            </a:r>
            <a:r>
              <a:rPr sz="1350" spc="-20" dirty="0">
                <a:solidFill>
                  <a:srgbClr val="244060"/>
                </a:solidFill>
                <a:latin typeface="Calibri"/>
                <a:cs typeface="Calibri"/>
              </a:rPr>
              <a:t>a</a:t>
            </a:r>
            <a:r>
              <a:rPr sz="1350" dirty="0">
                <a:solidFill>
                  <a:srgbClr val="244060"/>
                </a:solidFill>
                <a:latin typeface="Calibri"/>
                <a:cs typeface="Calibri"/>
              </a:rPr>
              <a:t>tio</a:t>
            </a:r>
            <a:r>
              <a:rPr sz="1350" spc="-10" dirty="0">
                <a:solidFill>
                  <a:srgbClr val="244060"/>
                </a:solidFill>
                <a:latin typeface="Calibri"/>
                <a:cs typeface="Calibri"/>
              </a:rPr>
              <a:t>n</a:t>
            </a:r>
            <a:r>
              <a:rPr sz="1350" dirty="0">
                <a:solidFill>
                  <a:srgbClr val="244060"/>
                </a:solidFill>
                <a:latin typeface="Calibri"/>
                <a:cs typeface="Calibri"/>
              </a:rPr>
              <a:t>al</a:t>
            </a:r>
            <a:r>
              <a:rPr sz="1350" spc="-10" dirty="0">
                <a:solidFill>
                  <a:srgbClr val="244060"/>
                </a:solidFill>
                <a:latin typeface="Calibri"/>
                <a:cs typeface="Calibri"/>
              </a:rPr>
              <a:t> </a:t>
            </a:r>
            <a:r>
              <a:rPr sz="1350" spc="-15" dirty="0">
                <a:solidFill>
                  <a:srgbClr val="244060"/>
                </a:solidFill>
                <a:latin typeface="Calibri"/>
                <a:cs typeface="Calibri"/>
              </a:rPr>
              <a:t>st</a:t>
            </a:r>
            <a:r>
              <a:rPr sz="1350" dirty="0">
                <a:solidFill>
                  <a:srgbClr val="244060"/>
                </a:solidFill>
                <a:latin typeface="Calibri"/>
                <a:cs typeface="Calibri"/>
              </a:rPr>
              <a:t>a</a:t>
            </a:r>
            <a:r>
              <a:rPr sz="1350" spc="-10" dirty="0">
                <a:solidFill>
                  <a:srgbClr val="244060"/>
                </a:solidFill>
                <a:latin typeface="Calibri"/>
                <a:cs typeface="Calibri"/>
              </a:rPr>
              <a:t>nd</a:t>
            </a:r>
            <a:r>
              <a:rPr sz="1350" dirty="0">
                <a:solidFill>
                  <a:srgbClr val="244060"/>
                </a:solidFill>
                <a:latin typeface="Calibri"/>
                <a:cs typeface="Calibri"/>
              </a:rPr>
              <a:t>a</a:t>
            </a:r>
            <a:r>
              <a:rPr sz="1350" spc="-35" dirty="0">
                <a:solidFill>
                  <a:srgbClr val="244060"/>
                </a:solidFill>
                <a:latin typeface="Calibri"/>
                <a:cs typeface="Calibri"/>
              </a:rPr>
              <a:t>r</a:t>
            </a:r>
            <a:r>
              <a:rPr sz="1350" spc="-10" dirty="0">
                <a:solidFill>
                  <a:srgbClr val="244060"/>
                </a:solidFill>
                <a:latin typeface="Calibri"/>
                <a:cs typeface="Calibri"/>
              </a:rPr>
              <a:t>d</a:t>
            </a:r>
            <a:r>
              <a:rPr sz="1350" dirty="0">
                <a:solidFill>
                  <a:srgbClr val="244060"/>
                </a:solidFill>
                <a:latin typeface="Calibri"/>
                <a:cs typeface="Calibri"/>
              </a:rPr>
              <a:t>s</a:t>
            </a:r>
            <a:r>
              <a:rPr sz="1350" spc="-10" dirty="0">
                <a:solidFill>
                  <a:srgbClr val="244060"/>
                </a:solidFill>
                <a:latin typeface="Calibri"/>
                <a:cs typeface="Calibri"/>
              </a:rPr>
              <a:t> b</a:t>
            </a:r>
            <a:r>
              <a:rPr sz="1350" dirty="0">
                <a:solidFill>
                  <a:srgbClr val="244060"/>
                </a:solidFill>
                <a:latin typeface="Calibri"/>
                <a:cs typeface="Calibri"/>
              </a:rPr>
              <a:t>o</a:t>
            </a:r>
            <a:r>
              <a:rPr sz="1350" spc="-10" dirty="0">
                <a:solidFill>
                  <a:srgbClr val="244060"/>
                </a:solidFill>
                <a:latin typeface="Calibri"/>
                <a:cs typeface="Calibri"/>
              </a:rPr>
              <a:t>d</a:t>
            </a:r>
            <a:r>
              <a:rPr sz="1350" dirty="0">
                <a:solidFill>
                  <a:srgbClr val="244060"/>
                </a:solidFill>
                <a:latin typeface="Calibri"/>
                <a:cs typeface="Calibri"/>
              </a:rPr>
              <a:t>i</a:t>
            </a:r>
            <a:r>
              <a:rPr sz="1350" spc="-5" dirty="0">
                <a:solidFill>
                  <a:srgbClr val="244060"/>
                </a:solidFill>
                <a:latin typeface="Calibri"/>
                <a:cs typeface="Calibri"/>
              </a:rPr>
              <a:t>e</a:t>
            </a:r>
            <a:r>
              <a:rPr sz="1350" dirty="0">
                <a:solidFill>
                  <a:srgbClr val="244060"/>
                </a:solidFill>
                <a:latin typeface="Calibri"/>
                <a:cs typeface="Calibri"/>
              </a:rPr>
              <a:t>s</a:t>
            </a:r>
            <a:endParaRPr sz="1350" dirty="0">
              <a:latin typeface="Calibri"/>
              <a:cs typeface="Calibri"/>
            </a:endParaRPr>
          </a:p>
        </p:txBody>
      </p:sp>
      <p:sp>
        <p:nvSpPr>
          <p:cNvPr id="50" name="object 9"/>
          <p:cNvSpPr/>
          <p:nvPr/>
        </p:nvSpPr>
        <p:spPr>
          <a:xfrm>
            <a:off x="4826253" y="2342133"/>
            <a:ext cx="417195" cy="2585085"/>
          </a:xfrm>
          <a:custGeom>
            <a:avLst/>
            <a:gdLst/>
            <a:ahLst/>
            <a:cxnLst/>
            <a:rect l="l" t="t" r="r" b="b"/>
            <a:pathLst>
              <a:path w="417195" h="2585085">
                <a:moveTo>
                  <a:pt x="229418" y="2509154"/>
                </a:moveTo>
                <a:lnTo>
                  <a:pt x="216865" y="2513752"/>
                </a:lnTo>
                <a:lnTo>
                  <a:pt x="206797" y="2522569"/>
                </a:lnTo>
                <a:lnTo>
                  <a:pt x="200129" y="2534968"/>
                </a:lnTo>
                <a:lnTo>
                  <a:pt x="197778" y="2550315"/>
                </a:lnTo>
                <a:lnTo>
                  <a:pt x="201692" y="2563892"/>
                </a:lnTo>
                <a:lnTo>
                  <a:pt x="210017" y="2574852"/>
                </a:lnTo>
                <a:lnTo>
                  <a:pt x="221706" y="2582176"/>
                </a:lnTo>
                <a:lnTo>
                  <a:pt x="235712" y="2584843"/>
                </a:lnTo>
                <a:lnTo>
                  <a:pt x="245651" y="2583502"/>
                </a:lnTo>
                <a:lnTo>
                  <a:pt x="256858" y="2577994"/>
                </a:lnTo>
                <a:lnTo>
                  <a:pt x="265639" y="2568464"/>
                </a:lnTo>
                <a:lnTo>
                  <a:pt x="270613" y="2556637"/>
                </a:lnTo>
                <a:lnTo>
                  <a:pt x="235712" y="2556637"/>
                </a:lnTo>
                <a:lnTo>
                  <a:pt x="235712" y="2536825"/>
                </a:lnTo>
                <a:lnTo>
                  <a:pt x="272215" y="2536825"/>
                </a:lnTo>
                <a:lnTo>
                  <a:pt x="267759" y="2526540"/>
                </a:lnTo>
                <a:lnTo>
                  <a:pt x="258543" y="2517197"/>
                </a:lnTo>
                <a:lnTo>
                  <a:pt x="245628" y="2511131"/>
                </a:lnTo>
                <a:lnTo>
                  <a:pt x="229418" y="2509154"/>
                </a:lnTo>
                <a:close/>
              </a:path>
              <a:path w="417195" h="2585085">
                <a:moveTo>
                  <a:pt x="272215" y="2536825"/>
                </a:moveTo>
                <a:lnTo>
                  <a:pt x="235712" y="2536825"/>
                </a:lnTo>
                <a:lnTo>
                  <a:pt x="235712" y="2556637"/>
                </a:lnTo>
                <a:lnTo>
                  <a:pt x="270613" y="2556637"/>
                </a:lnTo>
                <a:lnTo>
                  <a:pt x="271233" y="2555164"/>
                </a:lnTo>
                <a:lnTo>
                  <a:pt x="272874" y="2538347"/>
                </a:lnTo>
                <a:lnTo>
                  <a:pt x="272215" y="2536825"/>
                </a:lnTo>
                <a:close/>
              </a:path>
              <a:path w="417195" h="2585085">
                <a:moveTo>
                  <a:pt x="397383" y="2536825"/>
                </a:moveTo>
                <a:lnTo>
                  <a:pt x="272215" y="2536825"/>
                </a:lnTo>
                <a:lnTo>
                  <a:pt x="272874" y="2538347"/>
                </a:lnTo>
                <a:lnTo>
                  <a:pt x="271233" y="2555164"/>
                </a:lnTo>
                <a:lnTo>
                  <a:pt x="270613" y="2556637"/>
                </a:lnTo>
                <a:lnTo>
                  <a:pt x="412750" y="2556637"/>
                </a:lnTo>
                <a:lnTo>
                  <a:pt x="417195" y="2552191"/>
                </a:lnTo>
                <a:lnTo>
                  <a:pt x="417195" y="2546730"/>
                </a:lnTo>
                <a:lnTo>
                  <a:pt x="397383" y="2546730"/>
                </a:lnTo>
                <a:lnTo>
                  <a:pt x="397383" y="2536825"/>
                </a:lnTo>
                <a:close/>
              </a:path>
              <a:path w="417195" h="2585085">
                <a:moveTo>
                  <a:pt x="397383" y="38100"/>
                </a:moveTo>
                <a:lnTo>
                  <a:pt x="397383" y="2546730"/>
                </a:lnTo>
                <a:lnTo>
                  <a:pt x="407288" y="2536825"/>
                </a:lnTo>
                <a:lnTo>
                  <a:pt x="417195" y="2536825"/>
                </a:lnTo>
                <a:lnTo>
                  <a:pt x="417195" y="48006"/>
                </a:lnTo>
                <a:lnTo>
                  <a:pt x="407288" y="48005"/>
                </a:lnTo>
                <a:lnTo>
                  <a:pt x="397383" y="38100"/>
                </a:lnTo>
                <a:close/>
              </a:path>
              <a:path w="417195" h="2585085">
                <a:moveTo>
                  <a:pt x="417195" y="2536825"/>
                </a:moveTo>
                <a:lnTo>
                  <a:pt x="407288" y="2536825"/>
                </a:lnTo>
                <a:lnTo>
                  <a:pt x="397383" y="2546730"/>
                </a:lnTo>
                <a:lnTo>
                  <a:pt x="417195" y="2546730"/>
                </a:lnTo>
                <a:lnTo>
                  <a:pt x="417195" y="2536825"/>
                </a:lnTo>
                <a:close/>
              </a:path>
              <a:path w="417195" h="2585085">
                <a:moveTo>
                  <a:pt x="76200" y="0"/>
                </a:moveTo>
                <a:lnTo>
                  <a:pt x="0" y="38100"/>
                </a:lnTo>
                <a:lnTo>
                  <a:pt x="76200" y="76200"/>
                </a:lnTo>
                <a:lnTo>
                  <a:pt x="76200" y="48006"/>
                </a:lnTo>
                <a:lnTo>
                  <a:pt x="63500" y="48005"/>
                </a:lnTo>
                <a:lnTo>
                  <a:pt x="63500" y="28193"/>
                </a:lnTo>
                <a:lnTo>
                  <a:pt x="76200" y="28193"/>
                </a:lnTo>
                <a:lnTo>
                  <a:pt x="76200" y="0"/>
                </a:lnTo>
                <a:close/>
              </a:path>
              <a:path w="417195" h="2585085">
                <a:moveTo>
                  <a:pt x="76200" y="28193"/>
                </a:moveTo>
                <a:lnTo>
                  <a:pt x="63500" y="28193"/>
                </a:lnTo>
                <a:lnTo>
                  <a:pt x="63500" y="48005"/>
                </a:lnTo>
                <a:lnTo>
                  <a:pt x="76200" y="48006"/>
                </a:lnTo>
                <a:lnTo>
                  <a:pt x="76200" y="28193"/>
                </a:lnTo>
                <a:close/>
              </a:path>
              <a:path w="417195" h="2585085">
                <a:moveTo>
                  <a:pt x="412750" y="28193"/>
                </a:moveTo>
                <a:lnTo>
                  <a:pt x="76200" y="28193"/>
                </a:lnTo>
                <a:lnTo>
                  <a:pt x="76200" y="48006"/>
                </a:lnTo>
                <a:lnTo>
                  <a:pt x="397383" y="48006"/>
                </a:lnTo>
                <a:lnTo>
                  <a:pt x="397383" y="38100"/>
                </a:lnTo>
                <a:lnTo>
                  <a:pt x="417195" y="38100"/>
                </a:lnTo>
                <a:lnTo>
                  <a:pt x="417195" y="32638"/>
                </a:lnTo>
                <a:lnTo>
                  <a:pt x="412750" y="28193"/>
                </a:lnTo>
                <a:close/>
              </a:path>
              <a:path w="417195" h="2585085">
                <a:moveTo>
                  <a:pt x="417195" y="38100"/>
                </a:moveTo>
                <a:lnTo>
                  <a:pt x="397383" y="38100"/>
                </a:lnTo>
                <a:lnTo>
                  <a:pt x="407288" y="48005"/>
                </a:lnTo>
                <a:lnTo>
                  <a:pt x="417195" y="48006"/>
                </a:lnTo>
                <a:lnTo>
                  <a:pt x="417195" y="38100"/>
                </a:lnTo>
                <a:close/>
              </a:path>
            </a:pathLst>
          </a:custGeom>
          <a:ln w="3175"/>
        </p:spPr>
        <p:style>
          <a:lnRef idx="1">
            <a:schemeClr val="accent1"/>
          </a:lnRef>
          <a:fillRef idx="3">
            <a:schemeClr val="accent1"/>
          </a:fillRef>
          <a:effectRef idx="2">
            <a:schemeClr val="accent1"/>
          </a:effectRef>
          <a:fontRef idx="minor">
            <a:schemeClr val="lt1"/>
          </a:fontRef>
        </p:style>
        <p:txBody>
          <a:bodyPr wrap="square" lIns="0" tIns="0" rIns="0" bIns="0" rtlCol="0"/>
          <a:lstStyle/>
          <a:p>
            <a:endParaRPr/>
          </a:p>
        </p:txBody>
      </p:sp>
      <p:sp>
        <p:nvSpPr>
          <p:cNvPr id="51" name="object 10"/>
          <p:cNvSpPr/>
          <p:nvPr/>
        </p:nvSpPr>
        <p:spPr>
          <a:xfrm>
            <a:off x="4416425" y="2765805"/>
            <a:ext cx="77470" cy="1131570"/>
          </a:xfrm>
          <a:custGeom>
            <a:avLst/>
            <a:gdLst/>
            <a:ahLst/>
            <a:cxnLst/>
            <a:rect l="l" t="t" r="r" b="b"/>
            <a:pathLst>
              <a:path w="77470" h="1131570">
                <a:moveTo>
                  <a:pt x="0" y="1054862"/>
                </a:moveTo>
                <a:lnTo>
                  <a:pt x="37973" y="1131062"/>
                </a:lnTo>
                <a:lnTo>
                  <a:pt x="69882" y="1067562"/>
                </a:lnTo>
                <a:lnTo>
                  <a:pt x="28194" y="1067562"/>
                </a:lnTo>
                <a:lnTo>
                  <a:pt x="28206" y="1054909"/>
                </a:lnTo>
                <a:lnTo>
                  <a:pt x="0" y="1054862"/>
                </a:lnTo>
                <a:close/>
              </a:path>
              <a:path w="77470" h="1131570">
                <a:moveTo>
                  <a:pt x="28206" y="1054909"/>
                </a:moveTo>
                <a:lnTo>
                  <a:pt x="28194" y="1067562"/>
                </a:lnTo>
                <a:lnTo>
                  <a:pt x="48005" y="1067562"/>
                </a:lnTo>
                <a:lnTo>
                  <a:pt x="48018" y="1054942"/>
                </a:lnTo>
                <a:lnTo>
                  <a:pt x="28206" y="1054909"/>
                </a:lnTo>
                <a:close/>
              </a:path>
              <a:path w="77470" h="1131570">
                <a:moveTo>
                  <a:pt x="48018" y="1054942"/>
                </a:moveTo>
                <a:lnTo>
                  <a:pt x="48005" y="1067562"/>
                </a:lnTo>
                <a:lnTo>
                  <a:pt x="69882" y="1067562"/>
                </a:lnTo>
                <a:lnTo>
                  <a:pt x="76200" y="1054989"/>
                </a:lnTo>
                <a:lnTo>
                  <a:pt x="48018" y="1054942"/>
                </a:lnTo>
                <a:close/>
              </a:path>
              <a:path w="77470" h="1131570">
                <a:moveTo>
                  <a:pt x="49022" y="63500"/>
                </a:moveTo>
                <a:lnTo>
                  <a:pt x="29210" y="63500"/>
                </a:lnTo>
                <a:lnTo>
                  <a:pt x="28206" y="1054909"/>
                </a:lnTo>
                <a:lnTo>
                  <a:pt x="48018" y="1054942"/>
                </a:lnTo>
                <a:lnTo>
                  <a:pt x="49022" y="63500"/>
                </a:lnTo>
                <a:close/>
              </a:path>
              <a:path w="77470" h="1131570">
                <a:moveTo>
                  <a:pt x="39115" y="0"/>
                </a:moveTo>
                <a:lnTo>
                  <a:pt x="1015" y="76200"/>
                </a:lnTo>
                <a:lnTo>
                  <a:pt x="29197" y="76200"/>
                </a:lnTo>
                <a:lnTo>
                  <a:pt x="29210" y="63500"/>
                </a:lnTo>
                <a:lnTo>
                  <a:pt x="70865" y="63500"/>
                </a:lnTo>
                <a:lnTo>
                  <a:pt x="39115" y="0"/>
                </a:lnTo>
                <a:close/>
              </a:path>
              <a:path w="77470" h="1131570">
                <a:moveTo>
                  <a:pt x="70865" y="63500"/>
                </a:moveTo>
                <a:lnTo>
                  <a:pt x="49022" y="63500"/>
                </a:lnTo>
                <a:lnTo>
                  <a:pt x="49009" y="76200"/>
                </a:lnTo>
                <a:lnTo>
                  <a:pt x="77215" y="76200"/>
                </a:lnTo>
                <a:lnTo>
                  <a:pt x="70865" y="63500"/>
                </a:lnTo>
                <a:close/>
              </a:path>
            </a:pathLst>
          </a:custGeom>
        </p:spPr>
        <p:style>
          <a:lnRef idx="0">
            <a:schemeClr val="accent2"/>
          </a:lnRef>
          <a:fillRef idx="3">
            <a:schemeClr val="accent2"/>
          </a:fillRef>
          <a:effectRef idx="3">
            <a:schemeClr val="accent2"/>
          </a:effectRef>
          <a:fontRef idx="minor">
            <a:schemeClr val="lt1"/>
          </a:fontRef>
        </p:style>
        <p:txBody>
          <a:bodyPr wrap="square" lIns="0" tIns="0" rIns="0" bIns="0" rtlCol="0"/>
          <a:lstStyle/>
          <a:p>
            <a:endParaRPr/>
          </a:p>
        </p:txBody>
      </p:sp>
      <p:sp>
        <p:nvSpPr>
          <p:cNvPr id="52" name="object 11"/>
          <p:cNvSpPr/>
          <p:nvPr/>
        </p:nvSpPr>
        <p:spPr>
          <a:xfrm>
            <a:off x="2577592" y="5142484"/>
            <a:ext cx="2473452" cy="550164"/>
          </a:xfrm>
          <a:prstGeom prst="rect">
            <a:avLst/>
          </a:prstGeom>
          <a:blipFill>
            <a:blip r:embed="rId5" cstate="print"/>
            <a:stretch>
              <a:fillRect/>
            </a:stretch>
          </a:blipFill>
        </p:spPr>
        <p:txBody>
          <a:bodyPr wrap="square" lIns="0" tIns="0" rIns="0" bIns="0" rtlCol="0"/>
          <a:lstStyle/>
          <a:p>
            <a:endParaRPr/>
          </a:p>
        </p:txBody>
      </p:sp>
      <p:sp>
        <p:nvSpPr>
          <p:cNvPr id="53" name="object 12"/>
          <p:cNvSpPr txBox="1"/>
          <p:nvPr/>
        </p:nvSpPr>
        <p:spPr>
          <a:xfrm>
            <a:off x="2805938" y="5368137"/>
            <a:ext cx="2016760" cy="177800"/>
          </a:xfrm>
          <a:prstGeom prst="rect">
            <a:avLst/>
          </a:prstGeom>
        </p:spPr>
        <p:txBody>
          <a:bodyPr vert="horz" wrap="square" lIns="0" tIns="0" rIns="0" bIns="0" rtlCol="0">
            <a:spAutoFit/>
          </a:bodyPr>
          <a:lstStyle/>
          <a:p>
            <a:pPr marL="12700">
              <a:lnSpc>
                <a:spcPct val="100000"/>
              </a:lnSpc>
            </a:pPr>
            <a:r>
              <a:rPr sz="1200" spc="-15" dirty="0">
                <a:solidFill>
                  <a:srgbClr val="244060"/>
                </a:solidFill>
                <a:latin typeface="Calibri"/>
                <a:cs typeface="Calibri"/>
              </a:rPr>
              <a:t>B</a:t>
            </a:r>
            <a:r>
              <a:rPr sz="1200" dirty="0">
                <a:solidFill>
                  <a:srgbClr val="244060"/>
                </a:solidFill>
                <a:latin typeface="Calibri"/>
                <a:cs typeface="Calibri"/>
              </a:rPr>
              <a:t>u</a:t>
            </a:r>
            <a:r>
              <a:rPr sz="1200" spc="-5" dirty="0">
                <a:solidFill>
                  <a:srgbClr val="244060"/>
                </a:solidFill>
                <a:latin typeface="Calibri"/>
                <a:cs typeface="Calibri"/>
              </a:rPr>
              <a:t>si</a:t>
            </a:r>
            <a:r>
              <a:rPr sz="1200" dirty="0">
                <a:solidFill>
                  <a:srgbClr val="244060"/>
                </a:solidFill>
                <a:latin typeface="Calibri"/>
                <a:cs typeface="Calibri"/>
              </a:rPr>
              <a:t>n</a:t>
            </a:r>
            <a:r>
              <a:rPr sz="1200" spc="-5" dirty="0">
                <a:solidFill>
                  <a:srgbClr val="244060"/>
                </a:solidFill>
                <a:latin typeface="Calibri"/>
                <a:cs typeface="Calibri"/>
              </a:rPr>
              <a:t>esses,</a:t>
            </a:r>
            <a:r>
              <a:rPr sz="1200" dirty="0">
                <a:solidFill>
                  <a:srgbClr val="244060"/>
                </a:solidFill>
                <a:latin typeface="Calibri"/>
                <a:cs typeface="Calibri"/>
              </a:rPr>
              <a:t> Indu</a:t>
            </a:r>
            <a:r>
              <a:rPr sz="1200" spc="-15" dirty="0">
                <a:solidFill>
                  <a:srgbClr val="244060"/>
                </a:solidFill>
                <a:latin typeface="Calibri"/>
                <a:cs typeface="Calibri"/>
              </a:rPr>
              <a:t>s</a:t>
            </a:r>
            <a:r>
              <a:rPr sz="1200" spc="-5" dirty="0">
                <a:solidFill>
                  <a:srgbClr val="244060"/>
                </a:solidFill>
                <a:latin typeface="Calibri"/>
                <a:cs typeface="Calibri"/>
              </a:rPr>
              <a:t>try</a:t>
            </a:r>
            <a:r>
              <a:rPr sz="1200" spc="-30" dirty="0">
                <a:solidFill>
                  <a:srgbClr val="244060"/>
                </a:solidFill>
                <a:latin typeface="Calibri"/>
                <a:cs typeface="Calibri"/>
              </a:rPr>
              <a:t> </a:t>
            </a:r>
            <a:r>
              <a:rPr sz="1200" spc="-20" dirty="0">
                <a:solidFill>
                  <a:srgbClr val="244060"/>
                </a:solidFill>
                <a:latin typeface="Calibri"/>
                <a:cs typeface="Calibri"/>
              </a:rPr>
              <a:t>f</a:t>
            </a:r>
            <a:r>
              <a:rPr sz="1200" spc="-10" dirty="0">
                <a:solidFill>
                  <a:srgbClr val="244060"/>
                </a:solidFill>
                <a:latin typeface="Calibri"/>
                <a:cs typeface="Calibri"/>
              </a:rPr>
              <a:t>e</a:t>
            </a:r>
            <a:r>
              <a:rPr sz="1200" spc="-5" dirty="0">
                <a:solidFill>
                  <a:srgbClr val="244060"/>
                </a:solidFill>
                <a:latin typeface="Calibri"/>
                <a:cs typeface="Calibri"/>
              </a:rPr>
              <a:t>d</a:t>
            </a:r>
            <a:r>
              <a:rPr sz="1200" spc="-10" dirty="0">
                <a:solidFill>
                  <a:srgbClr val="244060"/>
                </a:solidFill>
                <a:latin typeface="Calibri"/>
                <a:cs typeface="Calibri"/>
              </a:rPr>
              <a:t>e</a:t>
            </a:r>
            <a:r>
              <a:rPr sz="1200" spc="-25" dirty="0">
                <a:solidFill>
                  <a:srgbClr val="244060"/>
                </a:solidFill>
                <a:latin typeface="Calibri"/>
                <a:cs typeface="Calibri"/>
              </a:rPr>
              <a:t>r</a:t>
            </a:r>
            <a:r>
              <a:rPr sz="1200" spc="-15" dirty="0">
                <a:solidFill>
                  <a:srgbClr val="244060"/>
                </a:solidFill>
                <a:latin typeface="Calibri"/>
                <a:cs typeface="Calibri"/>
              </a:rPr>
              <a:t>a</a:t>
            </a:r>
            <a:r>
              <a:rPr sz="1200" spc="-5" dirty="0">
                <a:solidFill>
                  <a:srgbClr val="244060"/>
                </a:solidFill>
                <a:latin typeface="Calibri"/>
                <a:cs typeface="Calibri"/>
              </a:rPr>
              <a:t>t</a:t>
            </a:r>
            <a:r>
              <a:rPr sz="1200" dirty="0">
                <a:solidFill>
                  <a:srgbClr val="244060"/>
                </a:solidFill>
                <a:latin typeface="Calibri"/>
                <a:cs typeface="Calibri"/>
              </a:rPr>
              <a:t>ions</a:t>
            </a:r>
            <a:endParaRPr sz="1200" dirty="0">
              <a:latin typeface="Calibri"/>
              <a:cs typeface="Calibri"/>
            </a:endParaRPr>
          </a:p>
        </p:txBody>
      </p:sp>
      <p:sp>
        <p:nvSpPr>
          <p:cNvPr id="54" name="object 13"/>
          <p:cNvSpPr/>
          <p:nvPr/>
        </p:nvSpPr>
        <p:spPr>
          <a:xfrm>
            <a:off x="2343530" y="2363469"/>
            <a:ext cx="468630" cy="2540000"/>
          </a:xfrm>
          <a:custGeom>
            <a:avLst/>
            <a:gdLst/>
            <a:ahLst/>
            <a:cxnLst/>
            <a:rect l="l" t="t" r="r" b="b"/>
            <a:pathLst>
              <a:path w="468630" h="2540000">
                <a:moveTo>
                  <a:pt x="251807" y="2463941"/>
                </a:moveTo>
                <a:lnTo>
                  <a:pt x="235589" y="2465917"/>
                </a:lnTo>
                <a:lnTo>
                  <a:pt x="222670" y="2471981"/>
                </a:lnTo>
                <a:lnTo>
                  <a:pt x="213450" y="2481319"/>
                </a:lnTo>
                <a:lnTo>
                  <a:pt x="208331" y="2493121"/>
                </a:lnTo>
                <a:lnTo>
                  <a:pt x="209971" y="2509943"/>
                </a:lnTo>
                <a:lnTo>
                  <a:pt x="215563" y="2523243"/>
                </a:lnTo>
                <a:lnTo>
                  <a:pt x="224343" y="2532771"/>
                </a:lnTo>
                <a:lnTo>
                  <a:pt x="235549" y="2538277"/>
                </a:lnTo>
                <a:lnTo>
                  <a:pt x="245491" y="2539618"/>
                </a:lnTo>
                <a:lnTo>
                  <a:pt x="259551" y="2536952"/>
                </a:lnTo>
                <a:lnTo>
                  <a:pt x="271239" y="2529630"/>
                </a:lnTo>
                <a:lnTo>
                  <a:pt x="279536" y="2518671"/>
                </a:lnTo>
                <a:lnTo>
                  <a:pt x="281612" y="2511424"/>
                </a:lnTo>
                <a:lnTo>
                  <a:pt x="245491" y="2511424"/>
                </a:lnTo>
                <a:lnTo>
                  <a:pt x="245491" y="2491613"/>
                </a:lnTo>
                <a:lnTo>
                  <a:pt x="281372" y="2491613"/>
                </a:lnTo>
                <a:lnTo>
                  <a:pt x="281088" y="2489750"/>
                </a:lnTo>
                <a:lnTo>
                  <a:pt x="274445" y="2477352"/>
                </a:lnTo>
                <a:lnTo>
                  <a:pt x="264388" y="2468537"/>
                </a:lnTo>
                <a:lnTo>
                  <a:pt x="251807" y="2463941"/>
                </a:lnTo>
                <a:close/>
              </a:path>
              <a:path w="468630" h="2540000">
                <a:moveTo>
                  <a:pt x="391921" y="28193"/>
                </a:moveTo>
                <a:lnTo>
                  <a:pt x="4444" y="28193"/>
                </a:lnTo>
                <a:lnTo>
                  <a:pt x="0" y="32638"/>
                </a:lnTo>
                <a:lnTo>
                  <a:pt x="0" y="2506979"/>
                </a:lnTo>
                <a:lnTo>
                  <a:pt x="4444" y="2511424"/>
                </a:lnTo>
                <a:lnTo>
                  <a:pt x="210594" y="2511424"/>
                </a:lnTo>
                <a:lnTo>
                  <a:pt x="209971" y="2509943"/>
                </a:lnTo>
                <a:lnTo>
                  <a:pt x="209150" y="2501518"/>
                </a:lnTo>
                <a:lnTo>
                  <a:pt x="19812" y="2501518"/>
                </a:lnTo>
                <a:lnTo>
                  <a:pt x="9906" y="2491613"/>
                </a:lnTo>
                <a:lnTo>
                  <a:pt x="19812" y="2491613"/>
                </a:lnTo>
                <a:lnTo>
                  <a:pt x="19812" y="48005"/>
                </a:lnTo>
                <a:lnTo>
                  <a:pt x="9906" y="48005"/>
                </a:lnTo>
                <a:lnTo>
                  <a:pt x="19812" y="38100"/>
                </a:lnTo>
                <a:lnTo>
                  <a:pt x="391921" y="38100"/>
                </a:lnTo>
                <a:lnTo>
                  <a:pt x="391921" y="28193"/>
                </a:lnTo>
                <a:close/>
              </a:path>
              <a:path w="468630" h="2540000">
                <a:moveTo>
                  <a:pt x="281372" y="2491613"/>
                </a:moveTo>
                <a:lnTo>
                  <a:pt x="245491" y="2491613"/>
                </a:lnTo>
                <a:lnTo>
                  <a:pt x="245491" y="2511424"/>
                </a:lnTo>
                <a:lnTo>
                  <a:pt x="281612" y="2511424"/>
                </a:lnTo>
                <a:lnTo>
                  <a:pt x="283426" y="2505093"/>
                </a:lnTo>
                <a:lnTo>
                  <a:pt x="281372" y="2491613"/>
                </a:lnTo>
                <a:close/>
              </a:path>
              <a:path w="468630" h="2540000">
                <a:moveTo>
                  <a:pt x="19812" y="2491613"/>
                </a:moveTo>
                <a:lnTo>
                  <a:pt x="9906" y="2491613"/>
                </a:lnTo>
                <a:lnTo>
                  <a:pt x="19812" y="2501518"/>
                </a:lnTo>
                <a:lnTo>
                  <a:pt x="19812" y="2491613"/>
                </a:lnTo>
                <a:close/>
              </a:path>
              <a:path w="468630" h="2540000">
                <a:moveTo>
                  <a:pt x="208985" y="2491613"/>
                </a:moveTo>
                <a:lnTo>
                  <a:pt x="19812" y="2491613"/>
                </a:lnTo>
                <a:lnTo>
                  <a:pt x="19812" y="2501518"/>
                </a:lnTo>
                <a:lnTo>
                  <a:pt x="209150" y="2501518"/>
                </a:lnTo>
                <a:lnTo>
                  <a:pt x="208331" y="2493121"/>
                </a:lnTo>
                <a:lnTo>
                  <a:pt x="208985" y="2491613"/>
                </a:lnTo>
                <a:close/>
              </a:path>
              <a:path w="468630" h="2540000">
                <a:moveTo>
                  <a:pt x="391921" y="0"/>
                </a:moveTo>
                <a:lnTo>
                  <a:pt x="391921" y="76200"/>
                </a:lnTo>
                <a:lnTo>
                  <a:pt x="448310" y="48005"/>
                </a:lnTo>
                <a:lnTo>
                  <a:pt x="404621" y="48005"/>
                </a:lnTo>
                <a:lnTo>
                  <a:pt x="404621" y="28193"/>
                </a:lnTo>
                <a:lnTo>
                  <a:pt x="448309" y="28193"/>
                </a:lnTo>
                <a:lnTo>
                  <a:pt x="391921" y="0"/>
                </a:lnTo>
                <a:close/>
              </a:path>
              <a:path w="468630" h="2540000">
                <a:moveTo>
                  <a:pt x="19812" y="38100"/>
                </a:moveTo>
                <a:lnTo>
                  <a:pt x="9906" y="48005"/>
                </a:lnTo>
                <a:lnTo>
                  <a:pt x="19812" y="48005"/>
                </a:lnTo>
                <a:lnTo>
                  <a:pt x="19812" y="38100"/>
                </a:lnTo>
                <a:close/>
              </a:path>
              <a:path w="468630" h="2540000">
                <a:moveTo>
                  <a:pt x="391921" y="38100"/>
                </a:moveTo>
                <a:lnTo>
                  <a:pt x="19812" y="38100"/>
                </a:lnTo>
                <a:lnTo>
                  <a:pt x="19812" y="48005"/>
                </a:lnTo>
                <a:lnTo>
                  <a:pt x="391921" y="48005"/>
                </a:lnTo>
                <a:lnTo>
                  <a:pt x="391921" y="38100"/>
                </a:lnTo>
                <a:close/>
              </a:path>
              <a:path w="468630" h="2540000">
                <a:moveTo>
                  <a:pt x="448309" y="28193"/>
                </a:moveTo>
                <a:lnTo>
                  <a:pt x="404621" y="28193"/>
                </a:lnTo>
                <a:lnTo>
                  <a:pt x="404621" y="48005"/>
                </a:lnTo>
                <a:lnTo>
                  <a:pt x="448310" y="48005"/>
                </a:lnTo>
                <a:lnTo>
                  <a:pt x="468121" y="38100"/>
                </a:lnTo>
                <a:lnTo>
                  <a:pt x="448309" y="28193"/>
                </a:lnTo>
                <a:close/>
              </a:path>
            </a:pathLst>
          </a:custGeom>
          <a:ln w="3175"/>
        </p:spPr>
        <p:style>
          <a:lnRef idx="1">
            <a:schemeClr val="accent1"/>
          </a:lnRef>
          <a:fillRef idx="3">
            <a:schemeClr val="accent1"/>
          </a:fillRef>
          <a:effectRef idx="2">
            <a:schemeClr val="accent1"/>
          </a:effectRef>
          <a:fontRef idx="minor">
            <a:schemeClr val="lt1"/>
          </a:fontRef>
        </p:style>
        <p:txBody>
          <a:bodyPr wrap="square" lIns="0" tIns="0" rIns="0" bIns="0" rtlCol="0"/>
          <a:lstStyle/>
          <a:p>
            <a:endParaRPr/>
          </a:p>
        </p:txBody>
      </p:sp>
      <p:sp>
        <p:nvSpPr>
          <p:cNvPr id="55" name="object 14"/>
          <p:cNvSpPr/>
          <p:nvPr/>
        </p:nvSpPr>
        <p:spPr>
          <a:xfrm>
            <a:off x="3081782" y="2752089"/>
            <a:ext cx="82550" cy="1136015"/>
          </a:xfrm>
          <a:custGeom>
            <a:avLst/>
            <a:gdLst/>
            <a:ahLst/>
            <a:cxnLst/>
            <a:rect l="l" t="t" r="r" b="b"/>
            <a:pathLst>
              <a:path w="82550" h="1136014">
                <a:moveTo>
                  <a:pt x="0" y="1059434"/>
                </a:moveTo>
                <a:lnTo>
                  <a:pt x="37592" y="1135888"/>
                </a:lnTo>
                <a:lnTo>
                  <a:pt x="69872" y="1072388"/>
                </a:lnTo>
                <a:lnTo>
                  <a:pt x="47879" y="1072388"/>
                </a:lnTo>
                <a:lnTo>
                  <a:pt x="28067" y="1072261"/>
                </a:lnTo>
                <a:lnTo>
                  <a:pt x="28146" y="1059621"/>
                </a:lnTo>
                <a:lnTo>
                  <a:pt x="0" y="1059434"/>
                </a:lnTo>
                <a:close/>
              </a:path>
              <a:path w="82550" h="1136014">
                <a:moveTo>
                  <a:pt x="28146" y="1059621"/>
                </a:moveTo>
                <a:lnTo>
                  <a:pt x="28067" y="1072261"/>
                </a:lnTo>
                <a:lnTo>
                  <a:pt x="47879" y="1072388"/>
                </a:lnTo>
                <a:lnTo>
                  <a:pt x="47958" y="1059753"/>
                </a:lnTo>
                <a:lnTo>
                  <a:pt x="28146" y="1059621"/>
                </a:lnTo>
                <a:close/>
              </a:path>
              <a:path w="82550" h="1136014">
                <a:moveTo>
                  <a:pt x="47958" y="1059753"/>
                </a:moveTo>
                <a:lnTo>
                  <a:pt x="47879" y="1072388"/>
                </a:lnTo>
                <a:lnTo>
                  <a:pt x="69872" y="1072388"/>
                </a:lnTo>
                <a:lnTo>
                  <a:pt x="76200" y="1059942"/>
                </a:lnTo>
                <a:lnTo>
                  <a:pt x="47958" y="1059753"/>
                </a:lnTo>
                <a:close/>
              </a:path>
              <a:path w="82550" h="1136014">
                <a:moveTo>
                  <a:pt x="34336" y="76134"/>
                </a:moveTo>
                <a:lnTo>
                  <a:pt x="28146" y="1059621"/>
                </a:lnTo>
                <a:lnTo>
                  <a:pt x="47958" y="1059753"/>
                </a:lnTo>
                <a:lnTo>
                  <a:pt x="54148" y="76266"/>
                </a:lnTo>
                <a:lnTo>
                  <a:pt x="34336" y="76134"/>
                </a:lnTo>
                <a:close/>
              </a:path>
              <a:path w="82550" h="1136014">
                <a:moveTo>
                  <a:pt x="75864" y="63373"/>
                </a:moveTo>
                <a:lnTo>
                  <a:pt x="34417" y="63373"/>
                </a:lnTo>
                <a:lnTo>
                  <a:pt x="54229" y="63500"/>
                </a:lnTo>
                <a:lnTo>
                  <a:pt x="54148" y="76266"/>
                </a:lnTo>
                <a:lnTo>
                  <a:pt x="82295" y="76454"/>
                </a:lnTo>
                <a:lnTo>
                  <a:pt x="75864" y="63373"/>
                </a:lnTo>
                <a:close/>
              </a:path>
              <a:path w="82550" h="1136014">
                <a:moveTo>
                  <a:pt x="34417" y="63373"/>
                </a:moveTo>
                <a:lnTo>
                  <a:pt x="34336" y="76134"/>
                </a:lnTo>
                <a:lnTo>
                  <a:pt x="54148" y="76266"/>
                </a:lnTo>
                <a:lnTo>
                  <a:pt x="54229" y="63500"/>
                </a:lnTo>
                <a:lnTo>
                  <a:pt x="34417" y="63373"/>
                </a:lnTo>
                <a:close/>
              </a:path>
              <a:path w="82550" h="1136014">
                <a:moveTo>
                  <a:pt x="44704" y="0"/>
                </a:moveTo>
                <a:lnTo>
                  <a:pt x="6095" y="75946"/>
                </a:lnTo>
                <a:lnTo>
                  <a:pt x="34336" y="76134"/>
                </a:lnTo>
                <a:lnTo>
                  <a:pt x="34417" y="63373"/>
                </a:lnTo>
                <a:lnTo>
                  <a:pt x="75864" y="63373"/>
                </a:lnTo>
                <a:lnTo>
                  <a:pt x="44704" y="0"/>
                </a:lnTo>
                <a:close/>
              </a:path>
            </a:pathLst>
          </a:custGeom>
        </p:spPr>
        <p:style>
          <a:lnRef idx="0">
            <a:schemeClr val="accent2"/>
          </a:lnRef>
          <a:fillRef idx="3">
            <a:schemeClr val="accent2"/>
          </a:fillRef>
          <a:effectRef idx="3">
            <a:schemeClr val="accent2"/>
          </a:effectRef>
          <a:fontRef idx="minor">
            <a:schemeClr val="lt1"/>
          </a:fontRef>
        </p:style>
        <p:txBody>
          <a:bodyPr wrap="square" lIns="0" tIns="0" rIns="0" bIns="0" rtlCol="0"/>
          <a:lstStyle/>
          <a:p>
            <a:endParaRPr/>
          </a:p>
        </p:txBody>
      </p:sp>
      <p:sp>
        <p:nvSpPr>
          <p:cNvPr id="56" name="object 15"/>
          <p:cNvSpPr/>
          <p:nvPr/>
        </p:nvSpPr>
        <p:spPr>
          <a:xfrm>
            <a:off x="2832100" y="3937000"/>
            <a:ext cx="617219" cy="502919"/>
          </a:xfrm>
          <a:prstGeom prst="rect">
            <a:avLst/>
          </a:prstGeom>
          <a:blipFill>
            <a:blip r:embed="rId6" cstate="print"/>
            <a:stretch>
              <a:fillRect/>
            </a:stretch>
          </a:blipFill>
        </p:spPr>
        <p:txBody>
          <a:bodyPr wrap="square" lIns="0" tIns="0" rIns="0" bIns="0" rtlCol="0"/>
          <a:lstStyle/>
          <a:p>
            <a:endParaRPr/>
          </a:p>
        </p:txBody>
      </p:sp>
      <p:sp>
        <p:nvSpPr>
          <p:cNvPr id="57" name="object 16"/>
          <p:cNvSpPr/>
          <p:nvPr/>
        </p:nvSpPr>
        <p:spPr>
          <a:xfrm>
            <a:off x="2661411" y="3854704"/>
            <a:ext cx="2345690" cy="662940"/>
          </a:xfrm>
          <a:custGeom>
            <a:avLst/>
            <a:gdLst/>
            <a:ahLst/>
            <a:cxnLst/>
            <a:rect l="l" t="t" r="r" b="b"/>
            <a:pathLst>
              <a:path w="2345690" h="662939">
                <a:moveTo>
                  <a:pt x="0" y="110489"/>
                </a:moveTo>
                <a:lnTo>
                  <a:pt x="8281" y="68489"/>
                </a:lnTo>
                <a:lnTo>
                  <a:pt x="30917" y="33879"/>
                </a:lnTo>
                <a:lnTo>
                  <a:pt x="64594" y="9975"/>
                </a:lnTo>
                <a:lnTo>
                  <a:pt x="105997" y="89"/>
                </a:lnTo>
                <a:lnTo>
                  <a:pt x="2234946" y="0"/>
                </a:lnTo>
                <a:lnTo>
                  <a:pt x="2249562" y="961"/>
                </a:lnTo>
                <a:lnTo>
                  <a:pt x="2289468" y="14395"/>
                </a:lnTo>
                <a:lnTo>
                  <a:pt x="2320877" y="41080"/>
                </a:lnTo>
                <a:lnTo>
                  <a:pt x="2340477" y="77700"/>
                </a:lnTo>
                <a:lnTo>
                  <a:pt x="2345436" y="552450"/>
                </a:lnTo>
                <a:lnTo>
                  <a:pt x="2344474" y="567066"/>
                </a:lnTo>
                <a:lnTo>
                  <a:pt x="2331040" y="606972"/>
                </a:lnTo>
                <a:lnTo>
                  <a:pt x="2304355" y="638381"/>
                </a:lnTo>
                <a:lnTo>
                  <a:pt x="2267735" y="657981"/>
                </a:lnTo>
                <a:lnTo>
                  <a:pt x="110489" y="662939"/>
                </a:lnTo>
                <a:lnTo>
                  <a:pt x="95873" y="661978"/>
                </a:lnTo>
                <a:lnTo>
                  <a:pt x="55967" y="648544"/>
                </a:lnTo>
                <a:lnTo>
                  <a:pt x="24558" y="621859"/>
                </a:lnTo>
                <a:lnTo>
                  <a:pt x="4958" y="585239"/>
                </a:lnTo>
                <a:lnTo>
                  <a:pt x="0" y="110489"/>
                </a:lnTo>
                <a:close/>
              </a:path>
            </a:pathLst>
          </a:custGeom>
          <a:ln w="9144">
            <a:solidFill>
              <a:srgbClr val="385D89"/>
            </a:solidFill>
          </a:ln>
        </p:spPr>
        <p:txBody>
          <a:bodyPr wrap="square" lIns="0" tIns="0" rIns="0" bIns="0" rtlCol="0"/>
          <a:lstStyle/>
          <a:p>
            <a:endParaRPr/>
          </a:p>
        </p:txBody>
      </p:sp>
      <p:sp>
        <p:nvSpPr>
          <p:cNvPr id="58" name="object 18"/>
          <p:cNvSpPr/>
          <p:nvPr/>
        </p:nvSpPr>
        <p:spPr>
          <a:xfrm>
            <a:off x="6611620" y="3959860"/>
            <a:ext cx="1531620" cy="492251"/>
          </a:xfrm>
          <a:prstGeom prst="rect">
            <a:avLst/>
          </a:prstGeom>
          <a:blipFill>
            <a:blip r:embed="rId7" cstate="print"/>
            <a:stretch>
              <a:fillRect/>
            </a:stretch>
          </a:blipFill>
        </p:spPr>
        <p:txBody>
          <a:bodyPr wrap="square" lIns="0" tIns="0" rIns="0" bIns="0" rtlCol="0"/>
          <a:lstStyle/>
          <a:p>
            <a:endParaRPr dirty="0"/>
          </a:p>
        </p:txBody>
      </p:sp>
      <p:sp>
        <p:nvSpPr>
          <p:cNvPr id="59" name="object 19"/>
          <p:cNvSpPr/>
          <p:nvPr/>
        </p:nvSpPr>
        <p:spPr>
          <a:xfrm>
            <a:off x="3853179" y="3918711"/>
            <a:ext cx="1100328" cy="550163"/>
          </a:xfrm>
          <a:prstGeom prst="rect">
            <a:avLst/>
          </a:prstGeom>
          <a:blipFill>
            <a:blip r:embed="rId8" cstate="print"/>
            <a:stretch>
              <a:fillRect/>
            </a:stretch>
          </a:blipFill>
        </p:spPr>
        <p:txBody>
          <a:bodyPr wrap="square" lIns="0" tIns="0" rIns="0" bIns="0" rtlCol="0"/>
          <a:lstStyle/>
          <a:p>
            <a:endParaRPr/>
          </a:p>
        </p:txBody>
      </p:sp>
      <p:sp>
        <p:nvSpPr>
          <p:cNvPr id="60" name="object 20"/>
          <p:cNvSpPr/>
          <p:nvPr/>
        </p:nvSpPr>
        <p:spPr>
          <a:xfrm>
            <a:off x="7274122" y="2252068"/>
            <a:ext cx="396806" cy="442072"/>
          </a:xfrm>
          <a:prstGeom prst="rect">
            <a:avLst/>
          </a:prstGeom>
          <a:blipFill>
            <a:blip r:embed="rId9" cstate="print"/>
            <a:stretch>
              <a:fillRect/>
            </a:stretch>
          </a:blipFill>
          <a:ln>
            <a:noFill/>
          </a:ln>
        </p:spPr>
        <p:txBody>
          <a:bodyPr wrap="square" lIns="0" tIns="0" rIns="0" bIns="0" rtlCol="0"/>
          <a:lstStyle/>
          <a:p>
            <a:endParaRPr/>
          </a:p>
        </p:txBody>
      </p:sp>
      <p:sp>
        <p:nvSpPr>
          <p:cNvPr id="61" name="object 21"/>
          <p:cNvSpPr/>
          <p:nvPr/>
        </p:nvSpPr>
        <p:spPr>
          <a:xfrm>
            <a:off x="6067014" y="4505127"/>
            <a:ext cx="2555748" cy="1252728"/>
          </a:xfrm>
          <a:prstGeom prst="rect">
            <a:avLst/>
          </a:prstGeom>
          <a:blipFill>
            <a:blip r:embed="rId10" cstate="print"/>
            <a:stretch>
              <a:fillRect/>
            </a:stretch>
          </a:blipFill>
        </p:spPr>
        <p:txBody>
          <a:bodyPr wrap="square" lIns="0" tIns="0" rIns="0" bIns="0" rtlCol="0"/>
          <a:lstStyle/>
          <a:p>
            <a:endParaRPr dirty="0"/>
          </a:p>
        </p:txBody>
      </p:sp>
      <p:sp>
        <p:nvSpPr>
          <p:cNvPr id="62" name="object 22"/>
          <p:cNvSpPr txBox="1"/>
          <p:nvPr/>
        </p:nvSpPr>
        <p:spPr>
          <a:xfrm>
            <a:off x="6251447" y="4663185"/>
            <a:ext cx="2271395" cy="403860"/>
          </a:xfrm>
          <a:prstGeom prst="rect">
            <a:avLst/>
          </a:prstGeom>
        </p:spPr>
        <p:txBody>
          <a:bodyPr vert="horz" wrap="square" lIns="0" tIns="0" rIns="0" bIns="0" rtlCol="0">
            <a:spAutoFit/>
          </a:bodyPr>
          <a:lstStyle/>
          <a:p>
            <a:pPr algn="ctr">
              <a:lnSpc>
                <a:spcPct val="100000"/>
              </a:lnSpc>
            </a:pPr>
            <a:r>
              <a:rPr sz="1350" spc="-10" dirty="0">
                <a:solidFill>
                  <a:srgbClr val="244060"/>
                </a:solidFill>
                <a:latin typeface="Calibri"/>
                <a:cs typeface="Calibri"/>
              </a:rPr>
              <a:t>I</a:t>
            </a:r>
            <a:r>
              <a:rPr sz="1350" spc="-5" dirty="0">
                <a:solidFill>
                  <a:srgbClr val="244060"/>
                </a:solidFill>
                <a:latin typeface="Calibri"/>
                <a:cs typeface="Calibri"/>
              </a:rPr>
              <a:t>n</a:t>
            </a:r>
            <a:r>
              <a:rPr sz="1350" spc="-10" dirty="0">
                <a:solidFill>
                  <a:srgbClr val="244060"/>
                </a:solidFill>
                <a:latin typeface="Calibri"/>
                <a:cs typeface="Calibri"/>
              </a:rPr>
              <a:t>d</a:t>
            </a:r>
            <a:r>
              <a:rPr sz="1350" spc="-5" dirty="0">
                <a:solidFill>
                  <a:srgbClr val="244060"/>
                </a:solidFill>
                <a:latin typeface="Calibri"/>
                <a:cs typeface="Calibri"/>
              </a:rPr>
              <a:t>u</a:t>
            </a:r>
            <a:r>
              <a:rPr sz="1350" spc="-20" dirty="0">
                <a:solidFill>
                  <a:srgbClr val="244060"/>
                </a:solidFill>
                <a:latin typeface="Calibri"/>
                <a:cs typeface="Calibri"/>
              </a:rPr>
              <a:t>s</a:t>
            </a:r>
            <a:r>
              <a:rPr sz="1350" dirty="0">
                <a:solidFill>
                  <a:srgbClr val="244060"/>
                </a:solidFill>
                <a:latin typeface="Calibri"/>
                <a:cs typeface="Calibri"/>
              </a:rPr>
              <a:t>t</a:t>
            </a:r>
            <a:r>
              <a:rPr sz="1350" spc="5" dirty="0">
                <a:solidFill>
                  <a:srgbClr val="244060"/>
                </a:solidFill>
                <a:latin typeface="Calibri"/>
                <a:cs typeface="Calibri"/>
              </a:rPr>
              <a:t>r</a:t>
            </a:r>
            <a:r>
              <a:rPr sz="1350" dirty="0">
                <a:solidFill>
                  <a:srgbClr val="244060"/>
                </a:solidFill>
                <a:latin typeface="Calibri"/>
                <a:cs typeface="Calibri"/>
              </a:rPr>
              <a:t>y</a:t>
            </a:r>
            <a:r>
              <a:rPr sz="1350" spc="-5" dirty="0">
                <a:solidFill>
                  <a:srgbClr val="244060"/>
                </a:solidFill>
                <a:latin typeface="Calibri"/>
                <a:cs typeface="Calibri"/>
              </a:rPr>
              <a:t> (80</a:t>
            </a:r>
            <a:r>
              <a:rPr sz="1350" dirty="0">
                <a:solidFill>
                  <a:srgbClr val="244060"/>
                </a:solidFill>
                <a:latin typeface="Calibri"/>
                <a:cs typeface="Calibri"/>
              </a:rPr>
              <a:t>%)</a:t>
            </a:r>
            <a:endParaRPr sz="1350" dirty="0">
              <a:latin typeface="Calibri"/>
              <a:cs typeface="Calibri"/>
            </a:endParaRPr>
          </a:p>
          <a:p>
            <a:pPr algn="ctr">
              <a:lnSpc>
                <a:spcPct val="100000"/>
              </a:lnSpc>
            </a:pPr>
            <a:r>
              <a:rPr sz="1350" spc="-5" dirty="0">
                <a:solidFill>
                  <a:srgbClr val="244060"/>
                </a:solidFill>
                <a:latin typeface="Calibri"/>
                <a:cs typeface="Calibri"/>
              </a:rPr>
              <a:t>Pu</a:t>
            </a:r>
            <a:r>
              <a:rPr sz="1350" spc="-10" dirty="0">
                <a:solidFill>
                  <a:srgbClr val="244060"/>
                </a:solidFill>
                <a:latin typeface="Calibri"/>
                <a:cs typeface="Calibri"/>
              </a:rPr>
              <a:t>b</a:t>
            </a:r>
            <a:r>
              <a:rPr sz="1350" dirty="0">
                <a:solidFill>
                  <a:srgbClr val="244060"/>
                </a:solidFill>
                <a:latin typeface="Calibri"/>
                <a:cs typeface="Calibri"/>
              </a:rPr>
              <a:t>lic</a:t>
            </a:r>
            <a:r>
              <a:rPr sz="1350" spc="5" dirty="0">
                <a:solidFill>
                  <a:srgbClr val="244060"/>
                </a:solidFill>
                <a:latin typeface="Calibri"/>
                <a:cs typeface="Calibri"/>
              </a:rPr>
              <a:t> </a:t>
            </a:r>
            <a:r>
              <a:rPr sz="1350" spc="-5" dirty="0">
                <a:solidFill>
                  <a:srgbClr val="244060"/>
                </a:solidFill>
                <a:latin typeface="Calibri"/>
                <a:cs typeface="Calibri"/>
              </a:rPr>
              <a:t>se</a:t>
            </a:r>
            <a:r>
              <a:rPr sz="1350" dirty="0">
                <a:solidFill>
                  <a:srgbClr val="244060"/>
                </a:solidFill>
                <a:latin typeface="Calibri"/>
                <a:cs typeface="Calibri"/>
              </a:rPr>
              <a:t>c</a:t>
            </a:r>
            <a:r>
              <a:rPr sz="1350" spc="-10" dirty="0">
                <a:solidFill>
                  <a:srgbClr val="244060"/>
                </a:solidFill>
                <a:latin typeface="Calibri"/>
                <a:cs typeface="Calibri"/>
              </a:rPr>
              <a:t>t</a:t>
            </a:r>
            <a:r>
              <a:rPr sz="1350" dirty="0">
                <a:solidFill>
                  <a:srgbClr val="244060"/>
                </a:solidFill>
                <a:latin typeface="Calibri"/>
                <a:cs typeface="Calibri"/>
              </a:rPr>
              <a:t>o</a:t>
            </a:r>
            <a:r>
              <a:rPr sz="1350" spc="-125" dirty="0">
                <a:solidFill>
                  <a:srgbClr val="244060"/>
                </a:solidFill>
                <a:latin typeface="Calibri"/>
                <a:cs typeface="Calibri"/>
              </a:rPr>
              <a:t>r</a:t>
            </a:r>
            <a:r>
              <a:rPr sz="1350" dirty="0">
                <a:solidFill>
                  <a:srgbClr val="244060"/>
                </a:solidFill>
                <a:latin typeface="Calibri"/>
                <a:cs typeface="Calibri"/>
              </a:rPr>
              <a:t>,</a:t>
            </a:r>
            <a:r>
              <a:rPr sz="1350" spc="-10" dirty="0">
                <a:solidFill>
                  <a:srgbClr val="244060"/>
                </a:solidFill>
                <a:latin typeface="Calibri"/>
                <a:cs typeface="Calibri"/>
              </a:rPr>
              <a:t> </a:t>
            </a:r>
            <a:r>
              <a:rPr sz="1350" spc="-5" dirty="0">
                <a:solidFill>
                  <a:srgbClr val="244060"/>
                </a:solidFill>
                <a:latin typeface="Calibri"/>
                <a:cs typeface="Calibri"/>
              </a:rPr>
              <a:t>u</a:t>
            </a:r>
            <a:r>
              <a:rPr sz="1350" spc="-10" dirty="0">
                <a:solidFill>
                  <a:srgbClr val="244060"/>
                </a:solidFill>
                <a:latin typeface="Calibri"/>
                <a:cs typeface="Calibri"/>
              </a:rPr>
              <a:t>s</a:t>
            </a:r>
            <a:r>
              <a:rPr sz="1350" dirty="0">
                <a:solidFill>
                  <a:srgbClr val="244060"/>
                </a:solidFill>
                <a:latin typeface="Calibri"/>
                <a:cs typeface="Calibri"/>
              </a:rPr>
              <a:t>e</a:t>
            </a:r>
            <a:r>
              <a:rPr sz="1350" spc="-35" dirty="0">
                <a:solidFill>
                  <a:srgbClr val="244060"/>
                </a:solidFill>
                <a:latin typeface="Calibri"/>
                <a:cs typeface="Calibri"/>
              </a:rPr>
              <a:t>r</a:t>
            </a:r>
            <a:r>
              <a:rPr sz="1350" spc="-5" dirty="0">
                <a:solidFill>
                  <a:srgbClr val="244060"/>
                </a:solidFill>
                <a:latin typeface="Calibri"/>
                <a:cs typeface="Calibri"/>
              </a:rPr>
              <a:t>s</a:t>
            </a:r>
            <a:r>
              <a:rPr sz="1350" dirty="0">
                <a:solidFill>
                  <a:srgbClr val="244060"/>
                </a:solidFill>
                <a:latin typeface="Calibri"/>
                <a:cs typeface="Calibri"/>
              </a:rPr>
              <a:t>, </a:t>
            </a:r>
            <a:r>
              <a:rPr sz="1350" spc="-5" dirty="0">
                <a:solidFill>
                  <a:srgbClr val="244060"/>
                </a:solidFill>
                <a:latin typeface="Calibri"/>
                <a:cs typeface="Calibri"/>
              </a:rPr>
              <a:t>R&amp;</a:t>
            </a:r>
            <a:r>
              <a:rPr sz="1350" spc="5" dirty="0">
                <a:solidFill>
                  <a:srgbClr val="244060"/>
                </a:solidFill>
                <a:latin typeface="Calibri"/>
                <a:cs typeface="Calibri"/>
              </a:rPr>
              <a:t>D</a:t>
            </a:r>
            <a:r>
              <a:rPr sz="1050" dirty="0">
                <a:solidFill>
                  <a:srgbClr val="244060"/>
                </a:solidFill>
                <a:latin typeface="Calibri"/>
                <a:cs typeface="Calibri"/>
              </a:rPr>
              <a:t>…</a:t>
            </a:r>
            <a:r>
              <a:rPr sz="1050" spc="-20" dirty="0">
                <a:solidFill>
                  <a:srgbClr val="244060"/>
                </a:solidFill>
                <a:latin typeface="Calibri"/>
                <a:cs typeface="Calibri"/>
              </a:rPr>
              <a:t> </a:t>
            </a:r>
            <a:r>
              <a:rPr sz="1350" spc="-5" dirty="0">
                <a:solidFill>
                  <a:srgbClr val="244060"/>
                </a:solidFill>
                <a:latin typeface="Calibri"/>
                <a:cs typeface="Calibri"/>
              </a:rPr>
              <a:t>(20</a:t>
            </a:r>
            <a:r>
              <a:rPr sz="1350" dirty="0">
                <a:solidFill>
                  <a:srgbClr val="244060"/>
                </a:solidFill>
                <a:latin typeface="Calibri"/>
                <a:cs typeface="Calibri"/>
              </a:rPr>
              <a:t>%)</a:t>
            </a:r>
            <a:endParaRPr sz="1350" dirty="0">
              <a:latin typeface="Calibri"/>
              <a:cs typeface="Calibri"/>
            </a:endParaRPr>
          </a:p>
        </p:txBody>
      </p:sp>
      <p:sp>
        <p:nvSpPr>
          <p:cNvPr id="63" name="object 23"/>
          <p:cNvSpPr txBox="1"/>
          <p:nvPr/>
        </p:nvSpPr>
        <p:spPr>
          <a:xfrm>
            <a:off x="6790944" y="5280431"/>
            <a:ext cx="1191260" cy="198120"/>
          </a:xfrm>
          <a:prstGeom prst="rect">
            <a:avLst/>
          </a:prstGeom>
        </p:spPr>
        <p:txBody>
          <a:bodyPr vert="horz" wrap="square" lIns="0" tIns="0" rIns="0" bIns="0" rtlCol="0">
            <a:spAutoFit/>
          </a:bodyPr>
          <a:lstStyle/>
          <a:p>
            <a:pPr marL="12700">
              <a:lnSpc>
                <a:spcPct val="100000"/>
              </a:lnSpc>
            </a:pPr>
            <a:r>
              <a:rPr sz="1350" spc="-5" dirty="0">
                <a:solidFill>
                  <a:srgbClr val="244060"/>
                </a:solidFill>
                <a:latin typeface="Calibri"/>
                <a:cs typeface="Calibri"/>
              </a:rPr>
              <a:t>Ext</a:t>
            </a:r>
            <a:r>
              <a:rPr sz="1350" spc="-30" dirty="0">
                <a:solidFill>
                  <a:srgbClr val="244060"/>
                </a:solidFill>
                <a:latin typeface="Calibri"/>
                <a:cs typeface="Calibri"/>
              </a:rPr>
              <a:t>r</a:t>
            </a:r>
            <a:r>
              <a:rPr sz="1350" dirty="0">
                <a:solidFill>
                  <a:srgbClr val="244060"/>
                </a:solidFill>
                <a:latin typeface="Calibri"/>
                <a:cs typeface="Calibri"/>
              </a:rPr>
              <a:t>a</a:t>
            </a:r>
            <a:r>
              <a:rPr sz="1350" spc="-10" dirty="0">
                <a:solidFill>
                  <a:srgbClr val="244060"/>
                </a:solidFill>
                <a:latin typeface="Calibri"/>
                <a:cs typeface="Calibri"/>
              </a:rPr>
              <a:t> </a:t>
            </a:r>
            <a:r>
              <a:rPr sz="1350" spc="-5" dirty="0">
                <a:solidFill>
                  <a:srgbClr val="244060"/>
                </a:solidFill>
                <a:latin typeface="Calibri"/>
                <a:cs typeface="Calibri"/>
              </a:rPr>
              <a:t>E</a:t>
            </a:r>
            <a:r>
              <a:rPr sz="1350" dirty="0">
                <a:solidFill>
                  <a:srgbClr val="244060"/>
                </a:solidFill>
                <a:latin typeface="Calibri"/>
                <a:cs typeface="Calibri"/>
              </a:rPr>
              <a:t>U </a:t>
            </a:r>
            <a:r>
              <a:rPr sz="1350" spc="-10" dirty="0">
                <a:solidFill>
                  <a:srgbClr val="244060"/>
                </a:solidFill>
                <a:latin typeface="Calibri"/>
                <a:cs typeface="Calibri"/>
              </a:rPr>
              <a:t>+</a:t>
            </a:r>
            <a:r>
              <a:rPr sz="1350" spc="5" dirty="0">
                <a:solidFill>
                  <a:srgbClr val="244060"/>
                </a:solidFill>
                <a:latin typeface="Calibri"/>
                <a:cs typeface="Calibri"/>
              </a:rPr>
              <a:t>/</a:t>
            </a:r>
            <a:r>
              <a:rPr sz="1350" dirty="0">
                <a:solidFill>
                  <a:srgbClr val="244060"/>
                </a:solidFill>
                <a:latin typeface="Calibri"/>
                <a:cs typeface="Calibri"/>
              </a:rPr>
              <a:t>-</a:t>
            </a:r>
            <a:r>
              <a:rPr sz="1350" spc="-15" dirty="0">
                <a:solidFill>
                  <a:srgbClr val="244060"/>
                </a:solidFill>
                <a:latin typeface="Calibri"/>
                <a:cs typeface="Calibri"/>
              </a:rPr>
              <a:t> </a:t>
            </a:r>
            <a:r>
              <a:rPr sz="1350" spc="-5" dirty="0">
                <a:solidFill>
                  <a:srgbClr val="244060"/>
                </a:solidFill>
                <a:latin typeface="Calibri"/>
                <a:cs typeface="Calibri"/>
              </a:rPr>
              <a:t>30</a:t>
            </a:r>
            <a:r>
              <a:rPr sz="1350" dirty="0">
                <a:solidFill>
                  <a:srgbClr val="244060"/>
                </a:solidFill>
                <a:latin typeface="Calibri"/>
                <a:cs typeface="Calibri"/>
              </a:rPr>
              <a:t>%</a:t>
            </a:r>
            <a:endParaRPr sz="1350" dirty="0">
              <a:latin typeface="Calibri"/>
              <a:cs typeface="Calibri"/>
            </a:endParaRPr>
          </a:p>
        </p:txBody>
      </p:sp>
      <p:sp>
        <p:nvSpPr>
          <p:cNvPr id="64" name="object 24"/>
          <p:cNvSpPr/>
          <p:nvPr/>
        </p:nvSpPr>
        <p:spPr>
          <a:xfrm>
            <a:off x="7207623" y="3263089"/>
            <a:ext cx="796712" cy="662188"/>
          </a:xfrm>
          <a:prstGeom prst="rect">
            <a:avLst/>
          </a:prstGeom>
          <a:blipFill>
            <a:blip r:embed="rId11" cstate="print"/>
            <a:stretch>
              <a:fillRect/>
            </a:stretch>
          </a:blipFill>
        </p:spPr>
        <p:txBody>
          <a:bodyPr wrap="square" lIns="0" tIns="0" rIns="0" bIns="0" rtlCol="0"/>
          <a:lstStyle/>
          <a:p>
            <a:endParaRPr/>
          </a:p>
        </p:txBody>
      </p:sp>
      <p:sp>
        <p:nvSpPr>
          <p:cNvPr id="65" name="object 25"/>
          <p:cNvSpPr/>
          <p:nvPr/>
        </p:nvSpPr>
        <p:spPr>
          <a:xfrm>
            <a:off x="7958113" y="2429240"/>
            <a:ext cx="408431" cy="388619"/>
          </a:xfrm>
          <a:prstGeom prst="rect">
            <a:avLst/>
          </a:prstGeom>
          <a:blipFill>
            <a:blip r:embed="rId12" cstate="print"/>
            <a:stretch>
              <a:fillRect/>
            </a:stretch>
          </a:blipFill>
        </p:spPr>
        <p:txBody>
          <a:bodyPr wrap="square" lIns="0" tIns="0" rIns="0" bIns="0" rtlCol="0"/>
          <a:lstStyle/>
          <a:p>
            <a:endParaRPr/>
          </a:p>
        </p:txBody>
      </p:sp>
      <p:sp>
        <p:nvSpPr>
          <p:cNvPr id="66" name="object 26"/>
          <p:cNvSpPr/>
          <p:nvPr/>
        </p:nvSpPr>
        <p:spPr>
          <a:xfrm>
            <a:off x="6310631" y="2708021"/>
            <a:ext cx="868679" cy="181356"/>
          </a:xfrm>
          <a:prstGeom prst="rect">
            <a:avLst/>
          </a:prstGeom>
          <a:blipFill>
            <a:blip r:embed="rId13" cstate="print"/>
            <a:stretch>
              <a:fillRect/>
            </a:stretch>
          </a:blipFill>
        </p:spPr>
        <p:txBody>
          <a:bodyPr wrap="square" lIns="0" tIns="0" rIns="0" bIns="0" rtlCol="0"/>
          <a:lstStyle/>
          <a:p>
            <a:endParaRPr/>
          </a:p>
        </p:txBody>
      </p:sp>
      <p:sp>
        <p:nvSpPr>
          <p:cNvPr id="67" name="object 27"/>
          <p:cNvSpPr/>
          <p:nvPr/>
        </p:nvSpPr>
        <p:spPr>
          <a:xfrm>
            <a:off x="7979900" y="3054688"/>
            <a:ext cx="625019" cy="451077"/>
          </a:xfrm>
          <a:prstGeom prst="rect">
            <a:avLst/>
          </a:prstGeom>
          <a:blipFill>
            <a:blip r:embed="rId14" cstate="print"/>
            <a:stretch>
              <a:fillRect/>
            </a:stretch>
          </a:blipFill>
        </p:spPr>
        <p:txBody>
          <a:bodyPr wrap="square" lIns="0" tIns="0" rIns="0" bIns="0" rtlCol="0"/>
          <a:lstStyle/>
          <a:p>
            <a:endParaRPr/>
          </a:p>
        </p:txBody>
      </p:sp>
      <p:sp>
        <p:nvSpPr>
          <p:cNvPr id="68" name="object 33"/>
          <p:cNvSpPr/>
          <p:nvPr/>
        </p:nvSpPr>
        <p:spPr>
          <a:xfrm>
            <a:off x="6484834" y="3255010"/>
            <a:ext cx="75565" cy="10160"/>
          </a:xfrm>
          <a:custGeom>
            <a:avLst/>
            <a:gdLst/>
            <a:ahLst/>
            <a:cxnLst/>
            <a:rect l="l" t="t" r="r" b="b"/>
            <a:pathLst>
              <a:path w="75564" h="10160">
                <a:moveTo>
                  <a:pt x="75477" y="0"/>
                </a:moveTo>
                <a:lnTo>
                  <a:pt x="25622" y="7381"/>
                </a:lnTo>
                <a:lnTo>
                  <a:pt x="12857" y="8617"/>
                </a:lnTo>
                <a:lnTo>
                  <a:pt x="0" y="9616"/>
                </a:lnTo>
              </a:path>
            </a:pathLst>
          </a:custGeom>
          <a:ln w="3175">
            <a:solidFill>
              <a:srgbClr val="006FC0"/>
            </a:solidFill>
            <a:prstDash val="dash"/>
          </a:ln>
        </p:spPr>
        <p:txBody>
          <a:bodyPr wrap="square" lIns="0" tIns="0" rIns="0" bIns="0" rtlCol="0"/>
          <a:lstStyle/>
          <a:p>
            <a:endParaRPr/>
          </a:p>
        </p:txBody>
      </p:sp>
      <p:sp>
        <p:nvSpPr>
          <p:cNvPr id="69" name="object 35"/>
          <p:cNvSpPr/>
          <p:nvPr/>
        </p:nvSpPr>
        <p:spPr>
          <a:xfrm>
            <a:off x="8162329" y="3251073"/>
            <a:ext cx="18415" cy="47625"/>
          </a:xfrm>
          <a:custGeom>
            <a:avLst/>
            <a:gdLst/>
            <a:ahLst/>
            <a:cxnLst/>
            <a:rect l="l" t="t" r="r" b="b"/>
            <a:pathLst>
              <a:path w="18415" h="47625">
                <a:moveTo>
                  <a:pt x="17994" y="0"/>
                </a:moveTo>
                <a:lnTo>
                  <a:pt x="15325" y="11969"/>
                </a:lnTo>
                <a:lnTo>
                  <a:pt x="11436" y="23866"/>
                </a:lnTo>
                <a:lnTo>
                  <a:pt x="6328" y="35662"/>
                </a:lnTo>
                <a:lnTo>
                  <a:pt x="0" y="47328"/>
                </a:lnTo>
              </a:path>
            </a:pathLst>
          </a:custGeom>
          <a:ln w="3175">
            <a:solidFill>
              <a:srgbClr val="006FC0"/>
            </a:solidFill>
            <a:prstDash val="dash"/>
          </a:ln>
        </p:spPr>
        <p:txBody>
          <a:bodyPr wrap="square" lIns="0" tIns="0" rIns="0" bIns="0" rtlCol="0"/>
          <a:lstStyle/>
          <a:p>
            <a:endParaRPr/>
          </a:p>
        </p:txBody>
      </p:sp>
      <p:sp>
        <p:nvSpPr>
          <p:cNvPr id="70" name="object 40"/>
          <p:cNvSpPr/>
          <p:nvPr/>
        </p:nvSpPr>
        <p:spPr>
          <a:xfrm>
            <a:off x="7685658" y="2428571"/>
            <a:ext cx="21590" cy="31115"/>
          </a:xfrm>
          <a:custGeom>
            <a:avLst/>
            <a:gdLst/>
            <a:ahLst/>
            <a:cxnLst/>
            <a:rect l="l" t="t" r="r" b="b"/>
            <a:pathLst>
              <a:path w="21590" h="31115">
                <a:moveTo>
                  <a:pt x="0" y="31037"/>
                </a:moveTo>
                <a:lnTo>
                  <a:pt x="5567" y="20451"/>
                </a:lnTo>
                <a:lnTo>
                  <a:pt x="12622" y="10105"/>
                </a:lnTo>
                <a:lnTo>
                  <a:pt x="21148" y="0"/>
                </a:lnTo>
              </a:path>
            </a:pathLst>
          </a:custGeom>
          <a:ln w="3175">
            <a:solidFill>
              <a:srgbClr val="006FC0"/>
            </a:solidFill>
            <a:prstDash val="dash"/>
          </a:ln>
        </p:spPr>
        <p:txBody>
          <a:bodyPr wrap="square" lIns="0" tIns="0" rIns="0" bIns="0" rtlCol="0"/>
          <a:lstStyle/>
          <a:p>
            <a:endParaRPr/>
          </a:p>
        </p:txBody>
      </p:sp>
      <p:sp>
        <p:nvSpPr>
          <p:cNvPr id="71" name="object 41"/>
          <p:cNvSpPr/>
          <p:nvPr/>
        </p:nvSpPr>
        <p:spPr>
          <a:xfrm>
            <a:off x="7083425" y="2472055"/>
            <a:ext cx="95885" cy="35560"/>
          </a:xfrm>
          <a:custGeom>
            <a:avLst/>
            <a:gdLst/>
            <a:ahLst/>
            <a:cxnLst/>
            <a:rect l="l" t="t" r="r" b="b"/>
            <a:pathLst>
              <a:path w="95885" h="35559">
                <a:moveTo>
                  <a:pt x="0" y="0"/>
                </a:moveTo>
                <a:lnTo>
                  <a:pt x="37805" y="11875"/>
                </a:lnTo>
                <a:lnTo>
                  <a:pt x="84436" y="30193"/>
                </a:lnTo>
                <a:lnTo>
                  <a:pt x="95371" y="35197"/>
                </a:lnTo>
              </a:path>
            </a:pathLst>
          </a:custGeom>
          <a:ln w="3175">
            <a:solidFill>
              <a:srgbClr val="006FC0"/>
            </a:solidFill>
            <a:prstDash val="dash"/>
          </a:ln>
        </p:spPr>
        <p:txBody>
          <a:bodyPr wrap="square" lIns="0" tIns="0" rIns="0" bIns="0" rtlCol="0"/>
          <a:lstStyle/>
          <a:p>
            <a:endParaRPr/>
          </a:p>
        </p:txBody>
      </p:sp>
      <p:sp>
        <p:nvSpPr>
          <p:cNvPr id="72" name="object 42"/>
          <p:cNvSpPr/>
          <p:nvPr/>
        </p:nvSpPr>
        <p:spPr>
          <a:xfrm>
            <a:off x="6337050" y="2716619"/>
            <a:ext cx="16510" cy="34925"/>
          </a:xfrm>
          <a:custGeom>
            <a:avLst/>
            <a:gdLst/>
            <a:ahLst/>
            <a:cxnLst/>
            <a:rect l="l" t="t" r="r" b="b"/>
            <a:pathLst>
              <a:path w="16510" h="34925">
                <a:moveTo>
                  <a:pt x="15997" y="34708"/>
                </a:moveTo>
                <a:lnTo>
                  <a:pt x="9491" y="23285"/>
                </a:lnTo>
                <a:lnTo>
                  <a:pt x="4158" y="11716"/>
                </a:lnTo>
                <a:lnTo>
                  <a:pt x="0" y="0"/>
                </a:lnTo>
              </a:path>
            </a:pathLst>
          </a:custGeom>
          <a:ln w="3175">
            <a:solidFill>
              <a:srgbClr val="006FC0"/>
            </a:solidFill>
            <a:prstDash val="dash"/>
          </a:ln>
        </p:spPr>
        <p:txBody>
          <a:bodyPr wrap="square" lIns="0" tIns="0" rIns="0" bIns="0" rtlCol="0"/>
          <a:lstStyle/>
          <a:p>
            <a:endParaRPr/>
          </a:p>
        </p:txBody>
      </p:sp>
      <p:sp>
        <p:nvSpPr>
          <p:cNvPr id="73" name="object 44"/>
          <p:cNvSpPr/>
          <p:nvPr/>
        </p:nvSpPr>
        <p:spPr>
          <a:xfrm>
            <a:off x="7377837" y="4706984"/>
            <a:ext cx="67945" cy="66675"/>
          </a:xfrm>
          <a:custGeom>
            <a:avLst/>
            <a:gdLst/>
            <a:ahLst/>
            <a:cxnLst/>
            <a:rect l="l" t="t" r="r" b="b"/>
            <a:pathLst>
              <a:path w="67945" h="66675">
                <a:moveTo>
                  <a:pt x="67410" y="33925"/>
                </a:moveTo>
                <a:lnTo>
                  <a:pt x="64442" y="47845"/>
                </a:lnTo>
                <a:lnTo>
                  <a:pt x="56396" y="58993"/>
                </a:lnTo>
                <a:lnTo>
                  <a:pt x="44560" y="66080"/>
                </a:lnTo>
                <a:lnTo>
                  <a:pt x="26924" y="64981"/>
                </a:lnTo>
                <a:lnTo>
                  <a:pt x="13597" y="59779"/>
                </a:lnTo>
                <a:lnTo>
                  <a:pt x="4612" y="51341"/>
                </a:lnTo>
                <a:lnTo>
                  <a:pt x="0" y="40532"/>
                </a:lnTo>
                <a:lnTo>
                  <a:pt x="2057" y="24211"/>
                </a:lnTo>
                <a:lnTo>
                  <a:pt x="8508" y="11742"/>
                </a:lnTo>
                <a:lnTo>
                  <a:pt x="18359" y="3536"/>
                </a:lnTo>
                <a:lnTo>
                  <a:pt x="30617" y="0"/>
                </a:lnTo>
                <a:lnTo>
                  <a:pt x="45619" y="2672"/>
                </a:lnTo>
                <a:lnTo>
                  <a:pt x="57329" y="10094"/>
                </a:lnTo>
                <a:lnTo>
                  <a:pt x="64880" y="21120"/>
                </a:lnTo>
                <a:lnTo>
                  <a:pt x="67410" y="33925"/>
                </a:lnTo>
                <a:close/>
              </a:path>
            </a:pathLst>
          </a:custGeom>
          <a:ln w="3175">
            <a:solidFill>
              <a:srgbClr val="006FC0"/>
            </a:solidFill>
            <a:prstDash val="dash"/>
          </a:ln>
        </p:spPr>
        <p:txBody>
          <a:bodyPr wrap="square" lIns="0" tIns="0" rIns="0" bIns="0" rtlCol="0"/>
          <a:lstStyle/>
          <a:p>
            <a:endParaRPr/>
          </a:p>
        </p:txBody>
      </p:sp>
      <p:sp>
        <p:nvSpPr>
          <p:cNvPr id="74" name="object 48"/>
          <p:cNvSpPr/>
          <p:nvPr/>
        </p:nvSpPr>
        <p:spPr>
          <a:xfrm>
            <a:off x="6905202" y="4352290"/>
            <a:ext cx="75565" cy="10795"/>
          </a:xfrm>
          <a:custGeom>
            <a:avLst/>
            <a:gdLst/>
            <a:ahLst/>
            <a:cxnLst/>
            <a:rect l="l" t="t" r="r" b="b"/>
            <a:pathLst>
              <a:path w="75564" h="10795">
                <a:moveTo>
                  <a:pt x="75352" y="0"/>
                </a:moveTo>
                <a:lnTo>
                  <a:pt x="25630" y="7847"/>
                </a:lnTo>
                <a:lnTo>
                  <a:pt x="12864" y="9172"/>
                </a:lnTo>
                <a:lnTo>
                  <a:pt x="0" y="10232"/>
                </a:lnTo>
              </a:path>
            </a:pathLst>
          </a:custGeom>
          <a:ln w="3175">
            <a:solidFill>
              <a:srgbClr val="006FC0"/>
            </a:solidFill>
            <a:prstDash val="dash"/>
          </a:ln>
        </p:spPr>
        <p:txBody>
          <a:bodyPr wrap="square" lIns="0" tIns="0" rIns="0" bIns="0" rtlCol="0"/>
          <a:lstStyle/>
          <a:p>
            <a:endParaRPr/>
          </a:p>
        </p:txBody>
      </p:sp>
      <p:sp>
        <p:nvSpPr>
          <p:cNvPr id="75" name="object 50"/>
          <p:cNvSpPr/>
          <p:nvPr/>
        </p:nvSpPr>
        <p:spPr>
          <a:xfrm>
            <a:off x="8626522" y="4348098"/>
            <a:ext cx="17145" cy="48260"/>
          </a:xfrm>
          <a:custGeom>
            <a:avLst/>
            <a:gdLst/>
            <a:ahLst/>
            <a:cxnLst/>
            <a:rect l="l" t="t" r="r" b="b"/>
            <a:pathLst>
              <a:path w="17145" h="48260">
                <a:moveTo>
                  <a:pt x="16589" y="0"/>
                </a:moveTo>
                <a:lnTo>
                  <a:pt x="14094" y="12108"/>
                </a:lnTo>
                <a:lnTo>
                  <a:pt x="10482" y="24119"/>
                </a:lnTo>
                <a:lnTo>
                  <a:pt x="5775" y="36007"/>
                </a:lnTo>
                <a:lnTo>
                  <a:pt x="0" y="47749"/>
                </a:lnTo>
              </a:path>
            </a:pathLst>
          </a:custGeom>
          <a:ln w="3175">
            <a:solidFill>
              <a:srgbClr val="006FC0"/>
            </a:solidFill>
            <a:prstDash val="dash"/>
          </a:ln>
        </p:spPr>
        <p:txBody>
          <a:bodyPr wrap="square" lIns="0" tIns="0" rIns="0" bIns="0" rtlCol="0"/>
          <a:lstStyle/>
          <a:p>
            <a:endParaRPr/>
          </a:p>
        </p:txBody>
      </p:sp>
      <p:sp>
        <p:nvSpPr>
          <p:cNvPr id="76" name="object 56"/>
          <p:cNvSpPr/>
          <p:nvPr/>
        </p:nvSpPr>
        <p:spPr>
          <a:xfrm>
            <a:off x="7517510" y="3509772"/>
            <a:ext cx="95250" cy="36830"/>
          </a:xfrm>
          <a:custGeom>
            <a:avLst/>
            <a:gdLst/>
            <a:ahLst/>
            <a:cxnLst/>
            <a:rect l="l" t="t" r="r" b="b"/>
            <a:pathLst>
              <a:path w="95250" h="36830">
                <a:moveTo>
                  <a:pt x="0" y="0"/>
                </a:moveTo>
                <a:lnTo>
                  <a:pt x="37609" y="12350"/>
                </a:lnTo>
                <a:lnTo>
                  <a:pt x="84160" y="31305"/>
                </a:lnTo>
                <a:lnTo>
                  <a:pt x="95103" y="36471"/>
                </a:lnTo>
              </a:path>
            </a:pathLst>
          </a:custGeom>
          <a:ln w="3175">
            <a:solidFill>
              <a:srgbClr val="006FC0"/>
            </a:solidFill>
            <a:prstDash val="dash"/>
          </a:ln>
        </p:spPr>
        <p:txBody>
          <a:bodyPr wrap="square" lIns="0" tIns="0" rIns="0" bIns="0" rtlCol="0"/>
          <a:lstStyle/>
          <a:p>
            <a:endParaRPr/>
          </a:p>
        </p:txBody>
      </p:sp>
      <p:sp>
        <p:nvSpPr>
          <p:cNvPr id="77" name="object 57"/>
          <p:cNvSpPr/>
          <p:nvPr/>
        </p:nvSpPr>
        <p:spPr>
          <a:xfrm>
            <a:off x="6752228" y="3775342"/>
            <a:ext cx="15875" cy="34925"/>
          </a:xfrm>
          <a:custGeom>
            <a:avLst/>
            <a:gdLst/>
            <a:ahLst/>
            <a:cxnLst/>
            <a:rect l="l" t="t" r="r" b="b"/>
            <a:pathLst>
              <a:path w="15875" h="34925">
                <a:moveTo>
                  <a:pt x="15728" y="34911"/>
                </a:moveTo>
                <a:lnTo>
                  <a:pt x="9421" y="23441"/>
                </a:lnTo>
                <a:lnTo>
                  <a:pt x="4185" y="11798"/>
                </a:lnTo>
                <a:lnTo>
                  <a:pt x="0" y="0"/>
                </a:lnTo>
              </a:path>
            </a:pathLst>
          </a:custGeom>
          <a:ln w="3175">
            <a:solidFill>
              <a:srgbClr val="006FC0"/>
            </a:solidFill>
            <a:prstDash val="dash"/>
          </a:ln>
        </p:spPr>
        <p:txBody>
          <a:bodyPr wrap="square" lIns="0" tIns="0" rIns="0" bIns="0" rtlCol="0"/>
          <a:lstStyle/>
          <a:p>
            <a:endParaRPr/>
          </a:p>
        </p:txBody>
      </p:sp>
      <p:sp>
        <p:nvSpPr>
          <p:cNvPr id="78" name="object 3">
            <a:extLst>
              <a:ext uri="{FF2B5EF4-FFF2-40B4-BE49-F238E27FC236}">
                <a16:creationId xmlns:a16="http://schemas.microsoft.com/office/drawing/2014/main" id="{4ED221E1-B9BC-410D-98BC-DB48E4D5963B}"/>
              </a:ext>
            </a:extLst>
          </p:cNvPr>
          <p:cNvSpPr/>
          <p:nvPr/>
        </p:nvSpPr>
        <p:spPr>
          <a:xfrm>
            <a:off x="6949188" y="2308511"/>
            <a:ext cx="300776" cy="333439"/>
          </a:xfrm>
          <a:prstGeom prst="rect">
            <a:avLst/>
          </a:prstGeom>
          <a:blipFill>
            <a:blip r:embed="rId2" cstate="print"/>
            <a:stretch>
              <a:fillRect/>
            </a:stretch>
          </a:blipFill>
        </p:spPr>
        <p:txBody>
          <a:bodyPr wrap="square" lIns="0" tIns="0" rIns="0" bIns="0" rtlCol="0"/>
          <a:lstStyle/>
          <a:p>
            <a:endParaRPr/>
          </a:p>
        </p:txBody>
      </p:sp>
      <p:sp>
        <p:nvSpPr>
          <p:cNvPr id="79" name="object 5">
            <a:extLst>
              <a:ext uri="{FF2B5EF4-FFF2-40B4-BE49-F238E27FC236}">
                <a16:creationId xmlns:a16="http://schemas.microsoft.com/office/drawing/2014/main" id="{D1D3C17D-918D-43B7-883B-EFEEBABFE0CA}"/>
              </a:ext>
            </a:extLst>
          </p:cNvPr>
          <p:cNvSpPr/>
          <p:nvPr/>
        </p:nvSpPr>
        <p:spPr>
          <a:xfrm>
            <a:off x="6586521" y="2350319"/>
            <a:ext cx="295813" cy="296662"/>
          </a:xfrm>
          <a:prstGeom prst="rect">
            <a:avLst/>
          </a:prstGeom>
          <a:blipFill>
            <a:blip r:embed="rId3" cstate="print"/>
            <a:stretch>
              <a:fillRect/>
            </a:stretch>
          </a:blipFill>
        </p:spPr>
        <p:txBody>
          <a:bodyPr wrap="square" lIns="0" tIns="0" rIns="0" bIns="0" rtlCol="0"/>
          <a:lstStyle/>
          <a:p>
            <a:endParaRPr/>
          </a:p>
        </p:txBody>
      </p:sp>
      <p:sp>
        <p:nvSpPr>
          <p:cNvPr id="80" name="object 43"/>
          <p:cNvSpPr/>
          <p:nvPr/>
        </p:nvSpPr>
        <p:spPr>
          <a:xfrm>
            <a:off x="6306449" y="2868224"/>
            <a:ext cx="3285490" cy="1752290"/>
          </a:xfrm>
          <a:custGeom>
            <a:avLst/>
            <a:gdLst/>
            <a:ahLst/>
            <a:cxnLst/>
            <a:rect l="l" t="t" r="r" b="b"/>
            <a:pathLst>
              <a:path w="3285490" h="1226185">
                <a:moveTo>
                  <a:pt x="299061" y="403742"/>
                </a:moveTo>
                <a:lnTo>
                  <a:pt x="295087" y="382446"/>
                </a:lnTo>
                <a:lnTo>
                  <a:pt x="294518" y="361395"/>
                </a:lnTo>
                <a:lnTo>
                  <a:pt x="297242" y="340665"/>
                </a:lnTo>
                <a:lnTo>
                  <a:pt x="312117" y="300467"/>
                </a:lnTo>
                <a:lnTo>
                  <a:pt x="338808" y="262456"/>
                </a:lnTo>
                <a:lnTo>
                  <a:pt x="376413" y="227236"/>
                </a:lnTo>
                <a:lnTo>
                  <a:pt x="424029" y="195409"/>
                </a:lnTo>
                <a:lnTo>
                  <a:pt x="480753" y="167580"/>
                </a:lnTo>
                <a:lnTo>
                  <a:pt x="545682" y="144352"/>
                </a:lnTo>
                <a:lnTo>
                  <a:pt x="617912" y="126329"/>
                </a:lnTo>
                <a:lnTo>
                  <a:pt x="656483" y="119457"/>
                </a:lnTo>
                <a:lnTo>
                  <a:pt x="696541" y="114113"/>
                </a:lnTo>
                <a:lnTo>
                  <a:pt x="737973" y="110372"/>
                </a:lnTo>
                <a:lnTo>
                  <a:pt x="789189" y="108150"/>
                </a:lnTo>
                <a:lnTo>
                  <a:pt x="806254" y="107993"/>
                </a:lnTo>
                <a:lnTo>
                  <a:pt x="823292" y="108125"/>
                </a:lnTo>
                <a:lnTo>
                  <a:pt x="874107" y="110242"/>
                </a:lnTo>
                <a:lnTo>
                  <a:pt x="924186" y="114906"/>
                </a:lnTo>
                <a:lnTo>
                  <a:pt x="973154" y="122076"/>
                </a:lnTo>
                <a:lnTo>
                  <a:pt x="1020639" y="131712"/>
                </a:lnTo>
                <a:lnTo>
                  <a:pt x="1066268" y="143773"/>
                </a:lnTo>
                <a:lnTo>
                  <a:pt x="1083032" y="129156"/>
                </a:lnTo>
                <a:lnTo>
                  <a:pt x="1122304" y="102818"/>
                </a:lnTo>
                <a:lnTo>
                  <a:pt x="1168299" y="80485"/>
                </a:lnTo>
                <a:lnTo>
                  <a:pt x="1219889" y="62334"/>
                </a:lnTo>
                <a:lnTo>
                  <a:pt x="1275946" y="48540"/>
                </a:lnTo>
                <a:lnTo>
                  <a:pt x="1335345" y="39279"/>
                </a:lnTo>
                <a:lnTo>
                  <a:pt x="1396957" y="34728"/>
                </a:lnTo>
                <a:lnTo>
                  <a:pt x="1428242" y="34274"/>
                </a:lnTo>
                <a:lnTo>
                  <a:pt x="1459657" y="35063"/>
                </a:lnTo>
                <a:lnTo>
                  <a:pt x="1522316" y="40459"/>
                </a:lnTo>
                <a:lnTo>
                  <a:pt x="1583809" y="51093"/>
                </a:lnTo>
                <a:lnTo>
                  <a:pt x="1626730" y="62073"/>
                </a:lnTo>
                <a:lnTo>
                  <a:pt x="1663848" y="74447"/>
                </a:lnTo>
                <a:lnTo>
                  <a:pt x="1698110" y="88792"/>
                </a:lnTo>
                <a:lnTo>
                  <a:pt x="1712613" y="77339"/>
                </a:lnTo>
                <a:lnTo>
                  <a:pt x="1746031" y="56541"/>
                </a:lnTo>
                <a:lnTo>
                  <a:pt x="1784617" y="38708"/>
                </a:lnTo>
                <a:lnTo>
                  <a:pt x="1827516" y="24023"/>
                </a:lnTo>
                <a:lnTo>
                  <a:pt x="1873869" y="12668"/>
                </a:lnTo>
                <a:lnTo>
                  <a:pt x="1922819" y="4826"/>
                </a:lnTo>
                <a:lnTo>
                  <a:pt x="1973509" y="681"/>
                </a:lnTo>
                <a:lnTo>
                  <a:pt x="1999238" y="51"/>
                </a:lnTo>
                <a:lnTo>
                  <a:pt x="2025081" y="414"/>
                </a:lnTo>
                <a:lnTo>
                  <a:pt x="2076678" y="4208"/>
                </a:lnTo>
                <a:lnTo>
                  <a:pt x="2127443" y="12247"/>
                </a:lnTo>
                <a:lnTo>
                  <a:pt x="2165843" y="21582"/>
                </a:lnTo>
                <a:lnTo>
                  <a:pt x="2204318" y="34379"/>
                </a:lnTo>
                <a:lnTo>
                  <a:pt x="2249444" y="55339"/>
                </a:lnTo>
                <a:lnTo>
                  <a:pt x="2259486" y="61222"/>
                </a:lnTo>
                <a:lnTo>
                  <a:pt x="2281164" y="50690"/>
                </a:lnTo>
                <a:lnTo>
                  <a:pt x="2328178" y="32528"/>
                </a:lnTo>
                <a:lnTo>
                  <a:pt x="2379223" y="18300"/>
                </a:lnTo>
                <a:lnTo>
                  <a:pt x="2433277" y="8085"/>
                </a:lnTo>
                <a:lnTo>
                  <a:pt x="2489323" y="1958"/>
                </a:lnTo>
                <a:lnTo>
                  <a:pt x="2546341" y="0"/>
                </a:lnTo>
                <a:lnTo>
                  <a:pt x="2574896" y="607"/>
                </a:lnTo>
                <a:lnTo>
                  <a:pt x="2631461" y="5045"/>
                </a:lnTo>
                <a:lnTo>
                  <a:pt x="2686451" y="13845"/>
                </a:lnTo>
                <a:lnTo>
                  <a:pt x="2738845" y="27084"/>
                </a:lnTo>
                <a:lnTo>
                  <a:pt x="2787626" y="44840"/>
                </a:lnTo>
                <a:lnTo>
                  <a:pt x="2829169" y="65803"/>
                </a:lnTo>
                <a:lnTo>
                  <a:pt x="2863411" y="89658"/>
                </a:lnTo>
                <a:lnTo>
                  <a:pt x="2896784" y="125114"/>
                </a:lnTo>
                <a:lnTo>
                  <a:pt x="2911904" y="153808"/>
                </a:lnTo>
                <a:lnTo>
                  <a:pt x="2943603" y="158991"/>
                </a:lnTo>
                <a:lnTo>
                  <a:pt x="3002727" y="172829"/>
                </a:lnTo>
                <a:lnTo>
                  <a:pt x="3055665" y="190865"/>
                </a:lnTo>
                <a:lnTo>
                  <a:pt x="3101829" y="212579"/>
                </a:lnTo>
                <a:lnTo>
                  <a:pt x="3140635" y="237454"/>
                </a:lnTo>
                <a:lnTo>
                  <a:pt x="3171494" y="264969"/>
                </a:lnTo>
                <a:lnTo>
                  <a:pt x="3201603" y="310057"/>
                </a:lnTo>
                <a:lnTo>
                  <a:pt x="3210536" y="358169"/>
                </a:lnTo>
                <a:lnTo>
                  <a:pt x="3208465" y="374575"/>
                </a:lnTo>
                <a:lnTo>
                  <a:pt x="3203748" y="391058"/>
                </a:lnTo>
                <a:lnTo>
                  <a:pt x="3196312" y="407552"/>
                </a:lnTo>
                <a:lnTo>
                  <a:pt x="3190016" y="418182"/>
                </a:lnTo>
                <a:lnTo>
                  <a:pt x="3182629" y="428628"/>
                </a:lnTo>
                <a:lnTo>
                  <a:pt x="3206289" y="447037"/>
                </a:lnTo>
                <a:lnTo>
                  <a:pt x="3244212" y="485451"/>
                </a:lnTo>
                <a:lnTo>
                  <a:pt x="3269746" y="525395"/>
                </a:lnTo>
                <a:lnTo>
                  <a:pt x="3283057" y="566153"/>
                </a:lnTo>
                <a:lnTo>
                  <a:pt x="3285181" y="586612"/>
                </a:lnTo>
                <a:lnTo>
                  <a:pt x="3284312" y="607006"/>
                </a:lnTo>
                <a:lnTo>
                  <a:pt x="3273677" y="647239"/>
                </a:lnTo>
                <a:lnTo>
                  <a:pt x="3251319" y="686134"/>
                </a:lnTo>
                <a:lnTo>
                  <a:pt x="3217405" y="722974"/>
                </a:lnTo>
                <a:lnTo>
                  <a:pt x="3172101" y="757042"/>
                </a:lnTo>
                <a:lnTo>
                  <a:pt x="3115575" y="787621"/>
                </a:lnTo>
                <a:lnTo>
                  <a:pt x="3072196" y="805549"/>
                </a:lnTo>
                <a:lnTo>
                  <a:pt x="3026459" y="820643"/>
                </a:lnTo>
                <a:lnTo>
                  <a:pt x="2977991" y="833132"/>
                </a:lnTo>
                <a:lnTo>
                  <a:pt x="2940099" y="840743"/>
                </a:lnTo>
                <a:lnTo>
                  <a:pt x="2901081" y="846810"/>
                </a:lnTo>
                <a:lnTo>
                  <a:pt x="2861113" y="851299"/>
                </a:lnTo>
                <a:lnTo>
                  <a:pt x="2847610" y="852439"/>
                </a:lnTo>
                <a:lnTo>
                  <a:pt x="2845159" y="870799"/>
                </a:lnTo>
                <a:lnTo>
                  <a:pt x="2821699" y="923095"/>
                </a:lnTo>
                <a:lnTo>
                  <a:pt x="2793735" y="955074"/>
                </a:lnTo>
                <a:lnTo>
                  <a:pt x="2756940" y="984217"/>
                </a:lnTo>
                <a:lnTo>
                  <a:pt x="2712193" y="1010072"/>
                </a:lnTo>
                <a:lnTo>
                  <a:pt x="2660377" y="1032186"/>
                </a:lnTo>
                <a:lnTo>
                  <a:pt x="2602371" y="1050106"/>
                </a:lnTo>
                <a:lnTo>
                  <a:pt x="2539056" y="1063379"/>
                </a:lnTo>
                <a:lnTo>
                  <a:pt x="2471313" y="1071553"/>
                </a:lnTo>
                <a:lnTo>
                  <a:pt x="2400022" y="1074175"/>
                </a:lnTo>
                <a:lnTo>
                  <a:pt x="2386709" y="1074029"/>
                </a:lnTo>
                <a:lnTo>
                  <a:pt x="2347035" y="1072357"/>
                </a:lnTo>
                <a:lnTo>
                  <a:pt x="2307951" y="1068866"/>
                </a:lnTo>
                <a:lnTo>
                  <a:pt x="2269697" y="1063602"/>
                </a:lnTo>
                <a:lnTo>
                  <a:pt x="2220399" y="1053900"/>
                </a:lnTo>
                <a:lnTo>
                  <a:pt x="2173577" y="1041228"/>
                </a:lnTo>
                <a:lnTo>
                  <a:pt x="2159387" y="1061359"/>
                </a:lnTo>
                <a:lnTo>
                  <a:pt x="2122595" y="1098779"/>
                </a:lnTo>
                <a:lnTo>
                  <a:pt x="2075666" y="1132106"/>
                </a:lnTo>
                <a:lnTo>
                  <a:pt x="2019903" y="1160974"/>
                </a:lnTo>
                <a:lnTo>
                  <a:pt x="1956603" y="1185019"/>
                </a:lnTo>
                <a:lnTo>
                  <a:pt x="1887068" y="1203877"/>
                </a:lnTo>
                <a:lnTo>
                  <a:pt x="1812597" y="1217183"/>
                </a:lnTo>
                <a:lnTo>
                  <a:pt x="1773917" y="1221640"/>
                </a:lnTo>
                <a:lnTo>
                  <a:pt x="1734491" y="1224572"/>
                </a:lnTo>
                <a:lnTo>
                  <a:pt x="1694481" y="1225933"/>
                </a:lnTo>
                <a:lnTo>
                  <a:pt x="1654049" y="1225679"/>
                </a:lnTo>
                <a:lnTo>
                  <a:pt x="1613358" y="1223763"/>
                </a:lnTo>
                <a:lnTo>
                  <a:pt x="1572571" y="1220140"/>
                </a:lnTo>
                <a:lnTo>
                  <a:pt x="1531850" y="1214764"/>
                </a:lnTo>
                <a:lnTo>
                  <a:pt x="1481811" y="1205578"/>
                </a:lnTo>
                <a:lnTo>
                  <a:pt x="1434215" y="1193881"/>
                </a:lnTo>
                <a:lnTo>
                  <a:pt x="1389397" y="1179801"/>
                </a:lnTo>
                <a:lnTo>
                  <a:pt x="1347690" y="1163466"/>
                </a:lnTo>
                <a:lnTo>
                  <a:pt x="1309430" y="1145005"/>
                </a:lnTo>
                <a:lnTo>
                  <a:pt x="1274950" y="1124547"/>
                </a:lnTo>
                <a:lnTo>
                  <a:pt x="1254228" y="1109862"/>
                </a:lnTo>
                <a:lnTo>
                  <a:pt x="1212020" y="1121649"/>
                </a:lnTo>
                <a:lnTo>
                  <a:pt x="1168779" y="1131499"/>
                </a:lnTo>
                <a:lnTo>
                  <a:pt x="1124715" y="1139440"/>
                </a:lnTo>
                <a:lnTo>
                  <a:pt x="1080032" y="1145498"/>
                </a:lnTo>
                <a:lnTo>
                  <a:pt x="1034939" y="1149698"/>
                </a:lnTo>
                <a:lnTo>
                  <a:pt x="989642" y="1152067"/>
                </a:lnTo>
                <a:lnTo>
                  <a:pt x="944348" y="1152631"/>
                </a:lnTo>
                <a:lnTo>
                  <a:pt x="899265" y="1151416"/>
                </a:lnTo>
                <a:lnTo>
                  <a:pt x="854597" y="1148449"/>
                </a:lnTo>
                <a:lnTo>
                  <a:pt x="810554" y="1143755"/>
                </a:lnTo>
                <a:lnTo>
                  <a:pt x="767341" y="1137361"/>
                </a:lnTo>
                <a:lnTo>
                  <a:pt x="725166" y="1129293"/>
                </a:lnTo>
                <a:lnTo>
                  <a:pt x="684235" y="1119577"/>
                </a:lnTo>
                <a:lnTo>
                  <a:pt x="644755" y="1108239"/>
                </a:lnTo>
                <a:lnTo>
                  <a:pt x="606933" y="1095306"/>
                </a:lnTo>
                <a:lnTo>
                  <a:pt x="570977" y="1080804"/>
                </a:lnTo>
                <a:lnTo>
                  <a:pt x="505486" y="1047197"/>
                </a:lnTo>
                <a:lnTo>
                  <a:pt x="449937" y="1007627"/>
                </a:lnTo>
                <a:lnTo>
                  <a:pt x="445746" y="1004071"/>
                </a:lnTo>
                <a:lnTo>
                  <a:pt x="443714" y="1002293"/>
                </a:lnTo>
                <a:lnTo>
                  <a:pt x="416617" y="1003343"/>
                </a:lnTo>
                <a:lnTo>
                  <a:pt x="389872" y="1003281"/>
                </a:lnTo>
                <a:lnTo>
                  <a:pt x="363573" y="1002143"/>
                </a:lnTo>
                <a:lnTo>
                  <a:pt x="312692" y="996796"/>
                </a:lnTo>
                <a:lnTo>
                  <a:pt x="264732" y="987604"/>
                </a:lnTo>
                <a:lnTo>
                  <a:pt x="220448" y="974872"/>
                </a:lnTo>
                <a:lnTo>
                  <a:pt x="180599" y="958902"/>
                </a:lnTo>
                <a:lnTo>
                  <a:pt x="145940" y="939997"/>
                </a:lnTo>
                <a:lnTo>
                  <a:pt x="105338" y="906801"/>
                </a:lnTo>
                <a:lnTo>
                  <a:pt x="80670" y="868708"/>
                </a:lnTo>
                <a:lnTo>
                  <a:pt x="74168" y="833598"/>
                </a:lnTo>
                <a:lnTo>
                  <a:pt x="75075" y="822919"/>
                </a:lnTo>
                <a:lnTo>
                  <a:pt x="91820" y="781405"/>
                </a:lnTo>
                <a:lnTo>
                  <a:pt x="117580" y="752404"/>
                </a:lnTo>
                <a:lnTo>
                  <a:pt x="154047" y="726165"/>
                </a:lnTo>
                <a:lnTo>
                  <a:pt x="132606" y="717930"/>
                </a:lnTo>
                <a:lnTo>
                  <a:pt x="94146" y="699393"/>
                </a:lnTo>
                <a:lnTo>
                  <a:pt x="61830" y="678470"/>
                </a:lnTo>
                <a:lnTo>
                  <a:pt x="25530" y="643577"/>
                </a:lnTo>
                <a:lnTo>
                  <a:pt x="4741" y="605802"/>
                </a:lnTo>
                <a:lnTo>
                  <a:pt x="0" y="579754"/>
                </a:lnTo>
                <a:lnTo>
                  <a:pt x="476" y="566636"/>
                </a:lnTo>
                <a:lnTo>
                  <a:pt x="13748" y="527572"/>
                </a:lnTo>
                <a:lnTo>
                  <a:pt x="45569" y="490102"/>
                </a:lnTo>
                <a:lnTo>
                  <a:pt x="81994" y="464253"/>
                </a:lnTo>
                <a:lnTo>
                  <a:pt x="126654" y="442628"/>
                </a:lnTo>
                <a:lnTo>
                  <a:pt x="164733" y="429450"/>
                </a:lnTo>
                <a:lnTo>
                  <a:pt x="206100" y="419086"/>
                </a:lnTo>
                <a:lnTo>
                  <a:pt x="250179" y="411724"/>
                </a:lnTo>
                <a:lnTo>
                  <a:pt x="296394" y="407552"/>
                </a:lnTo>
                <a:lnTo>
                  <a:pt x="299061" y="403742"/>
                </a:lnTo>
                <a:close/>
              </a:path>
            </a:pathLst>
          </a:custGeom>
          <a:ln w="12700">
            <a:solidFill>
              <a:schemeClr val="tx2">
                <a:lumMod val="75000"/>
              </a:schemeClr>
            </a:solidFill>
            <a:prstDash val="dash"/>
          </a:ln>
        </p:spPr>
        <p:txBody>
          <a:bodyPr wrap="square" lIns="0" tIns="0" rIns="0" bIns="0" rtlCol="0"/>
          <a:lstStyle/>
          <a:p>
            <a:endParaRPr/>
          </a:p>
        </p:txBody>
      </p:sp>
      <p:sp>
        <p:nvSpPr>
          <p:cNvPr id="81" name="object 28"/>
          <p:cNvSpPr/>
          <p:nvPr/>
        </p:nvSpPr>
        <p:spPr>
          <a:xfrm>
            <a:off x="5897830" y="1945716"/>
            <a:ext cx="3201670" cy="1214730"/>
          </a:xfrm>
          <a:custGeom>
            <a:avLst/>
            <a:gdLst/>
            <a:ahLst/>
            <a:cxnLst/>
            <a:rect l="l" t="t" r="r" b="b"/>
            <a:pathLst>
              <a:path w="3201670" h="1139189">
                <a:moveTo>
                  <a:pt x="291706" y="375084"/>
                </a:moveTo>
                <a:lnTo>
                  <a:pt x="287822" y="355287"/>
                </a:lnTo>
                <a:lnTo>
                  <a:pt x="287258" y="335718"/>
                </a:lnTo>
                <a:lnTo>
                  <a:pt x="289905" y="316447"/>
                </a:lnTo>
                <a:lnTo>
                  <a:pt x="304389" y="279080"/>
                </a:lnTo>
                <a:lnTo>
                  <a:pt x="330392" y="243748"/>
                </a:lnTo>
                <a:lnTo>
                  <a:pt x="367033" y="211012"/>
                </a:lnTo>
                <a:lnTo>
                  <a:pt x="413431" y="181431"/>
                </a:lnTo>
                <a:lnTo>
                  <a:pt x="468703" y="155568"/>
                </a:lnTo>
                <a:lnTo>
                  <a:pt x="531969" y="133983"/>
                </a:lnTo>
                <a:lnTo>
                  <a:pt x="602345" y="117236"/>
                </a:lnTo>
                <a:lnTo>
                  <a:pt x="639925" y="110852"/>
                </a:lnTo>
                <a:lnTo>
                  <a:pt x="678952" y="105889"/>
                </a:lnTo>
                <a:lnTo>
                  <a:pt x="719315" y="102415"/>
                </a:lnTo>
                <a:lnTo>
                  <a:pt x="769259" y="100378"/>
                </a:lnTo>
                <a:lnTo>
                  <a:pt x="785895" y="100237"/>
                </a:lnTo>
                <a:lnTo>
                  <a:pt x="802502" y="100363"/>
                </a:lnTo>
                <a:lnTo>
                  <a:pt x="852023" y="102332"/>
                </a:lnTo>
                <a:lnTo>
                  <a:pt x="900814" y="106656"/>
                </a:lnTo>
                <a:lnTo>
                  <a:pt x="948517" y="113300"/>
                </a:lnTo>
                <a:lnTo>
                  <a:pt x="994774" y="122228"/>
                </a:lnTo>
                <a:lnTo>
                  <a:pt x="1039228" y="133403"/>
                </a:lnTo>
                <a:lnTo>
                  <a:pt x="1055566" y="119838"/>
                </a:lnTo>
                <a:lnTo>
                  <a:pt x="1093840" y="95391"/>
                </a:lnTo>
                <a:lnTo>
                  <a:pt x="1138665" y="74658"/>
                </a:lnTo>
                <a:lnTo>
                  <a:pt x="1188943" y="57803"/>
                </a:lnTo>
                <a:lnTo>
                  <a:pt x="1243574" y="44992"/>
                </a:lnTo>
                <a:lnTo>
                  <a:pt x="1301459" y="36388"/>
                </a:lnTo>
                <a:lnTo>
                  <a:pt x="1361500" y="32157"/>
                </a:lnTo>
                <a:lnTo>
                  <a:pt x="1391985" y="31732"/>
                </a:lnTo>
                <a:lnTo>
                  <a:pt x="1422598" y="32462"/>
                </a:lnTo>
                <a:lnTo>
                  <a:pt x="1483654" y="37469"/>
                </a:lnTo>
                <a:lnTo>
                  <a:pt x="1543569" y="47342"/>
                </a:lnTo>
                <a:lnTo>
                  <a:pt x="1585785" y="57658"/>
                </a:lnTo>
                <a:lnTo>
                  <a:pt x="1623043" y="69577"/>
                </a:lnTo>
                <a:lnTo>
                  <a:pt x="1657305" y="83472"/>
                </a:lnTo>
                <a:lnTo>
                  <a:pt x="1671089" y="72691"/>
                </a:lnTo>
                <a:lnTo>
                  <a:pt x="1721034" y="44383"/>
                </a:lnTo>
                <a:lnTo>
                  <a:pt x="1760431" y="29080"/>
                </a:lnTo>
                <a:lnTo>
                  <a:pt x="1803716" y="16824"/>
                </a:lnTo>
                <a:lnTo>
                  <a:pt x="1850040" y="7782"/>
                </a:lnTo>
                <a:lnTo>
                  <a:pt x="1898554" y="2118"/>
                </a:lnTo>
                <a:lnTo>
                  <a:pt x="1948408" y="0"/>
                </a:lnTo>
                <a:lnTo>
                  <a:pt x="1973573" y="321"/>
                </a:lnTo>
                <a:lnTo>
                  <a:pt x="2023845" y="3829"/>
                </a:lnTo>
                <a:lnTo>
                  <a:pt x="2073334" y="11294"/>
                </a:lnTo>
                <a:lnTo>
                  <a:pt x="2111201" y="20069"/>
                </a:lnTo>
                <a:lnTo>
                  <a:pt x="2149801" y="32400"/>
                </a:lnTo>
                <a:lnTo>
                  <a:pt x="2194848" y="52750"/>
                </a:lnTo>
                <a:lnTo>
                  <a:pt x="2204835" y="58477"/>
                </a:lnTo>
                <a:lnTo>
                  <a:pt x="2225553" y="48438"/>
                </a:lnTo>
                <a:lnTo>
                  <a:pt x="2270672" y="31135"/>
                </a:lnTo>
                <a:lnTo>
                  <a:pt x="2319861" y="17581"/>
                </a:lnTo>
                <a:lnTo>
                  <a:pt x="2372109" y="7837"/>
                </a:lnTo>
                <a:lnTo>
                  <a:pt x="2426407" y="1964"/>
                </a:lnTo>
                <a:lnTo>
                  <a:pt x="2481743" y="23"/>
                </a:lnTo>
                <a:lnTo>
                  <a:pt x="2509485" y="546"/>
                </a:lnTo>
                <a:lnTo>
                  <a:pt x="2564485" y="4618"/>
                </a:lnTo>
                <a:lnTo>
                  <a:pt x="2617997" y="12774"/>
                </a:lnTo>
                <a:lnTo>
                  <a:pt x="2669011" y="25075"/>
                </a:lnTo>
                <a:lnTo>
                  <a:pt x="2716517" y="41582"/>
                </a:lnTo>
                <a:lnTo>
                  <a:pt x="2758757" y="62017"/>
                </a:lnTo>
                <a:lnTo>
                  <a:pt x="2793176" y="85386"/>
                </a:lnTo>
                <a:lnTo>
                  <a:pt x="2825815" y="120225"/>
                </a:lnTo>
                <a:lnTo>
                  <a:pt x="2836039" y="138882"/>
                </a:lnTo>
                <a:lnTo>
                  <a:pt x="2867177" y="144256"/>
                </a:lnTo>
                <a:lnTo>
                  <a:pt x="2925210" y="158064"/>
                </a:lnTo>
                <a:lnTo>
                  <a:pt x="2977117" y="175569"/>
                </a:lnTo>
                <a:lnTo>
                  <a:pt x="3022341" y="196315"/>
                </a:lnTo>
                <a:lnTo>
                  <a:pt x="3060322" y="219846"/>
                </a:lnTo>
                <a:lnTo>
                  <a:pt x="3090501" y="245705"/>
                </a:lnTo>
                <a:lnTo>
                  <a:pt x="3119921" y="287860"/>
                </a:lnTo>
                <a:lnTo>
                  <a:pt x="3128645" y="332686"/>
                </a:lnTo>
                <a:lnTo>
                  <a:pt x="3126629" y="347954"/>
                </a:lnTo>
                <a:lnTo>
                  <a:pt x="3122033" y="363292"/>
                </a:lnTo>
                <a:lnTo>
                  <a:pt x="3114789" y="378640"/>
                </a:lnTo>
                <a:lnTo>
                  <a:pt x="3108315" y="389053"/>
                </a:lnTo>
                <a:lnTo>
                  <a:pt x="3100535" y="399337"/>
                </a:lnTo>
                <a:lnTo>
                  <a:pt x="3123724" y="416267"/>
                </a:lnTo>
                <a:lnTo>
                  <a:pt x="3160908" y="451663"/>
                </a:lnTo>
                <a:lnTo>
                  <a:pt x="3185974" y="488547"/>
                </a:lnTo>
                <a:lnTo>
                  <a:pt x="3199088" y="526244"/>
                </a:lnTo>
                <a:lnTo>
                  <a:pt x="3201216" y="545187"/>
                </a:lnTo>
                <a:lnTo>
                  <a:pt x="3200418" y="564080"/>
                </a:lnTo>
                <a:lnTo>
                  <a:pt x="3190131" y="601381"/>
                </a:lnTo>
                <a:lnTo>
                  <a:pt x="3168394" y="637472"/>
                </a:lnTo>
                <a:lnTo>
                  <a:pt x="3135373" y="671679"/>
                </a:lnTo>
                <a:lnTo>
                  <a:pt x="3091236" y="703327"/>
                </a:lnTo>
                <a:lnTo>
                  <a:pt x="3036150" y="731743"/>
                </a:lnTo>
                <a:lnTo>
                  <a:pt x="2993564" y="748499"/>
                </a:lnTo>
                <a:lnTo>
                  <a:pt x="2947659" y="762848"/>
                </a:lnTo>
                <a:lnTo>
                  <a:pt x="2898967" y="774662"/>
                </a:lnTo>
                <a:lnTo>
                  <a:pt x="2860882" y="781798"/>
                </a:lnTo>
                <a:lnTo>
                  <a:pt x="2821660" y="787406"/>
                </a:lnTo>
                <a:lnTo>
                  <a:pt x="2781486" y="791446"/>
                </a:lnTo>
                <a:lnTo>
                  <a:pt x="2778180" y="808570"/>
                </a:lnTo>
                <a:lnTo>
                  <a:pt x="2753087" y="857322"/>
                </a:lnTo>
                <a:lnTo>
                  <a:pt x="2724739" y="887116"/>
                </a:lnTo>
                <a:lnTo>
                  <a:pt x="2688053" y="914255"/>
                </a:lnTo>
                <a:lnTo>
                  <a:pt x="2643851" y="938320"/>
                </a:lnTo>
                <a:lnTo>
                  <a:pt x="2592952" y="958894"/>
                </a:lnTo>
                <a:lnTo>
                  <a:pt x="2536179" y="975556"/>
                </a:lnTo>
                <a:lnTo>
                  <a:pt x="2474351" y="987889"/>
                </a:lnTo>
                <a:lnTo>
                  <a:pt x="2408291" y="995474"/>
                </a:lnTo>
                <a:lnTo>
                  <a:pt x="2338819" y="997892"/>
                </a:lnTo>
                <a:lnTo>
                  <a:pt x="2325500" y="997748"/>
                </a:lnTo>
                <a:lnTo>
                  <a:pt x="2285813" y="996110"/>
                </a:lnTo>
                <a:lnTo>
                  <a:pt x="2246732" y="992696"/>
                </a:lnTo>
                <a:lnTo>
                  <a:pt x="2208513" y="987547"/>
                </a:lnTo>
                <a:lnTo>
                  <a:pt x="2159342" y="978051"/>
                </a:lnTo>
                <a:lnTo>
                  <a:pt x="2124140" y="969010"/>
                </a:lnTo>
                <a:lnTo>
                  <a:pt x="2109468" y="987472"/>
                </a:lnTo>
                <a:lnTo>
                  <a:pt x="2072176" y="1021829"/>
                </a:lnTo>
                <a:lnTo>
                  <a:pt x="2025311" y="1052472"/>
                </a:lnTo>
                <a:lnTo>
                  <a:pt x="1970104" y="1079051"/>
                </a:lnTo>
                <a:lnTo>
                  <a:pt x="1907785" y="1101217"/>
                </a:lnTo>
                <a:lnTo>
                  <a:pt x="1839584" y="1118618"/>
                </a:lnTo>
                <a:lnTo>
                  <a:pt x="1766731" y="1130904"/>
                </a:lnTo>
                <a:lnTo>
                  <a:pt x="1690456" y="1137726"/>
                </a:lnTo>
                <a:lnTo>
                  <a:pt x="1651420" y="1138979"/>
                </a:lnTo>
                <a:lnTo>
                  <a:pt x="1611990" y="1138734"/>
                </a:lnTo>
                <a:lnTo>
                  <a:pt x="1572319" y="1136947"/>
                </a:lnTo>
                <a:lnTo>
                  <a:pt x="1532562" y="1133576"/>
                </a:lnTo>
                <a:lnTo>
                  <a:pt x="1492872" y="1128575"/>
                </a:lnTo>
                <a:lnTo>
                  <a:pt x="1444162" y="1120005"/>
                </a:lnTo>
                <a:lnTo>
                  <a:pt x="1397806" y="1109116"/>
                </a:lnTo>
                <a:lnTo>
                  <a:pt x="1354136" y="1096023"/>
                </a:lnTo>
                <a:lnTo>
                  <a:pt x="1313485" y="1080844"/>
                </a:lnTo>
                <a:lnTo>
                  <a:pt x="1276185" y="1063692"/>
                </a:lnTo>
                <a:lnTo>
                  <a:pt x="1242566" y="1044685"/>
                </a:lnTo>
                <a:lnTo>
                  <a:pt x="1222362" y="1031039"/>
                </a:lnTo>
                <a:lnTo>
                  <a:pt x="1181235" y="1041999"/>
                </a:lnTo>
                <a:lnTo>
                  <a:pt x="1139101" y="1051158"/>
                </a:lnTo>
                <a:lnTo>
                  <a:pt x="1096163" y="1058541"/>
                </a:lnTo>
                <a:lnTo>
                  <a:pt x="1052622" y="1064173"/>
                </a:lnTo>
                <a:lnTo>
                  <a:pt x="1008681" y="1068078"/>
                </a:lnTo>
                <a:lnTo>
                  <a:pt x="964540" y="1070280"/>
                </a:lnTo>
                <a:lnTo>
                  <a:pt x="920403" y="1070803"/>
                </a:lnTo>
                <a:lnTo>
                  <a:pt x="876469" y="1069674"/>
                </a:lnTo>
                <a:lnTo>
                  <a:pt x="832942" y="1066915"/>
                </a:lnTo>
                <a:lnTo>
                  <a:pt x="790023" y="1062551"/>
                </a:lnTo>
                <a:lnTo>
                  <a:pt x="747913" y="1056607"/>
                </a:lnTo>
                <a:lnTo>
                  <a:pt x="706815" y="1049108"/>
                </a:lnTo>
                <a:lnTo>
                  <a:pt x="666929" y="1040077"/>
                </a:lnTo>
                <a:lnTo>
                  <a:pt x="628459" y="1029540"/>
                </a:lnTo>
                <a:lnTo>
                  <a:pt x="591605" y="1017520"/>
                </a:lnTo>
                <a:lnTo>
                  <a:pt x="523554" y="989131"/>
                </a:lnTo>
                <a:lnTo>
                  <a:pt x="464390" y="955107"/>
                </a:lnTo>
                <a:lnTo>
                  <a:pt x="434581" y="932741"/>
                </a:lnTo>
                <a:lnTo>
                  <a:pt x="432549" y="931090"/>
                </a:lnTo>
                <a:lnTo>
                  <a:pt x="406153" y="932067"/>
                </a:lnTo>
                <a:lnTo>
                  <a:pt x="380098" y="932010"/>
                </a:lnTo>
                <a:lnTo>
                  <a:pt x="354477" y="930955"/>
                </a:lnTo>
                <a:lnTo>
                  <a:pt x="304906" y="925990"/>
                </a:lnTo>
                <a:lnTo>
                  <a:pt x="258178" y="917456"/>
                </a:lnTo>
                <a:lnTo>
                  <a:pt x="215029" y="905634"/>
                </a:lnTo>
                <a:lnTo>
                  <a:pt x="176198" y="890806"/>
                </a:lnTo>
                <a:lnTo>
                  <a:pt x="127660" y="863544"/>
                </a:lnTo>
                <a:lnTo>
                  <a:pt x="92985" y="831104"/>
                </a:lnTo>
                <a:lnTo>
                  <a:pt x="74663" y="794438"/>
                </a:lnTo>
                <a:lnTo>
                  <a:pt x="72523" y="773339"/>
                </a:lnTo>
                <a:lnTo>
                  <a:pt x="73654" y="762868"/>
                </a:lnTo>
                <a:lnTo>
                  <a:pt x="92337" y="722302"/>
                </a:lnTo>
                <a:lnTo>
                  <a:pt x="120584" y="694216"/>
                </a:lnTo>
                <a:lnTo>
                  <a:pt x="145856" y="677116"/>
                </a:lnTo>
                <a:lnTo>
                  <a:pt x="125595" y="669107"/>
                </a:lnTo>
                <a:lnTo>
                  <a:pt x="89197" y="651272"/>
                </a:lnTo>
                <a:lnTo>
                  <a:pt x="45503" y="620718"/>
                </a:lnTo>
                <a:lnTo>
                  <a:pt x="15847" y="586795"/>
                </a:lnTo>
                <a:lnTo>
                  <a:pt x="1304" y="550841"/>
                </a:lnTo>
                <a:lnTo>
                  <a:pt x="0" y="538636"/>
                </a:lnTo>
                <a:lnTo>
                  <a:pt x="533" y="526405"/>
                </a:lnTo>
                <a:lnTo>
                  <a:pt x="13562" y="490042"/>
                </a:lnTo>
                <a:lnTo>
                  <a:pt x="44564" y="455221"/>
                </a:lnTo>
                <a:lnTo>
                  <a:pt x="80097" y="431212"/>
                </a:lnTo>
                <a:lnTo>
                  <a:pt x="123634" y="411129"/>
                </a:lnTo>
                <a:lnTo>
                  <a:pt x="160743" y="398896"/>
                </a:lnTo>
                <a:lnTo>
                  <a:pt x="201052" y="389285"/>
                </a:lnTo>
                <a:lnTo>
                  <a:pt x="244004" y="382474"/>
                </a:lnTo>
                <a:lnTo>
                  <a:pt x="289039" y="378640"/>
                </a:lnTo>
                <a:lnTo>
                  <a:pt x="291706" y="375084"/>
                </a:lnTo>
                <a:close/>
              </a:path>
            </a:pathLst>
          </a:custGeom>
          <a:ln w="12700">
            <a:solidFill>
              <a:schemeClr val="accent1">
                <a:lumMod val="75000"/>
              </a:schemeClr>
            </a:solidFill>
            <a:prstDash val="dash"/>
          </a:ln>
        </p:spPr>
        <p:txBody>
          <a:bodyPr wrap="square" lIns="0" tIns="0" rIns="0" bIns="0" rtlCol="0"/>
          <a:lstStyle/>
          <a:p>
            <a:endParaRPr/>
          </a:p>
        </p:txBody>
      </p:sp>
    </p:spTree>
    <p:extLst>
      <p:ext uri="{BB962C8B-B14F-4D97-AF65-F5344CB8AC3E}">
        <p14:creationId xmlns:p14="http://schemas.microsoft.com/office/powerpoint/2010/main" val="233253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825E4-3D65-426D-BB1D-3FFE2E2C29C4}"/>
              </a:ext>
            </a:extLst>
          </p:cNvPr>
          <p:cNvSpPr>
            <a:spLocks noGrp="1"/>
          </p:cNvSpPr>
          <p:nvPr>
            <p:ph sz="quarter" idx="10"/>
          </p:nvPr>
        </p:nvSpPr>
        <p:spPr/>
        <p:txBody>
          <a:bodyPr anchor="ctr"/>
          <a:lstStyle/>
          <a:p>
            <a:pPr algn="ctr"/>
            <a:r>
              <a:rPr lang="en-GB" sz="3600" dirty="0"/>
              <a:t>The irrevocable undertaking of Art 6.1 of the ETSI IPR policy</a:t>
            </a:r>
            <a:endParaRPr lang="en-US" sz="3600" dirty="0"/>
          </a:p>
        </p:txBody>
      </p:sp>
    </p:spTree>
    <p:extLst>
      <p:ext uri="{BB962C8B-B14F-4D97-AF65-F5344CB8AC3E}">
        <p14:creationId xmlns:p14="http://schemas.microsoft.com/office/powerpoint/2010/main" val="1173161934"/>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ETSI Corporate Presentation Template V11 - Light Template.potx [Read-Only]" id="{320F5729-2B7F-46EC-8543-25A745E54B01}" vid="{E57A0DDB-0E8E-4835-925C-8C43F378A82F}"/>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ETSI_CORPORATE_PRESENTATION_template_2018_Light_Version</Template>
  <TotalTime>5319</TotalTime>
  <Words>1951</Words>
  <Application>Microsoft Office PowerPoint</Application>
  <PresentationFormat>Widescreen</PresentationFormat>
  <Paragraphs>267</Paragraphs>
  <Slides>27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Tahoma</vt:lpstr>
      <vt:lpstr>Times New Roman</vt:lpstr>
      <vt:lpstr>Wingdings</vt:lpstr>
      <vt:lpstr>ETSI Corporate 2018</vt:lpstr>
      <vt:lpstr>1_Office Theme</vt:lpstr>
      <vt:lpstr>“ADR – a potential tool for SMEs for standards related disputes”</vt:lpstr>
      <vt:lpstr>Agenda</vt:lpstr>
      <vt:lpstr>ETSI</vt:lpstr>
      <vt:lpstr>Membership</vt:lpstr>
      <vt:lpstr>ETSI  Governance</vt:lpstr>
      <vt:lpstr>ETSI  CEN  CENELEC  3 European Standardization Organizations (I) </vt:lpstr>
      <vt:lpstr>ETSI  CEN  CENELEC  3 European Standardization Organizations (II)</vt:lpstr>
      <vt:lpstr>ETSI</vt:lpstr>
      <vt:lpstr>PowerPoint Presentation</vt:lpstr>
      <vt:lpstr>The irrevocable undertaking of Art 6.1 of the ETSI IPR policy</vt:lpstr>
      <vt:lpstr>The irrevocable undertaking of Art 6.1 of the ETSI IPR policy</vt:lpstr>
      <vt:lpstr>The irrevocable undertaking of Art 6.1 of the ETSI IPR policy</vt:lpstr>
      <vt:lpstr>PowerPoint Presentation</vt:lpstr>
      <vt:lpstr>COMMUNICATION FROM THE COMMISSION of 29.11.2017 ON TRANSPARENCY</vt:lpstr>
      <vt:lpstr>Definition of IPRs and disclosure (extract from the IPR policy)</vt:lpstr>
      <vt:lpstr>Current Status of the ETSI IPR database (I) </vt:lpstr>
      <vt:lpstr>Current Status of the ETSI IPR database (II)</vt:lpstr>
      <vt:lpstr>PowerPoint Presentation</vt:lpstr>
      <vt:lpstr>COMMUNICATION FROM THE COMMISSION of 29.11.2017 ON GENERAL PRINCIPLES FOR FRAND LICENSING TERMS FOR SEPS</vt:lpstr>
      <vt:lpstr>Fair Reasonable And Non Discriminatory</vt:lpstr>
      <vt:lpstr>Patent pools</vt:lpstr>
      <vt:lpstr>PowerPoint Presentation</vt:lpstr>
      <vt:lpstr>COMMUNICATION FROM THE COMMISSION of 29.11.2017</vt:lpstr>
      <vt:lpstr>PowerPoint Presentation</vt:lpstr>
      <vt:lpstr>ADR</vt:lpstr>
      <vt:lpstr>Different options chosen by Courts</vt:lpstr>
      <vt:lpstr>PowerPoint Presentation</vt:lpstr>
    </vt:vector>
  </TitlesOfParts>
  <Company>ETSI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Christian Loyau</dc:creator>
  <cp:keywords>Amdocs</cp:keywords>
  <cp:lastModifiedBy>Christian Loyau</cp:lastModifiedBy>
  <cp:revision>109</cp:revision>
  <dcterms:created xsi:type="dcterms:W3CDTF">2018-06-07T15:57:35Z</dcterms:created>
  <dcterms:modified xsi:type="dcterms:W3CDTF">2019-01-22T10:01:12Z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ies>
</file>