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5"/>
  </p:notesMasterIdLst>
  <p:handoutMasterIdLst>
    <p:handoutMasterId r:id="rId26"/>
  </p:handoutMasterIdLst>
  <p:sldIdLst>
    <p:sldId id="339" r:id="rId4"/>
    <p:sldId id="287" r:id="rId5"/>
    <p:sldId id="294" r:id="rId6"/>
    <p:sldId id="322" r:id="rId7"/>
    <p:sldId id="324" r:id="rId8"/>
    <p:sldId id="277" r:id="rId9"/>
    <p:sldId id="278" r:id="rId10"/>
    <p:sldId id="280" r:id="rId11"/>
    <p:sldId id="314" r:id="rId12"/>
    <p:sldId id="315" r:id="rId13"/>
    <p:sldId id="317" r:id="rId14"/>
    <p:sldId id="327" r:id="rId15"/>
    <p:sldId id="328" r:id="rId16"/>
    <p:sldId id="329" r:id="rId17"/>
    <p:sldId id="333" r:id="rId18"/>
    <p:sldId id="318" r:id="rId19"/>
    <p:sldId id="319" r:id="rId20"/>
    <p:sldId id="320" r:id="rId21"/>
    <p:sldId id="321" r:id="rId22"/>
    <p:sldId id="284" r:id="rId23"/>
    <p:sldId id="274" r:id="rId24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00000"/>
    <a:srgbClr val="FFFFCC"/>
    <a:srgbClr val="3166CF"/>
    <a:srgbClr val="3E6FD2"/>
    <a:srgbClr val="2D5EC1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CC1910B2-0067-4F35-A9F0-770A4D8F60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4930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9A9C6BD9-CF96-481C-8253-A226735821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3752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Best Hollywood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movies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begin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end</a:t>
            </a:r>
            <a:r>
              <a:rPr lang="en-GB" baseline="0" dirty="0" smtClean="0"/>
              <a:t>.</a:t>
            </a:r>
          </a:p>
          <a:p>
            <a:r>
              <a:rPr lang="fr-BE" baseline="0" dirty="0" err="1" smtClean="0"/>
              <a:t>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plot.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C6BD9-CF96-481C-8253-A2267358211E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820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Cost</a:t>
            </a:r>
            <a:r>
              <a:rPr lang="fr-BE" baseline="0" dirty="0" smtClean="0"/>
              <a:t> on non-EU (EP </a:t>
            </a:r>
            <a:r>
              <a:rPr lang="fr-BE" baseline="0" dirty="0" err="1" smtClean="0"/>
              <a:t>study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updated</a:t>
            </a:r>
            <a:r>
              <a:rPr lang="fr-BE" baseline="0" dirty="0" smtClean="0"/>
              <a:t> 2015)</a:t>
            </a:r>
          </a:p>
          <a:p>
            <a:r>
              <a:rPr lang="fr-BE" baseline="0" dirty="0" smtClean="0"/>
              <a:t>Standardisation = about €6.2B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C6BD9-CF96-481C-8253-A2267358211E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2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2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82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7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5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B8E6764-0289-4B37-AAF3-E3A85A7F692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DACED-FC5B-4503-8063-F69A35F2F9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918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FF01D-0D42-449B-A518-8B594B8576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339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B8E6764-0289-4B37-AAF3-E3A85A7F6923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03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0540B-22E1-472C-974D-F17EFAFCF33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5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B5AB5-B434-470B-8169-46FA53FDB4F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55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3CAE0-C677-428C-9A80-AC1F222B0B0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27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BAFA7-FA78-49BF-A004-B63D434C0CA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98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82AC2-58C3-481E-B4A1-2DFBE80267D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18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431D-7F37-41DA-95D3-89A6BA45FE5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91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392EB-EB94-4F2D-AB7E-7323D2F8F1B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6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0540B-22E1-472C-974D-F17EFAFCF3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7743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D6124-6013-4824-9735-1CADA46B130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79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DACED-FC5B-4503-8063-F69A35F2F94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1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FF01D-0D42-449B-A518-8B594B85766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5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0" y="298800"/>
            <a:ext cx="1869733" cy="1441358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4232781" y="6416015"/>
            <a:ext cx="867744" cy="830998"/>
            <a:chOff x="4136304" y="6377685"/>
            <a:chExt cx="867744" cy="830997"/>
          </a:xfrm>
        </p:grpSpPr>
        <p:sp>
          <p:nvSpPr>
            <p:cNvPr id="15" name="Rectangle 14"/>
            <p:cNvSpPr/>
            <p:nvPr userDrawn="1"/>
          </p:nvSpPr>
          <p:spPr>
            <a:xfrm>
              <a:off x="4216555" y="6385585"/>
              <a:ext cx="708622" cy="472415"/>
            </a:xfrm>
            <a:prstGeom prst="rect">
              <a:avLst/>
            </a:prstGeom>
            <a:solidFill>
              <a:srgbClr val="667F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600" i="1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136304" y="6377685"/>
              <a:ext cx="8677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600" i="1" dirty="0" smtClean="0">
                  <a:solidFill>
                    <a:srgbClr val="FFFFFF"/>
                  </a:solidFill>
                </a:rPr>
                <a:t>Internal market, </a:t>
              </a:r>
              <a:r>
                <a:rPr lang="cs-CZ" sz="600" i="1" dirty="0" smtClean="0">
                  <a:solidFill>
                    <a:srgbClr val="FFFFFF"/>
                  </a:solidFill>
                </a:rPr>
                <a:t/>
              </a:r>
              <a:br>
                <a:rPr lang="cs-CZ" sz="600" i="1" dirty="0" smtClean="0">
                  <a:solidFill>
                    <a:srgbClr val="FFFFFF"/>
                  </a:solidFill>
                </a:rPr>
              </a:br>
              <a:r>
                <a:rPr lang="en-GB" sz="600" i="1" dirty="0" smtClean="0">
                  <a:solidFill>
                    <a:srgbClr val="FFFFFF"/>
                  </a:solidFill>
                </a:rPr>
                <a:t>Industry, </a:t>
              </a:r>
              <a:r>
                <a:rPr lang="cs-CZ" sz="600" i="1" dirty="0" smtClean="0">
                  <a:solidFill>
                    <a:srgbClr val="FFFFFF"/>
                  </a:solidFill>
                </a:rPr>
                <a:t/>
              </a:r>
              <a:br>
                <a:rPr lang="cs-CZ" sz="600" i="1" dirty="0" smtClean="0">
                  <a:solidFill>
                    <a:srgbClr val="FFFFFF"/>
                  </a:solidFill>
                </a:rPr>
              </a:br>
              <a:r>
                <a:rPr lang="en-GB" sz="600" i="1" dirty="0" smtClean="0">
                  <a:solidFill>
                    <a:srgbClr val="FFFFFF"/>
                  </a:solidFill>
                </a:rPr>
                <a:t>Entrepreneurship</a:t>
              </a:r>
              <a:r>
                <a:rPr lang="cs-CZ" sz="600" i="1" dirty="0" smtClean="0">
                  <a:solidFill>
                    <a:srgbClr val="FFFFFF"/>
                  </a:solidFill>
                </a:rPr>
                <a:t/>
              </a:r>
              <a:br>
                <a:rPr lang="cs-CZ" sz="600" i="1" dirty="0" smtClean="0">
                  <a:solidFill>
                    <a:srgbClr val="FFFFFF"/>
                  </a:solidFill>
                </a:rPr>
              </a:br>
              <a:r>
                <a:rPr lang="en-GB" sz="600" i="1" dirty="0" smtClean="0">
                  <a:solidFill>
                    <a:srgbClr val="FFFFFF"/>
                  </a:solidFill>
                </a:rPr>
                <a:t>and SMEs</a:t>
              </a:r>
            </a:p>
            <a:p>
              <a:endParaRPr lang="en-GB" sz="2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18164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66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i="0"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00" y="277200"/>
            <a:ext cx="1685594" cy="1299407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4136304" y="6377685"/>
            <a:ext cx="867744" cy="830997"/>
            <a:chOff x="4136304" y="6377685"/>
            <a:chExt cx="867744" cy="83099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6555" y="6385585"/>
              <a:ext cx="708622" cy="472415"/>
            </a:xfrm>
            <a:prstGeom prst="rect">
              <a:avLst/>
            </a:prstGeom>
            <a:solidFill>
              <a:srgbClr val="667F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600" i="1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4136304" y="6377685"/>
              <a:ext cx="8677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600" i="1" dirty="0" smtClean="0">
                  <a:solidFill>
                    <a:srgbClr val="FFFFFF"/>
                  </a:solidFill>
                </a:rPr>
                <a:t>Internal market, </a:t>
              </a:r>
              <a:r>
                <a:rPr lang="cs-CZ" sz="600" i="1" dirty="0" smtClean="0">
                  <a:solidFill>
                    <a:srgbClr val="FFFFFF"/>
                  </a:solidFill>
                </a:rPr>
                <a:t/>
              </a:r>
              <a:br>
                <a:rPr lang="cs-CZ" sz="600" i="1" dirty="0" smtClean="0">
                  <a:solidFill>
                    <a:srgbClr val="FFFFFF"/>
                  </a:solidFill>
                </a:rPr>
              </a:br>
              <a:r>
                <a:rPr lang="en-GB" sz="600" i="1" dirty="0" smtClean="0">
                  <a:solidFill>
                    <a:srgbClr val="FFFFFF"/>
                  </a:solidFill>
                </a:rPr>
                <a:t>Industry, </a:t>
              </a:r>
              <a:r>
                <a:rPr lang="cs-CZ" sz="600" i="1" dirty="0" smtClean="0">
                  <a:solidFill>
                    <a:srgbClr val="FFFFFF"/>
                  </a:solidFill>
                </a:rPr>
                <a:t/>
              </a:r>
              <a:br>
                <a:rPr lang="cs-CZ" sz="600" i="1" dirty="0" smtClean="0">
                  <a:solidFill>
                    <a:srgbClr val="FFFFFF"/>
                  </a:solidFill>
                </a:rPr>
              </a:br>
              <a:r>
                <a:rPr lang="en-GB" sz="600" i="1" dirty="0" smtClean="0">
                  <a:solidFill>
                    <a:srgbClr val="FFFFFF"/>
                  </a:solidFill>
                </a:rPr>
                <a:t>Entrepreneurship</a:t>
              </a:r>
              <a:r>
                <a:rPr lang="cs-CZ" sz="600" i="1" dirty="0" smtClean="0">
                  <a:solidFill>
                    <a:srgbClr val="FFFFFF"/>
                  </a:solidFill>
                </a:rPr>
                <a:t/>
              </a:r>
              <a:br>
                <a:rPr lang="cs-CZ" sz="600" i="1" dirty="0" smtClean="0">
                  <a:solidFill>
                    <a:srgbClr val="FFFFFF"/>
                  </a:solidFill>
                </a:rPr>
              </a:br>
              <a:r>
                <a:rPr lang="en-GB" sz="600" i="1" dirty="0" smtClean="0">
                  <a:solidFill>
                    <a:srgbClr val="FFFFFF"/>
                  </a:solidFill>
                </a:rPr>
                <a:t>and SMEs</a:t>
              </a:r>
            </a:p>
            <a:p>
              <a:endParaRPr lang="en-GB" sz="2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65305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t="-658" r="6778" b="1544"/>
          <a:stretch/>
        </p:blipFill>
        <p:spPr>
          <a:xfrm>
            <a:off x="4878640" y="908720"/>
            <a:ext cx="4265360" cy="594928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66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00" y="277200"/>
            <a:ext cx="1685594" cy="129940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4247703" cy="936625"/>
          </a:xfrm>
        </p:spPr>
        <p:txBody>
          <a:bodyPr/>
          <a:lstStyle>
            <a:lvl1pPr marL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8216" y="2778758"/>
            <a:ext cx="4267800" cy="331453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000" i="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136304" y="6377685"/>
            <a:ext cx="867744" cy="830997"/>
            <a:chOff x="4136304" y="6377685"/>
            <a:chExt cx="867744" cy="830997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6555" y="6385585"/>
              <a:ext cx="708622" cy="472415"/>
            </a:xfrm>
            <a:prstGeom prst="rect">
              <a:avLst/>
            </a:prstGeom>
            <a:solidFill>
              <a:srgbClr val="667F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600" i="1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4136304" y="6377685"/>
              <a:ext cx="8677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600" i="1" dirty="0" smtClean="0">
                  <a:solidFill>
                    <a:srgbClr val="FFFFFF"/>
                  </a:solidFill>
                </a:rPr>
                <a:t>Internal market, </a:t>
              </a:r>
              <a:r>
                <a:rPr lang="cs-CZ" sz="600" i="1" dirty="0" smtClean="0">
                  <a:solidFill>
                    <a:srgbClr val="FFFFFF"/>
                  </a:solidFill>
                </a:rPr>
                <a:t/>
              </a:r>
              <a:br>
                <a:rPr lang="cs-CZ" sz="600" i="1" dirty="0" smtClean="0">
                  <a:solidFill>
                    <a:srgbClr val="FFFFFF"/>
                  </a:solidFill>
                </a:rPr>
              </a:br>
              <a:r>
                <a:rPr lang="en-GB" sz="600" i="1" dirty="0" smtClean="0">
                  <a:solidFill>
                    <a:srgbClr val="FFFFFF"/>
                  </a:solidFill>
                </a:rPr>
                <a:t>Industry, </a:t>
              </a:r>
              <a:r>
                <a:rPr lang="cs-CZ" sz="600" i="1" dirty="0" smtClean="0">
                  <a:solidFill>
                    <a:srgbClr val="FFFFFF"/>
                  </a:solidFill>
                </a:rPr>
                <a:t/>
              </a:r>
              <a:br>
                <a:rPr lang="cs-CZ" sz="600" i="1" dirty="0" smtClean="0">
                  <a:solidFill>
                    <a:srgbClr val="FFFFFF"/>
                  </a:solidFill>
                </a:rPr>
              </a:br>
              <a:r>
                <a:rPr lang="en-GB" sz="600" i="1" dirty="0" smtClean="0">
                  <a:solidFill>
                    <a:srgbClr val="FFFFFF"/>
                  </a:solidFill>
                </a:rPr>
                <a:t>Entrepreneurship</a:t>
              </a:r>
              <a:r>
                <a:rPr lang="cs-CZ" sz="600" i="1" dirty="0" smtClean="0">
                  <a:solidFill>
                    <a:srgbClr val="FFFFFF"/>
                  </a:solidFill>
                </a:rPr>
                <a:t/>
              </a:r>
              <a:br>
                <a:rPr lang="cs-CZ" sz="600" i="1" dirty="0" smtClean="0">
                  <a:solidFill>
                    <a:srgbClr val="FFFFFF"/>
                  </a:solidFill>
                </a:rPr>
              </a:br>
              <a:r>
                <a:rPr lang="en-GB" sz="600" i="1" dirty="0" smtClean="0">
                  <a:solidFill>
                    <a:srgbClr val="FFFFFF"/>
                  </a:solidFill>
                </a:rPr>
                <a:t>and SMEs</a:t>
              </a:r>
            </a:p>
            <a:p>
              <a:endParaRPr lang="en-GB" sz="2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17803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989013"/>
            <a:ext cx="5148064" cy="5866206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r="16654"/>
          <a:stretch/>
        </p:blipFill>
        <p:spPr>
          <a:xfrm>
            <a:off x="4878032" y="989013"/>
            <a:ext cx="4265968" cy="586898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4247703" cy="936625"/>
          </a:xfrm>
        </p:spPr>
        <p:txBody>
          <a:bodyPr/>
          <a:lstStyle>
            <a:lvl1pPr marL="0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48216" y="2778758"/>
            <a:ext cx="4267800" cy="331453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000" i="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00" y="277200"/>
            <a:ext cx="1685844" cy="12996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4136304" y="6377685"/>
            <a:ext cx="867744" cy="830997"/>
            <a:chOff x="4136304" y="6377685"/>
            <a:chExt cx="867744" cy="83099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6555" y="6385585"/>
              <a:ext cx="708622" cy="472415"/>
            </a:xfrm>
            <a:prstGeom prst="rect">
              <a:avLst/>
            </a:prstGeom>
            <a:solidFill>
              <a:srgbClr val="667F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600" i="1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4136304" y="6377685"/>
              <a:ext cx="8677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600" i="1" dirty="0" smtClean="0">
                  <a:solidFill>
                    <a:srgbClr val="FFFFFF"/>
                  </a:solidFill>
                </a:rPr>
                <a:t>Internal market, </a:t>
              </a:r>
              <a:r>
                <a:rPr lang="cs-CZ" sz="600" i="1" dirty="0" smtClean="0">
                  <a:solidFill>
                    <a:srgbClr val="FFFFFF"/>
                  </a:solidFill>
                </a:rPr>
                <a:t/>
              </a:r>
              <a:br>
                <a:rPr lang="cs-CZ" sz="600" i="1" dirty="0" smtClean="0">
                  <a:solidFill>
                    <a:srgbClr val="FFFFFF"/>
                  </a:solidFill>
                </a:rPr>
              </a:br>
              <a:r>
                <a:rPr lang="en-GB" sz="600" i="1" dirty="0" smtClean="0">
                  <a:solidFill>
                    <a:srgbClr val="FFFFFF"/>
                  </a:solidFill>
                </a:rPr>
                <a:t>Industry, </a:t>
              </a:r>
              <a:r>
                <a:rPr lang="cs-CZ" sz="600" i="1" dirty="0" smtClean="0">
                  <a:solidFill>
                    <a:srgbClr val="FFFFFF"/>
                  </a:solidFill>
                </a:rPr>
                <a:t/>
              </a:r>
              <a:br>
                <a:rPr lang="cs-CZ" sz="600" i="1" dirty="0" smtClean="0">
                  <a:solidFill>
                    <a:srgbClr val="FFFFFF"/>
                  </a:solidFill>
                </a:rPr>
              </a:br>
              <a:r>
                <a:rPr lang="en-GB" sz="600" i="1" dirty="0" smtClean="0">
                  <a:solidFill>
                    <a:srgbClr val="FFFFFF"/>
                  </a:solidFill>
                </a:rPr>
                <a:t>Entrepreneurship</a:t>
              </a:r>
              <a:r>
                <a:rPr lang="cs-CZ" sz="600" i="1" dirty="0" smtClean="0">
                  <a:solidFill>
                    <a:srgbClr val="FFFFFF"/>
                  </a:solidFill>
                </a:rPr>
                <a:t/>
              </a:r>
              <a:br>
                <a:rPr lang="cs-CZ" sz="600" i="1" dirty="0" smtClean="0">
                  <a:solidFill>
                    <a:srgbClr val="FFFFFF"/>
                  </a:solidFill>
                </a:rPr>
              </a:br>
              <a:r>
                <a:rPr lang="en-GB" sz="600" i="1" dirty="0" smtClean="0">
                  <a:solidFill>
                    <a:srgbClr val="FFFFFF"/>
                  </a:solidFill>
                </a:rPr>
                <a:t>and SMEs</a:t>
              </a:r>
            </a:p>
            <a:p>
              <a:endParaRPr lang="en-GB" sz="2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96804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B5AB5-B434-470B-8169-46FA53FDB4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05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3CAE0-C677-428C-9A80-AC1F222B0B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889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BAFA7-FA78-49BF-A004-B63D434C0C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72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82AC2-58C3-481E-B4A1-2DFBE80267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825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431D-7F37-41DA-95D3-89A6BA45FE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211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392EB-EB94-4F2D-AB7E-7323D2F8F1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997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D6124-6013-4824-9735-1CADA46B13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132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8649545-3B6D-4099-BE9A-56EEA4E971A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8649545-3B6D-4099-BE9A-56EEA4E971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1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microsoft.com/office/2007/relationships/hdphoto" Target="../media/hdphoto11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microsoft.com/office/2007/relationships/hdphoto" Target="../media/hdphoto14.wdp"/><Relationship Id="rId4" Type="http://schemas.openxmlformats.org/officeDocument/2006/relationships/image" Target="../media/image29.png"/><Relationship Id="rId9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556792"/>
            <a:ext cx="1072896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7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441">
            <a:off x="323528" y="418517"/>
            <a:ext cx="6286500" cy="2522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748">
            <a:off x="3137868" y="3696290"/>
            <a:ext cx="5600700" cy="2683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2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556792"/>
            <a:ext cx="1072896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204863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Standards together:</a:t>
            </a:r>
          </a:p>
          <a:p>
            <a:r>
              <a:rPr lang="en-GB" sz="2800" b="1" dirty="0" smtClean="0"/>
              <a:t>a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en-GB" sz="2800" b="1" dirty="0" smtClean="0"/>
              <a:t> platform serving multiple policies.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904" y="4059069"/>
            <a:ext cx="89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Standards in support of policies that cut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</a:t>
            </a:r>
            <a:r>
              <a:rPr lang="en-GB" sz="2800" b="1" dirty="0" smtClean="0"/>
              <a:t> the economy</a:t>
            </a:r>
            <a:r>
              <a:rPr lang="en-GB" sz="2800" b="1" dirty="0" smtClean="0"/>
              <a:t>: </a:t>
            </a:r>
          </a:p>
          <a:p>
            <a:r>
              <a:rPr lang="en-GB" sz="2800" b="1" dirty="0" smtClean="0"/>
              <a:t>products, services </a:t>
            </a:r>
            <a:r>
              <a:rPr lang="en-GB" sz="2800" b="1" dirty="0" smtClean="0"/>
              <a:t>and ICT.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198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95300" y="2144713"/>
            <a:ext cx="82010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3600" kern="0" dirty="0" smtClean="0"/>
              <a:t/>
            </a:r>
            <a:br>
              <a:rPr lang="en-US" altLang="en-US" sz="3600" kern="0" dirty="0" smtClean="0"/>
            </a:br>
            <a:r>
              <a:rPr lang="en-GB" altLang="en-US" sz="3600" kern="0" dirty="0" smtClean="0"/>
              <a:t/>
            </a:r>
            <a:br>
              <a:rPr lang="en-GB" altLang="en-US" sz="3600" kern="0" dirty="0" smtClean="0"/>
            </a:br>
            <a:r>
              <a:rPr lang="pl-PL" altLang="en-US" sz="3600" kern="0" dirty="0" smtClean="0"/>
              <a:t>Service </a:t>
            </a:r>
            <a:r>
              <a:rPr lang="pl-PL" altLang="en-US" sz="3600" kern="0" dirty="0" err="1" smtClean="0"/>
              <a:t>standards</a:t>
            </a:r>
            <a:r>
              <a:rPr lang="fr-BE" altLang="en-US" sz="3600" kern="0" dirty="0" smtClean="0"/>
              <a:t> </a:t>
            </a:r>
            <a:br>
              <a:rPr lang="fr-BE" altLang="en-US" sz="3600" kern="0" dirty="0" smtClean="0"/>
            </a:br>
            <a:r>
              <a:rPr lang="pl-PL" altLang="en-US" sz="3600" kern="0" dirty="0" smtClean="0"/>
              <a:t/>
            </a:r>
            <a:br>
              <a:rPr lang="pl-PL" altLang="en-US" sz="3600" kern="0" dirty="0" smtClean="0"/>
            </a:br>
            <a:endParaRPr lang="en-GB" altLang="en-US" sz="3200" kern="0" dirty="0" smtClean="0"/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457200" y="4962525"/>
            <a:ext cx="84201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–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9pPr>
          </a:lstStyle>
          <a:p>
            <a:pPr algn="ctr">
              <a:defRPr/>
            </a:pPr>
            <a:endParaRPr lang="en-GB" altLang="en-US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3826768" cy="223224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Underdevelopment </a:t>
            </a:r>
            <a:r>
              <a:rPr lang="en-GB" sz="2000" dirty="0"/>
              <a:t>of European </a:t>
            </a:r>
            <a:r>
              <a:rPr lang="en-GB" sz="2000" dirty="0" smtClean="0"/>
              <a:t>service standards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 </a:t>
            </a:r>
            <a:r>
              <a:rPr lang="en-GB" sz="1800" dirty="0" smtClean="0">
                <a:solidFill>
                  <a:schemeClr val="accent2"/>
                </a:solidFill>
              </a:rPr>
              <a:t>(</a:t>
            </a:r>
            <a:r>
              <a:rPr lang="en-US" sz="1800" dirty="0" smtClean="0">
                <a:solidFill>
                  <a:schemeClr val="accent2"/>
                </a:solidFill>
              </a:rPr>
              <a:t>services = </a:t>
            </a:r>
            <a:r>
              <a:rPr lang="en-US" sz="1800" dirty="0">
                <a:solidFill>
                  <a:schemeClr val="accent2"/>
                </a:solidFill>
              </a:rPr>
              <a:t>70% of </a:t>
            </a:r>
            <a:r>
              <a:rPr lang="en-US" sz="1800" dirty="0" smtClean="0">
                <a:solidFill>
                  <a:schemeClr val="accent2"/>
                </a:solidFill>
              </a:rPr>
              <a:t>the EU </a:t>
            </a:r>
            <a:r>
              <a:rPr lang="en-US" sz="1800" dirty="0">
                <a:solidFill>
                  <a:schemeClr val="accent2"/>
                </a:solidFill>
              </a:rPr>
              <a:t>economy, service standards </a:t>
            </a:r>
            <a:r>
              <a:rPr lang="en-US" sz="1800" dirty="0" smtClean="0">
                <a:solidFill>
                  <a:schemeClr val="accent2"/>
                </a:solidFill>
              </a:rPr>
              <a:t/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≈ </a:t>
            </a:r>
            <a:r>
              <a:rPr lang="en-US" sz="1800" dirty="0">
                <a:solidFill>
                  <a:schemeClr val="accent2"/>
                </a:solidFill>
              </a:rPr>
              <a:t>2% of all European </a:t>
            </a:r>
            <a:r>
              <a:rPr lang="en-US" sz="1800" dirty="0" smtClean="0">
                <a:solidFill>
                  <a:schemeClr val="accent2"/>
                </a:solidFill>
              </a:rPr>
              <a:t>standards)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340768"/>
            <a:ext cx="910850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kern="0" dirty="0" smtClean="0"/>
              <a:t>Why dedicated guidance on service standards?</a:t>
            </a:r>
            <a:endParaRPr lang="fr-BE" altLang="en-US" kern="0" dirty="0" smtClean="0"/>
          </a:p>
          <a:p>
            <a:pPr algn="ctr" eaLnBrk="1" hangingPunct="1">
              <a:defRPr/>
            </a:pPr>
            <a:endParaRPr lang="en-GB" altLang="en-US" kern="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60032" y="2492896"/>
            <a:ext cx="4248472" cy="28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kern="0" dirty="0" smtClean="0">
                <a:solidFill>
                  <a:srgbClr val="000000"/>
                </a:solidFill>
              </a:rPr>
              <a:t>Increase in barriers from national service standards, especially where they turn into mandatory national certification requirements </a:t>
            </a:r>
          </a:p>
          <a:p>
            <a:pPr marL="0" indent="0">
              <a:buFont typeface="Arial" pitchFamily="34" charset="0"/>
              <a:buNone/>
            </a:pPr>
            <a:r>
              <a:rPr lang="en-GB" sz="2000" kern="0" dirty="0" smtClean="0">
                <a:solidFill>
                  <a:srgbClr val="000000"/>
                </a:solidFill>
              </a:rPr>
              <a:t/>
            </a:r>
            <a:br>
              <a:rPr lang="en-GB" sz="2000" kern="0" dirty="0" smtClean="0">
                <a:solidFill>
                  <a:srgbClr val="000000"/>
                </a:solidFill>
              </a:rPr>
            </a:br>
            <a:r>
              <a:rPr lang="en-GB" sz="1800" dirty="0" smtClean="0">
                <a:solidFill>
                  <a:srgbClr val="333399"/>
                </a:solidFill>
              </a:rPr>
              <a:t>(only ~15% of </a:t>
            </a:r>
            <a:r>
              <a:rPr lang="en-US" sz="1800" dirty="0" smtClean="0">
                <a:solidFill>
                  <a:srgbClr val="333399"/>
                </a:solidFill>
              </a:rPr>
              <a:t>service standards in Europe are European standards</a:t>
            </a:r>
            <a:r>
              <a:rPr lang="en-US" sz="1800" dirty="0">
                <a:solidFill>
                  <a:srgbClr val="333399"/>
                </a:solidFill>
              </a:rPr>
              <a:t>)</a:t>
            </a:r>
          </a:p>
          <a:p>
            <a:pPr marL="0" indent="0">
              <a:buFont typeface="Arial" pitchFamily="34" charset="0"/>
              <a:buNone/>
            </a:pPr>
            <a:endParaRPr lang="en-GB" sz="2000" kern="0" dirty="0" smtClean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7504" y="2501280"/>
            <a:ext cx="432048" cy="4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kern="0" dirty="0" smtClean="0"/>
              <a:t>1</a:t>
            </a:r>
            <a:endParaRPr lang="en-GB" altLang="en-US" kern="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499992" y="2501280"/>
            <a:ext cx="432048" cy="4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kern="0" dirty="0" smtClean="0"/>
              <a:t>2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0595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81859"/>
          </a:xfrm>
        </p:spPr>
        <p:txBody>
          <a:bodyPr/>
          <a:lstStyle/>
          <a:p>
            <a:r>
              <a:rPr lang="en-GB" dirty="0" smtClean="0"/>
              <a:t>service standards = ≈ goods standards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9900" y="1196752"/>
            <a:ext cx="81549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kern="0" dirty="0" smtClean="0"/>
              <a:t>Scoping the issues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15616" y="2399603"/>
            <a:ext cx="3923382" cy="147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kern="0" dirty="0" smtClean="0">
                <a:solidFill>
                  <a:srgbClr val="000000"/>
                </a:solidFill>
              </a:rPr>
              <a:t>Voluntary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kern="0" dirty="0" smtClean="0">
                <a:solidFill>
                  <a:srgbClr val="000000"/>
                </a:solidFill>
              </a:rPr>
              <a:t>Market-driven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kern="0" dirty="0" smtClean="0">
                <a:solidFill>
                  <a:srgbClr val="000000"/>
                </a:solidFill>
              </a:rPr>
              <a:t>Based on consensus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kern="0" dirty="0" smtClean="0">
                <a:solidFill>
                  <a:srgbClr val="000000"/>
                </a:solidFill>
              </a:rPr>
              <a:t>The same process</a:t>
            </a:r>
          </a:p>
          <a:p>
            <a:pPr marL="0" indent="0">
              <a:buFont typeface="Arial" pitchFamily="34" charset="0"/>
              <a:buNone/>
            </a:pPr>
            <a:endParaRPr lang="en-GB" sz="1800" kern="0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87747" y="2399603"/>
            <a:ext cx="4148749" cy="147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dirty="0">
                <a:solidFill>
                  <a:srgbClr val="000000"/>
                </a:solidFill>
              </a:rPr>
              <a:t>Inherent differences between goods and </a:t>
            </a:r>
            <a:r>
              <a:rPr lang="en-GB" sz="1800" dirty="0" smtClean="0">
                <a:solidFill>
                  <a:srgbClr val="000000"/>
                </a:solidFill>
              </a:rPr>
              <a:t>services</a:t>
            </a:r>
          </a:p>
          <a:p>
            <a:pPr marL="0" indent="0">
              <a:buFont typeface="Arial" pitchFamily="34" charset="0"/>
              <a:buNone/>
            </a:pPr>
            <a:r>
              <a:rPr lang="fr-BE" sz="1800" kern="0" dirty="0" err="1" smtClean="0">
                <a:solidFill>
                  <a:srgbClr val="000000"/>
                </a:solidFill>
              </a:rPr>
              <a:t>Differences</a:t>
            </a:r>
            <a:r>
              <a:rPr lang="fr-BE" sz="1800" kern="0" dirty="0" smtClean="0">
                <a:solidFill>
                  <a:srgbClr val="000000"/>
                </a:solidFill>
              </a:rPr>
              <a:t> in </a:t>
            </a:r>
            <a:r>
              <a:rPr lang="fr-BE" sz="1800" kern="0" dirty="0" err="1" smtClean="0">
                <a:solidFill>
                  <a:srgbClr val="000000"/>
                </a:solidFill>
              </a:rPr>
              <a:t>markets</a:t>
            </a:r>
            <a:r>
              <a:rPr lang="fr-BE" sz="1800" kern="0" dirty="0" smtClean="0">
                <a:solidFill>
                  <a:srgbClr val="000000"/>
                </a:solidFill>
              </a:rPr>
              <a:t> and </a:t>
            </a:r>
            <a:r>
              <a:rPr lang="fr-BE" sz="1800" kern="0" dirty="0" err="1" smtClean="0">
                <a:solidFill>
                  <a:srgbClr val="000000"/>
                </a:solidFill>
              </a:rPr>
              <a:t>integration</a:t>
            </a:r>
            <a:endParaRPr lang="fr-BE" sz="1800" kern="0" dirty="0" smtClean="0">
              <a:solidFill>
                <a:srgbClr val="00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fr-BE" sz="1800" kern="0" dirty="0" err="1" smtClean="0">
                <a:solidFill>
                  <a:srgbClr val="000000"/>
                </a:solidFill>
              </a:rPr>
              <a:t>Different</a:t>
            </a:r>
            <a:r>
              <a:rPr lang="fr-BE" sz="1800" kern="0" dirty="0" smtClean="0">
                <a:solidFill>
                  <a:srgbClr val="000000"/>
                </a:solidFill>
              </a:rPr>
              <a:t> </a:t>
            </a:r>
            <a:r>
              <a:rPr lang="fr-BE" sz="1800" kern="0" dirty="0" err="1" smtClean="0">
                <a:solidFill>
                  <a:srgbClr val="000000"/>
                </a:solidFill>
              </a:rPr>
              <a:t>approach</a:t>
            </a:r>
            <a:r>
              <a:rPr lang="fr-BE" sz="1800" kern="0" dirty="0" smtClean="0">
                <a:solidFill>
                  <a:srgbClr val="000000"/>
                </a:solidFill>
              </a:rPr>
              <a:t> in EU </a:t>
            </a:r>
            <a:r>
              <a:rPr lang="fr-BE" sz="1800" kern="0" dirty="0" err="1" smtClean="0">
                <a:solidFill>
                  <a:srgbClr val="000000"/>
                </a:solidFill>
              </a:rPr>
              <a:t>legislation</a:t>
            </a:r>
            <a:r>
              <a:rPr lang="fr-BE" sz="1800" kern="0" dirty="0" smtClean="0">
                <a:solidFill>
                  <a:srgbClr val="000000"/>
                </a:solidFill>
              </a:rPr>
              <a:t> – </a:t>
            </a:r>
            <a:r>
              <a:rPr lang="fr-BE" sz="1800" kern="0" dirty="0" err="1" smtClean="0">
                <a:solidFill>
                  <a:srgbClr val="000000"/>
                </a:solidFill>
              </a:rPr>
              <a:t>less</a:t>
            </a:r>
            <a:r>
              <a:rPr lang="fr-BE" sz="1800" kern="0" dirty="0" smtClean="0">
                <a:solidFill>
                  <a:srgbClr val="000000"/>
                </a:solidFill>
              </a:rPr>
              <a:t> </a:t>
            </a:r>
            <a:r>
              <a:rPr lang="fr-BE" sz="1800" kern="0" dirty="0" err="1" smtClean="0">
                <a:solidFill>
                  <a:srgbClr val="000000"/>
                </a:solidFill>
              </a:rPr>
              <a:t>sectoral</a:t>
            </a:r>
            <a:endParaRPr lang="en-GB" sz="1800" kern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276872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b="1" dirty="0" smtClean="0"/>
              <a:t>=</a:t>
            </a:r>
            <a:endParaRPr lang="en-GB" sz="4400" b="1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03621" y="2278234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b="1" dirty="0" smtClean="0"/>
              <a:t>≠</a:t>
            </a:r>
            <a:endParaRPr lang="en-GB" sz="4400" b="1" dirty="0" err="1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916">
            <a:off x="7266334" y="195222"/>
            <a:ext cx="1517317" cy="2157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32048" y="4293096"/>
            <a:ext cx="709228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kern="0" dirty="0" smtClean="0"/>
              <a:t>Benefits from </a:t>
            </a:r>
            <a:r>
              <a:rPr lang="en-GB" altLang="en-US" kern="0" dirty="0" err="1" smtClean="0"/>
              <a:t>greate</a:t>
            </a:r>
            <a:r>
              <a:rPr lang="en-GB" altLang="en-US" kern="0" dirty="0" smtClean="0"/>
              <a:t>r development and use of European service standards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9460" y="5237658"/>
            <a:ext cx="81549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kern="0" dirty="0" smtClean="0"/>
              <a:t>National barriers</a:t>
            </a:r>
          </a:p>
        </p:txBody>
      </p:sp>
    </p:spTree>
    <p:extLst>
      <p:ext uri="{BB962C8B-B14F-4D97-AF65-F5344CB8AC3E}">
        <p14:creationId xmlns:p14="http://schemas.microsoft.com/office/powerpoint/2010/main" val="12772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060848"/>
            <a:ext cx="8216900" cy="4137844"/>
          </a:xfrm>
        </p:spPr>
        <p:txBody>
          <a:bodyPr/>
          <a:lstStyle/>
          <a:p>
            <a:pPr marL="1257300" lvl="2" indent="-342900">
              <a:buFont typeface="+mj-lt"/>
              <a:buAutoNum type="arabicParenR"/>
            </a:pPr>
            <a:r>
              <a:rPr lang="en-GB" sz="2000" dirty="0"/>
              <a:t>Development of European </a:t>
            </a:r>
            <a:r>
              <a:rPr lang="en-GB" sz="2000" dirty="0" smtClean="0"/>
              <a:t>standards</a:t>
            </a:r>
          </a:p>
          <a:p>
            <a:pPr marL="914400" lvl="2" indent="0"/>
            <a:endParaRPr lang="en-GB" sz="1800" dirty="0" smtClean="0"/>
          </a:p>
          <a:p>
            <a:pPr marL="1257300" lvl="2" indent="-342900">
              <a:buFont typeface="+mj-lt"/>
              <a:buAutoNum type="arabicParenR"/>
            </a:pPr>
            <a:endParaRPr lang="fr-BE" sz="1800" dirty="0" smtClean="0"/>
          </a:p>
          <a:p>
            <a:pPr marL="1257300" lvl="2" indent="-342900">
              <a:buFont typeface="+mj-lt"/>
              <a:buAutoNum type="arabicParenR"/>
            </a:pPr>
            <a:endParaRPr lang="fr-BE" sz="1800" dirty="0" smtClean="0"/>
          </a:p>
          <a:p>
            <a:pPr marL="1257300" lvl="2" indent="-342900">
              <a:buFont typeface="+mj-lt"/>
              <a:buAutoNum type="arabicParenR"/>
            </a:pPr>
            <a:endParaRPr lang="fr-BE" sz="1800" dirty="0"/>
          </a:p>
          <a:p>
            <a:pPr marL="1257300" lvl="2" indent="-342900">
              <a:buFont typeface="+mj-lt"/>
              <a:buAutoNum type="arabicParenR"/>
            </a:pPr>
            <a:endParaRPr lang="fr-BE" sz="1800" dirty="0" smtClean="0"/>
          </a:p>
          <a:p>
            <a:pPr marL="1257300" lvl="2" indent="-342900">
              <a:buFont typeface="+mj-lt"/>
              <a:buAutoNum type="arabicParenR"/>
            </a:pPr>
            <a:endParaRPr lang="en-GB" sz="1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9900" y="1196752"/>
            <a:ext cx="81549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kern="0" dirty="0" smtClean="0"/>
              <a:t>What </a:t>
            </a:r>
            <a:r>
              <a:rPr lang="en-GB" altLang="en-US" kern="0" dirty="0" smtClean="0"/>
              <a:t>is proposed</a:t>
            </a:r>
            <a:endParaRPr lang="en-GB" altLang="en-US" kern="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07486" y="2821177"/>
            <a:ext cx="8712968" cy="1094904"/>
            <a:chOff x="179512" y="2776665"/>
            <a:chExt cx="8712968" cy="1094904"/>
          </a:xfrm>
        </p:grpSpPr>
        <p:sp>
          <p:nvSpPr>
            <p:cNvPr id="6" name="TextBox 5"/>
            <p:cNvSpPr txBox="1"/>
            <p:nvPr/>
          </p:nvSpPr>
          <p:spPr>
            <a:xfrm>
              <a:off x="179512" y="2794351"/>
              <a:ext cx="1872208" cy="1077218"/>
            </a:xfrm>
            <a:prstGeom prst="rect">
              <a:avLst/>
            </a:prstGeom>
            <a:solidFill>
              <a:srgbClr val="BDDEFF"/>
            </a:solidFill>
            <a:ln>
              <a:solidFill>
                <a:srgbClr val="3166CF"/>
              </a:solidFill>
            </a:ln>
          </p:spPr>
          <p:txBody>
            <a:bodyPr wrap="square" rtlCol="0">
              <a:spAutoFit/>
            </a:bodyPr>
            <a:lstStyle/>
            <a:p>
              <a:endParaRPr lang="fr-BE" sz="1600" dirty="0" smtClean="0"/>
            </a:p>
            <a:p>
              <a:r>
                <a:rPr lang="fr-BE" sz="1600" dirty="0" err="1" smtClean="0"/>
                <a:t>Mapping</a:t>
              </a:r>
              <a:r>
                <a:rPr lang="fr-BE" sz="1600" dirty="0" smtClean="0"/>
                <a:t> of standards</a:t>
              </a:r>
            </a:p>
            <a:p>
              <a:endParaRPr lang="en-GB" sz="1600" dirty="0" err="1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11760" y="2776667"/>
              <a:ext cx="1872208" cy="1077218"/>
            </a:xfrm>
            <a:prstGeom prst="rect">
              <a:avLst/>
            </a:prstGeom>
            <a:solidFill>
              <a:srgbClr val="BDDEFF"/>
            </a:solidFill>
            <a:ln>
              <a:solidFill>
                <a:srgbClr val="3166CF"/>
              </a:solidFill>
            </a:ln>
          </p:spPr>
          <p:txBody>
            <a:bodyPr wrap="square" rtlCol="0">
              <a:spAutoFit/>
            </a:bodyPr>
            <a:lstStyle/>
            <a:p>
              <a:endParaRPr lang="fr-BE" sz="1600" dirty="0" smtClean="0"/>
            </a:p>
            <a:p>
              <a:r>
                <a:rPr lang="fr-BE" sz="1600" dirty="0" smtClean="0"/>
                <a:t>Identification of areas</a:t>
              </a:r>
            </a:p>
            <a:p>
              <a:endParaRPr lang="en-GB" sz="1600" dirty="0" err="1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16016" y="2776665"/>
              <a:ext cx="1872208" cy="1077218"/>
            </a:xfrm>
            <a:prstGeom prst="rect">
              <a:avLst/>
            </a:prstGeom>
            <a:solidFill>
              <a:srgbClr val="BDDEFF"/>
            </a:solidFill>
            <a:ln>
              <a:solidFill>
                <a:srgbClr val="3166CF"/>
              </a:solidFill>
            </a:ln>
          </p:spPr>
          <p:txBody>
            <a:bodyPr wrap="square" rtlCol="0">
              <a:spAutoFit/>
            </a:bodyPr>
            <a:lstStyle/>
            <a:p>
              <a:endParaRPr lang="fr-BE" sz="1600" dirty="0" smtClean="0"/>
            </a:p>
            <a:p>
              <a:r>
                <a:rPr lang="fr-BE" sz="1600" dirty="0" err="1" smtClean="0"/>
                <a:t>Prioritisation</a:t>
              </a:r>
              <a:r>
                <a:rPr lang="fr-BE" sz="1600" dirty="0" smtClean="0"/>
                <a:t> of areas</a:t>
              </a:r>
            </a:p>
            <a:p>
              <a:endParaRPr lang="en-GB" sz="1600" dirty="0" err="1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20272" y="2776666"/>
              <a:ext cx="1872208" cy="1077218"/>
            </a:xfrm>
            <a:prstGeom prst="rect">
              <a:avLst/>
            </a:prstGeom>
            <a:solidFill>
              <a:srgbClr val="BDDEFF"/>
            </a:solidFill>
            <a:ln>
              <a:solidFill>
                <a:srgbClr val="3166CF"/>
              </a:solidFill>
            </a:ln>
          </p:spPr>
          <p:txBody>
            <a:bodyPr wrap="square" rtlCol="0">
              <a:spAutoFit/>
            </a:bodyPr>
            <a:lstStyle/>
            <a:p>
              <a:endParaRPr lang="fr-BE" sz="1600" dirty="0" smtClean="0"/>
            </a:p>
            <a:p>
              <a:r>
                <a:rPr lang="fr-BE" sz="1600" dirty="0" err="1" smtClean="0"/>
                <a:t>Development</a:t>
              </a:r>
              <a:r>
                <a:rPr lang="fr-BE" sz="1600" dirty="0" smtClean="0"/>
                <a:t> of standards</a:t>
              </a:r>
            </a:p>
            <a:p>
              <a:endParaRPr lang="en-GB" sz="1600" dirty="0" err="1" smtClean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051720" y="3188944"/>
              <a:ext cx="360040" cy="288032"/>
            </a:xfrm>
            <a:prstGeom prst="rightArrow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296314" y="3171260"/>
              <a:ext cx="419702" cy="288032"/>
            </a:xfrm>
            <a:prstGeom prst="rightArrow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6588224" y="3171258"/>
              <a:ext cx="432048" cy="288032"/>
            </a:xfrm>
            <a:prstGeom prst="rightArrow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600">
                <a:solidFill>
                  <a:srgbClr val="FFFFF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84068" y="3777222"/>
            <a:ext cx="1170534" cy="1569660"/>
          </a:xfrm>
          <a:prstGeom prst="rect">
            <a:avLst/>
          </a:prstGeom>
          <a:solidFill>
            <a:schemeClr val="bg1"/>
          </a:solidFill>
          <a:ln>
            <a:solidFill>
              <a:srgbClr val="3166CF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 err="1" smtClean="0"/>
              <a:t>criteria</a:t>
            </a:r>
            <a:endParaRPr lang="fr-BE" sz="1600" dirty="0" smtClean="0"/>
          </a:p>
          <a:p>
            <a:endParaRPr lang="fr-BE" sz="1600" dirty="0" smtClean="0"/>
          </a:p>
          <a:p>
            <a:endParaRPr lang="fr-BE" sz="1600" dirty="0" smtClean="0"/>
          </a:p>
          <a:p>
            <a:endParaRPr lang="fr-BE" sz="1600" dirty="0"/>
          </a:p>
          <a:p>
            <a:endParaRPr lang="fr-BE" sz="1600" dirty="0" smtClean="0"/>
          </a:p>
          <a:p>
            <a:endParaRPr lang="en-GB" sz="1600" dirty="0" err="1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82418"/>
            <a:ext cx="1800201" cy="1860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 descr="http://diymarketingforsmallbusiness.com/wp-content/uploads/2014/07/Resour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792088" cy="82449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948264" y="4512022"/>
            <a:ext cx="1972190" cy="2062103"/>
          </a:xfrm>
          <a:prstGeom prst="rect">
            <a:avLst/>
          </a:prstGeom>
          <a:solidFill>
            <a:schemeClr val="bg1"/>
          </a:solidFill>
          <a:ln>
            <a:solidFill>
              <a:srgbClr val="3166CF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Standardisation </a:t>
            </a:r>
            <a:r>
              <a:rPr lang="fr-BE" sz="1600" dirty="0" err="1" smtClean="0"/>
              <a:t>requests</a:t>
            </a:r>
            <a:endParaRPr lang="fr-BE" sz="1600" dirty="0" smtClean="0"/>
          </a:p>
          <a:p>
            <a:endParaRPr lang="fr-BE" sz="1600" dirty="0"/>
          </a:p>
          <a:p>
            <a:endParaRPr lang="fr-BE" sz="1600" dirty="0" smtClean="0"/>
          </a:p>
          <a:p>
            <a:r>
              <a:rPr lang="fr-BE" sz="1600" dirty="0" err="1" smtClean="0"/>
              <a:t>Recommendation</a:t>
            </a:r>
            <a:r>
              <a:rPr lang="fr-BE" sz="1600" dirty="0" smtClean="0"/>
              <a:t> to </a:t>
            </a:r>
            <a:r>
              <a:rPr lang="fr-BE" sz="1600" dirty="0" err="1" smtClean="0"/>
              <a:t>European</a:t>
            </a:r>
            <a:r>
              <a:rPr lang="fr-BE" sz="1600" dirty="0" smtClean="0"/>
              <a:t> </a:t>
            </a:r>
            <a:r>
              <a:rPr lang="fr-BE" sz="1600" dirty="0" err="1" smtClean="0"/>
              <a:t>Standardisers</a:t>
            </a:r>
            <a:endParaRPr lang="fr-BE" sz="1600" dirty="0" smtClean="0"/>
          </a:p>
          <a:p>
            <a:endParaRPr lang="en-GB" sz="1600" dirty="0" err="1" smtClean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8006367" y="5013176"/>
            <a:ext cx="814105" cy="4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kern="0" dirty="0" smtClean="0"/>
              <a:t>???</a:t>
            </a:r>
            <a:endParaRPr lang="en-GB" altLang="en-US" kern="0" dirty="0" smtClean="0"/>
          </a:p>
        </p:txBody>
      </p:sp>
      <p:cxnSp>
        <p:nvCxnSpPr>
          <p:cNvPr id="17" name="Straight Arrow Connector 16"/>
          <p:cNvCxnSpPr>
            <a:stCxn id="9" idx="2"/>
            <a:endCxn id="15" idx="0"/>
          </p:cNvCxnSpPr>
          <p:nvPr/>
        </p:nvCxnSpPr>
        <p:spPr bwMode="auto">
          <a:xfrm flipH="1">
            <a:off x="7934359" y="3898396"/>
            <a:ext cx="49991" cy="613626"/>
          </a:xfrm>
          <a:prstGeom prst="straightConnector1">
            <a:avLst/>
          </a:prstGeom>
          <a:noFill/>
          <a:ln w="28575" cap="flat" cmpd="sng" algn="ctr">
            <a:solidFill>
              <a:srgbClr val="3166CF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9" name="Title 1"/>
          <p:cNvSpPr txBox="1">
            <a:spLocks/>
          </p:cNvSpPr>
          <p:nvPr/>
        </p:nvSpPr>
        <p:spPr bwMode="auto">
          <a:xfrm>
            <a:off x="8217835" y="6237312"/>
            <a:ext cx="814105" cy="4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kern="0" dirty="0" smtClean="0"/>
              <a:t>???</a:t>
            </a:r>
            <a:endParaRPr lang="en-GB" altLang="en-US" kern="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19" y="5500327"/>
            <a:ext cx="676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916">
            <a:off x="7266334" y="195222"/>
            <a:ext cx="1517317" cy="2157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" y="3380953"/>
            <a:ext cx="9001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412776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b="1" dirty="0" smtClean="0">
                <a:latin typeface="EC Square Sans Cond Pro" panose="020B0506040000020004" pitchFamily="34" charset="0"/>
              </a:rPr>
              <a:t>Joint Initiative</a:t>
            </a:r>
            <a:br>
              <a:rPr lang="fr-BE" sz="5400" b="1" dirty="0" smtClean="0">
                <a:latin typeface="EC Square Sans Cond Pro" panose="020B0506040000020004" pitchFamily="34" charset="0"/>
              </a:rPr>
            </a:br>
            <a:r>
              <a:rPr lang="fr-BE" sz="5400" b="1" dirty="0" smtClean="0">
                <a:latin typeface="EC Square Sans Cond Pro" panose="020B0506040000020004" pitchFamily="34" charset="0"/>
              </a:rPr>
              <a:t>on Standardisation</a:t>
            </a:r>
          </a:p>
        </p:txBody>
      </p:sp>
    </p:spTree>
    <p:extLst>
      <p:ext uri="{BB962C8B-B14F-4D97-AF65-F5344CB8AC3E}">
        <p14:creationId xmlns:p14="http://schemas.microsoft.com/office/powerpoint/2010/main" val="668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3782"/>
            <a:ext cx="3348990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026">
            <a:off x="5362333" y="747573"/>
            <a:ext cx="3348990" cy="4754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37182"/>
            <a:ext cx="5172075" cy="136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6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" y="1340768"/>
            <a:ext cx="9001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67344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 smtClean="0">
                <a:latin typeface="EC Square Sans Cond Pro" panose="020B0506040000020004" pitchFamily="34" charset="0"/>
              </a:rPr>
              <a:t>SWD(2015) 202 final</a:t>
            </a:r>
            <a:endParaRPr lang="en-GB" sz="4000" dirty="0">
              <a:latin typeface="EC Square Sans Cond Pro" panose="020B050604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9981" y="494116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 smtClean="0">
                <a:latin typeface="EC Square Sans Cond Pro" panose="020B0506040000020004" pitchFamily="34" charset="0"/>
              </a:rPr>
              <a:t>COM(2015) 550 final</a:t>
            </a:r>
            <a:endParaRPr lang="en-GB" sz="4000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9" y="1347549"/>
            <a:ext cx="7229951" cy="553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9" y="2780928"/>
            <a:ext cx="7753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4" y="1008137"/>
            <a:ext cx="7391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866679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0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243408"/>
            <a:ext cx="1159328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46" y="6381328"/>
            <a:ext cx="1704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279" y="-23858"/>
            <a:ext cx="11224895" cy="690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279" y="0"/>
            <a:ext cx="11224895" cy="690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3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68200"/>
            <a:ext cx="9359392" cy="591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3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2165955"/>
            <a:ext cx="9088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latin typeface="EC Square Sans Cond Pro Medium" panose="020B0606000000020004" pitchFamily="34" charset="0"/>
              </a:rPr>
              <a:t>GROW-JOINT-INITIATIVE@ec.europa.eu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96" y="4437112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4941168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2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05345"/>
            <a:ext cx="10081120" cy="16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7" y="6467425"/>
            <a:ext cx="1762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3" y="620688"/>
            <a:ext cx="3838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14096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>
                <a:latin typeface="EC Square Sans Cond Pro" panose="020B0506040000020004" pitchFamily="34" charset="0"/>
              </a:rPr>
              <a:t>Standardisation = ±</a:t>
            </a:r>
            <a:r>
              <a:rPr lang="fr-BE" sz="4400" b="1" dirty="0" smtClean="0">
                <a:latin typeface="EC Square Sans Cond Pro" panose="020B0506040000020004" pitchFamily="34" charset="0"/>
              </a:rPr>
              <a:t>1%</a:t>
            </a:r>
            <a:r>
              <a:rPr lang="fr-BE" sz="4400" dirty="0" smtClean="0">
                <a:latin typeface="EC Square Sans Cond Pro" panose="020B0506040000020004" pitchFamily="34" charset="0"/>
              </a:rPr>
              <a:t> GDP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90" y="4243536"/>
            <a:ext cx="3829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0152" y="564938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 smtClean="0">
                <a:solidFill>
                  <a:schemeClr val="bg1"/>
                </a:solidFill>
                <a:latin typeface="+mj-lt"/>
              </a:rPr>
              <a:t>€6.2 billion</a:t>
            </a:r>
            <a:endParaRPr lang="en-GB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61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The golden </a:t>
            </a:r>
            <a:r>
              <a:rPr lang="fr-BE" dirty="0" err="1" smtClean="0"/>
              <a:t>rule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BE" sz="3200" b="1" dirty="0" smtClean="0"/>
          </a:p>
          <a:p>
            <a:pPr algn="ctr"/>
            <a:r>
              <a:rPr lang="fr-BE" sz="9600" b="1" dirty="0" smtClean="0"/>
              <a:t>1&gt;28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334931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" y="3380953"/>
            <a:ext cx="9001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379" y="1412776"/>
            <a:ext cx="9001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+mj-lt"/>
              </a:rPr>
              <a:t>European Standards</a:t>
            </a:r>
            <a:br>
              <a:rPr lang="en-GB" sz="5400" b="1" dirty="0" smtClean="0">
                <a:latin typeface="+mj-lt"/>
              </a:rPr>
            </a:br>
            <a:r>
              <a:rPr lang="en-GB" sz="5400" b="1" dirty="0" smtClean="0">
                <a:latin typeface="+mj-lt"/>
              </a:rPr>
              <a:t>for the </a:t>
            </a:r>
            <a:r>
              <a:rPr lang="en-GB" sz="5400" b="1" i="1" dirty="0" smtClean="0">
                <a:latin typeface="+mj-lt"/>
              </a:rPr>
              <a:t>21</a:t>
            </a:r>
            <a:r>
              <a:rPr lang="en-GB" sz="5400" b="1" i="1" baseline="30000" dirty="0" smtClean="0">
                <a:latin typeface="+mj-lt"/>
              </a:rPr>
              <a:t>st</a:t>
            </a:r>
            <a:r>
              <a:rPr lang="en-GB" sz="5400" b="1" dirty="0" smtClean="0">
                <a:latin typeface="+mj-lt"/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1601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5" y="1310632"/>
            <a:ext cx="4606290" cy="269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598289" cy="2504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565512"/>
            <a:ext cx="33843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0" dirty="0" smtClean="0"/>
              <a:t>5</a:t>
            </a:r>
            <a:endParaRPr lang="en-GB" sz="40000" dirty="0"/>
          </a:p>
        </p:txBody>
      </p:sp>
    </p:spTree>
    <p:extLst>
      <p:ext uri="{BB962C8B-B14F-4D97-AF65-F5344CB8AC3E}">
        <p14:creationId xmlns:p14="http://schemas.microsoft.com/office/powerpoint/2010/main" val="23567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1762813" y="3283094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</a:rPr>
              <a:t>1 June 2016</a:t>
            </a:r>
            <a:endParaRPr lang="en-US" sz="5400" b="1" cap="none" spc="0" dirty="0">
              <a:ln w="190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6395" y="692696"/>
            <a:ext cx="344517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GB" sz="4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8707683">
            <a:off x="4117426" y="2752563"/>
            <a:ext cx="29798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700" dirty="0" smtClean="0"/>
              <a:t>Chapeau Communication</a:t>
            </a:r>
            <a:endParaRPr lang="en-GB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9" y="4797152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Services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896292" y="506514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REFIT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080977" y="2849746"/>
            <a:ext cx="2599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Annual Union Work Programme</a:t>
            </a:r>
          </a:p>
          <a:p>
            <a:pPr algn="ctr"/>
            <a:r>
              <a:rPr lang="fr-BE" sz="1100" dirty="0" smtClean="0"/>
              <a:t>2017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946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4471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/>
              <a:t>Annual</a:t>
            </a:r>
            <a:r>
              <a:rPr lang="fr-BE" sz="2000" dirty="0" smtClean="0"/>
              <a:t> Union </a:t>
            </a:r>
            <a:r>
              <a:rPr lang="fr-BE" sz="2000" dirty="0" err="1" smtClean="0"/>
              <a:t>Work</a:t>
            </a:r>
            <a:r>
              <a:rPr lang="fr-BE" sz="2000" dirty="0" smtClean="0"/>
              <a:t> Programme for </a:t>
            </a:r>
            <a:r>
              <a:rPr lang="fr-BE" sz="2000" dirty="0" err="1" smtClean="0"/>
              <a:t>European</a:t>
            </a:r>
            <a:r>
              <a:rPr lang="fr-BE" sz="2000" dirty="0" smtClean="0"/>
              <a:t> Standardisation </a:t>
            </a:r>
            <a:r>
              <a:rPr lang="fr-BE" sz="2000" b="1" dirty="0" smtClean="0"/>
              <a:t>2017</a:t>
            </a:r>
            <a:endParaRPr lang="en-GB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451">
            <a:off x="4555709" y="2491902"/>
            <a:ext cx="3986213" cy="3700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83568" y="2370360"/>
            <a:ext cx="180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dirty="0" smtClean="0"/>
              <a:t>15</a:t>
            </a:r>
          </a:p>
          <a:p>
            <a:r>
              <a:rPr lang="fr-BE" sz="8800" dirty="0" smtClean="0"/>
              <a:t>32</a:t>
            </a:r>
          </a:p>
          <a:p>
            <a:r>
              <a:rPr lang="fr-BE" sz="8800" dirty="0" smtClean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8554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90903"/>
            <a:ext cx="9058751" cy="441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33080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+ Article 24 Report, </a:t>
            </a:r>
            <a:r>
              <a:rPr lang="fr-BE" sz="1400" i="1" dirty="0" smtClean="0"/>
              <a:t>2013-2015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0799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1287</TotalTime>
  <Words>239</Words>
  <Application>Microsoft Office PowerPoint</Application>
  <PresentationFormat>On-screen Show (4:3)</PresentationFormat>
  <Paragraphs>90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Blank</vt:lpstr>
      <vt:lpstr>1_Blank</vt:lpstr>
      <vt:lpstr>1_Default Design</vt:lpstr>
      <vt:lpstr>PowerPoint Presentation</vt:lpstr>
      <vt:lpstr>PowerPoint Presentation</vt:lpstr>
      <vt:lpstr>PowerPoint Presentation</vt:lpstr>
      <vt:lpstr>The golden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bollehn</dc:creator>
  <cp:lastModifiedBy>aguinje</cp:lastModifiedBy>
  <cp:revision>160</cp:revision>
  <cp:lastPrinted>2016-09-12T14:58:11Z</cp:lastPrinted>
  <dcterms:created xsi:type="dcterms:W3CDTF">2016-01-08T07:50:06Z</dcterms:created>
  <dcterms:modified xsi:type="dcterms:W3CDTF">2016-09-19T07:37:25Z</dcterms:modified>
</cp:coreProperties>
</file>